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257" r:id="rId6"/>
    <p:sldId id="258" r:id="rId7"/>
    <p:sldId id="266" r:id="rId8"/>
    <p:sldId id="261" r:id="rId9"/>
    <p:sldId id="259" r:id="rId10"/>
    <p:sldId id="260" r:id="rId11"/>
    <p:sldId id="263" r:id="rId12"/>
    <p:sldId id="264" r:id="rId13"/>
    <p:sldId id="262" r:id="rId14"/>
    <p:sldId id="267" r:id="rId15"/>
    <p:sldId id="268"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973755-0E0E-3264-62E2-AF077EECCD37}" v="29" dt="2025-12-02T10:06:50.9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7F00D0-DA64-4336-AFE0-EAF936B21329}" type="doc">
      <dgm:prSet loTypeId="urn:microsoft.com/office/officeart/2016/7/layout/RepeatingBendingProcessNew" loCatId="process" qsTypeId="urn:microsoft.com/office/officeart/2005/8/quickstyle/simple1" qsCatId="simple" csTypeId="urn:microsoft.com/office/officeart/2005/8/colors/colorful5" csCatId="colorful" phldr="1"/>
      <dgm:spPr/>
      <dgm:t>
        <a:bodyPr/>
        <a:lstStyle/>
        <a:p>
          <a:endParaRPr lang="sv-SE"/>
        </a:p>
      </dgm:t>
    </dgm:pt>
    <dgm:pt modelId="{D05B0A4A-1B3D-447E-9ADA-BDD698FDBC53}">
      <dgm:prSet phldrT="[Text]"/>
      <dgm:spPr/>
      <dgm:t>
        <a:bodyPr/>
        <a:lstStyle/>
        <a:p>
          <a:r>
            <a:rPr lang="sv-SE"/>
            <a:t>Remiss skickas till HMS av </a:t>
          </a:r>
        </a:p>
        <a:p>
          <a:r>
            <a:rPr lang="sv-SE"/>
            <a:t>Arbetsterapeut eller fysioterapeut/sjukgymnast</a:t>
          </a:r>
        </a:p>
      </dgm:t>
    </dgm:pt>
    <dgm:pt modelId="{1D2765CF-AD49-44EF-99F7-FC4943450697}" type="parTrans" cxnId="{6B393E7A-9347-4A71-831C-82947E3DD503}">
      <dgm:prSet/>
      <dgm:spPr/>
      <dgm:t>
        <a:bodyPr/>
        <a:lstStyle/>
        <a:p>
          <a:endParaRPr lang="sv-SE"/>
        </a:p>
      </dgm:t>
    </dgm:pt>
    <dgm:pt modelId="{2B77EC49-BF5B-417E-A424-1C18BA3D2865}" type="sibTrans" cxnId="{6B393E7A-9347-4A71-831C-82947E3DD503}">
      <dgm:prSet/>
      <dgm:spPr/>
      <dgm:t>
        <a:bodyPr/>
        <a:lstStyle/>
        <a:p>
          <a:endParaRPr lang="sv-SE"/>
        </a:p>
      </dgm:t>
    </dgm:pt>
    <dgm:pt modelId="{C2C01965-C8BB-49D1-B897-381797A7EE22}">
      <dgm:prSet phldrT="[Text]"/>
      <dgm:spPr/>
      <dgm:t>
        <a:bodyPr/>
        <a:lstStyle/>
        <a:p>
          <a:r>
            <a:rPr lang="sv-SE"/>
            <a:t>Remiss bedöms och prioriteras efter behov och medicinskt status</a:t>
          </a:r>
        </a:p>
      </dgm:t>
    </dgm:pt>
    <dgm:pt modelId="{DDDFEB7C-413D-4727-978C-001A46BB114C}" type="parTrans" cxnId="{E835B55A-D4D8-4298-9B2C-90396262C9D9}">
      <dgm:prSet/>
      <dgm:spPr/>
      <dgm:t>
        <a:bodyPr/>
        <a:lstStyle/>
        <a:p>
          <a:endParaRPr lang="sv-SE"/>
        </a:p>
      </dgm:t>
    </dgm:pt>
    <dgm:pt modelId="{A66AF8D7-D402-4EE4-81E6-093226D24686}" type="sibTrans" cxnId="{E835B55A-D4D8-4298-9B2C-90396262C9D9}">
      <dgm:prSet/>
      <dgm:spPr/>
      <dgm:t>
        <a:bodyPr/>
        <a:lstStyle/>
        <a:p>
          <a:endParaRPr lang="sv-SE"/>
        </a:p>
      </dgm:t>
    </dgm:pt>
    <dgm:pt modelId="{51C6C8F4-2B7E-4108-8420-B99E78365555}">
      <dgm:prSet phldrT="[Text]"/>
      <dgm:spPr/>
      <dgm:t>
        <a:bodyPr/>
        <a:lstStyle/>
        <a:p>
          <a:r>
            <a:rPr lang="sv-SE"/>
            <a:t>Hjälpmedelskonsulent kallar patienten till besök för bedömning</a:t>
          </a:r>
        </a:p>
      </dgm:t>
    </dgm:pt>
    <dgm:pt modelId="{F657E46B-2E0B-42D7-9C57-9197E8EB0F73}" type="parTrans" cxnId="{802B4D80-F1D8-40D6-A1C0-7F196786C936}">
      <dgm:prSet/>
      <dgm:spPr/>
      <dgm:t>
        <a:bodyPr/>
        <a:lstStyle/>
        <a:p>
          <a:endParaRPr lang="sv-SE"/>
        </a:p>
      </dgm:t>
    </dgm:pt>
    <dgm:pt modelId="{1D2234F0-6BBF-465F-AD1A-58465C6BFF6C}" type="sibTrans" cxnId="{802B4D80-F1D8-40D6-A1C0-7F196786C936}">
      <dgm:prSet/>
      <dgm:spPr/>
      <dgm:t>
        <a:bodyPr/>
        <a:lstStyle/>
        <a:p>
          <a:endParaRPr lang="sv-SE"/>
        </a:p>
      </dgm:t>
    </dgm:pt>
    <dgm:pt modelId="{A78ACC30-E00B-4D94-B4F6-0D0CBFDCD144}">
      <dgm:prSet phldrT="[Text]"/>
      <dgm:spPr/>
      <dgm:t>
        <a:bodyPr/>
        <a:lstStyle/>
        <a:p>
          <a:r>
            <a:rPr lang="sv-SE"/>
            <a:t>Ibland behöver även annan </a:t>
          </a:r>
          <a:r>
            <a:rPr lang="sv-SE" err="1"/>
            <a:t>rehabpersonal</a:t>
          </a:r>
          <a:r>
            <a:rPr lang="sv-SE"/>
            <a:t> kallas till besöket</a:t>
          </a:r>
        </a:p>
      </dgm:t>
    </dgm:pt>
    <dgm:pt modelId="{67DFA2A8-C1DB-46AD-9238-31B5670E3F9D}" type="parTrans" cxnId="{16457E4B-8605-4BF6-AEE3-1F6ADA23BEA8}">
      <dgm:prSet/>
      <dgm:spPr/>
      <dgm:t>
        <a:bodyPr/>
        <a:lstStyle/>
        <a:p>
          <a:endParaRPr lang="sv-SE"/>
        </a:p>
      </dgm:t>
    </dgm:pt>
    <dgm:pt modelId="{85CD631A-A5D3-448A-9F92-032508E0760C}" type="sibTrans" cxnId="{16457E4B-8605-4BF6-AEE3-1F6ADA23BEA8}">
      <dgm:prSet/>
      <dgm:spPr/>
      <dgm:t>
        <a:bodyPr/>
        <a:lstStyle/>
        <a:p>
          <a:endParaRPr lang="sv-SE"/>
        </a:p>
      </dgm:t>
    </dgm:pt>
    <dgm:pt modelId="{F1905ECC-C974-4F3B-94E5-8042E34A4FC5}">
      <dgm:prSet phldrT="[Text]"/>
      <dgm:spPr/>
      <dgm:t>
        <a:bodyPr/>
        <a:lstStyle/>
        <a:p>
          <a:r>
            <a:rPr lang="sv-SE"/>
            <a:t>Bedömning och </a:t>
          </a:r>
          <a:r>
            <a:rPr lang="sv-SE" err="1"/>
            <a:t>ev</a:t>
          </a:r>
          <a:r>
            <a:rPr lang="sv-SE"/>
            <a:t> utprovning görs vid öppenvårdsbesök och hembesök</a:t>
          </a:r>
        </a:p>
      </dgm:t>
    </dgm:pt>
    <dgm:pt modelId="{8D1EB511-1466-4671-8406-FE16EC5CE57A}" type="parTrans" cxnId="{8606C6E6-8491-4398-8FFA-E11EA1E81EAB}">
      <dgm:prSet/>
      <dgm:spPr/>
      <dgm:t>
        <a:bodyPr/>
        <a:lstStyle/>
        <a:p>
          <a:endParaRPr lang="sv-SE"/>
        </a:p>
      </dgm:t>
    </dgm:pt>
    <dgm:pt modelId="{DAEFF744-B370-40B1-BE22-D3C612B9E837}" type="sibTrans" cxnId="{8606C6E6-8491-4398-8FFA-E11EA1E81EAB}">
      <dgm:prSet/>
      <dgm:spPr/>
      <dgm:t>
        <a:bodyPr/>
        <a:lstStyle/>
        <a:p>
          <a:endParaRPr lang="sv-SE"/>
        </a:p>
      </dgm:t>
    </dgm:pt>
    <dgm:pt modelId="{7D5CDB09-1ACE-4CA4-8271-366017C3EF88}">
      <dgm:prSet phldrT="[Text]"/>
      <dgm:spPr/>
      <dgm:t>
        <a:bodyPr/>
        <a:lstStyle/>
        <a:p>
          <a:r>
            <a:rPr lang="sv-SE"/>
            <a:t>Efter avslutad utprovning skickas remissvar</a:t>
          </a:r>
        </a:p>
      </dgm:t>
    </dgm:pt>
    <dgm:pt modelId="{AE9E689C-F733-439E-A67F-5F4857E051A1}" type="parTrans" cxnId="{11602EBD-4CCA-4246-8485-E815B2BB0566}">
      <dgm:prSet/>
      <dgm:spPr/>
      <dgm:t>
        <a:bodyPr/>
        <a:lstStyle/>
        <a:p>
          <a:endParaRPr lang="sv-SE"/>
        </a:p>
      </dgm:t>
    </dgm:pt>
    <dgm:pt modelId="{06748D2A-599B-410B-AED2-25BB3B03D7C8}" type="sibTrans" cxnId="{11602EBD-4CCA-4246-8485-E815B2BB0566}">
      <dgm:prSet/>
      <dgm:spPr/>
      <dgm:t>
        <a:bodyPr/>
        <a:lstStyle/>
        <a:p>
          <a:endParaRPr lang="sv-SE"/>
        </a:p>
      </dgm:t>
    </dgm:pt>
    <dgm:pt modelId="{95575BEC-53FD-4038-ACBF-671878552BA7}">
      <dgm:prSet phldrT="[Text]"/>
      <dgm:spPr/>
      <dgm:t>
        <a:bodyPr/>
        <a:lstStyle/>
        <a:p>
          <a:r>
            <a:rPr lang="sv-SE"/>
            <a:t>Om nytt behov uppstår, tex anpassning av sits, ny körbedömning – upprättas ett nytt ärende</a:t>
          </a:r>
        </a:p>
      </dgm:t>
    </dgm:pt>
    <dgm:pt modelId="{62F058D9-CA75-4E55-B8D8-434294C4292B}" type="parTrans" cxnId="{55B5F1CF-8008-4210-904C-8C67D989751F}">
      <dgm:prSet/>
      <dgm:spPr/>
      <dgm:t>
        <a:bodyPr/>
        <a:lstStyle/>
        <a:p>
          <a:endParaRPr lang="sv-SE"/>
        </a:p>
      </dgm:t>
    </dgm:pt>
    <dgm:pt modelId="{F0C314C8-DA91-4E99-903A-82A7241399FB}" type="sibTrans" cxnId="{55B5F1CF-8008-4210-904C-8C67D989751F}">
      <dgm:prSet/>
      <dgm:spPr/>
      <dgm:t>
        <a:bodyPr/>
        <a:lstStyle/>
        <a:p>
          <a:endParaRPr lang="sv-SE"/>
        </a:p>
      </dgm:t>
    </dgm:pt>
    <dgm:pt modelId="{3B9A5509-9C72-473F-96A3-CAD9B5CEF12D}" type="pres">
      <dgm:prSet presAssocID="{167F00D0-DA64-4336-AFE0-EAF936B21329}" presName="Name0" presStyleCnt="0">
        <dgm:presLayoutVars>
          <dgm:dir/>
          <dgm:resizeHandles val="exact"/>
        </dgm:presLayoutVars>
      </dgm:prSet>
      <dgm:spPr/>
    </dgm:pt>
    <dgm:pt modelId="{D637B1FF-7E2D-4544-9DBF-99572FD8FD15}" type="pres">
      <dgm:prSet presAssocID="{D05B0A4A-1B3D-447E-9ADA-BDD698FDBC53}" presName="node" presStyleLbl="node1" presStyleIdx="0" presStyleCnt="7">
        <dgm:presLayoutVars>
          <dgm:bulletEnabled val="1"/>
        </dgm:presLayoutVars>
      </dgm:prSet>
      <dgm:spPr/>
    </dgm:pt>
    <dgm:pt modelId="{583B104C-E663-4ABA-8B58-17EDB244C3CB}" type="pres">
      <dgm:prSet presAssocID="{2B77EC49-BF5B-417E-A424-1C18BA3D2865}" presName="sibTrans" presStyleLbl="sibTrans1D1" presStyleIdx="0" presStyleCnt="6"/>
      <dgm:spPr/>
    </dgm:pt>
    <dgm:pt modelId="{13B72430-81D1-4414-B4EC-08D28729BE8C}" type="pres">
      <dgm:prSet presAssocID="{2B77EC49-BF5B-417E-A424-1C18BA3D2865}" presName="connectorText" presStyleLbl="sibTrans1D1" presStyleIdx="0" presStyleCnt="6"/>
      <dgm:spPr/>
    </dgm:pt>
    <dgm:pt modelId="{2ADA1294-4089-49A9-97DC-6B0BA5753054}" type="pres">
      <dgm:prSet presAssocID="{C2C01965-C8BB-49D1-B897-381797A7EE22}" presName="node" presStyleLbl="node1" presStyleIdx="1" presStyleCnt="7">
        <dgm:presLayoutVars>
          <dgm:bulletEnabled val="1"/>
        </dgm:presLayoutVars>
      </dgm:prSet>
      <dgm:spPr/>
    </dgm:pt>
    <dgm:pt modelId="{87653737-93DA-4EC4-B9B2-86256391E734}" type="pres">
      <dgm:prSet presAssocID="{A66AF8D7-D402-4EE4-81E6-093226D24686}" presName="sibTrans" presStyleLbl="sibTrans1D1" presStyleIdx="1" presStyleCnt="6"/>
      <dgm:spPr/>
    </dgm:pt>
    <dgm:pt modelId="{DA72425B-144C-489F-BDF9-65AF1BA32A15}" type="pres">
      <dgm:prSet presAssocID="{A66AF8D7-D402-4EE4-81E6-093226D24686}" presName="connectorText" presStyleLbl="sibTrans1D1" presStyleIdx="1" presStyleCnt="6"/>
      <dgm:spPr/>
    </dgm:pt>
    <dgm:pt modelId="{F0A4EFD3-6539-46B0-B080-AF9C0A8FF62A}" type="pres">
      <dgm:prSet presAssocID="{51C6C8F4-2B7E-4108-8420-B99E78365555}" presName="node" presStyleLbl="node1" presStyleIdx="2" presStyleCnt="7">
        <dgm:presLayoutVars>
          <dgm:bulletEnabled val="1"/>
        </dgm:presLayoutVars>
      </dgm:prSet>
      <dgm:spPr/>
    </dgm:pt>
    <dgm:pt modelId="{EF58A244-1101-41D1-8EDE-1921DF34C83C}" type="pres">
      <dgm:prSet presAssocID="{1D2234F0-6BBF-465F-AD1A-58465C6BFF6C}" presName="sibTrans" presStyleLbl="sibTrans1D1" presStyleIdx="2" presStyleCnt="6"/>
      <dgm:spPr/>
    </dgm:pt>
    <dgm:pt modelId="{BD14B17B-6219-4C77-B321-422ADE7131AD}" type="pres">
      <dgm:prSet presAssocID="{1D2234F0-6BBF-465F-AD1A-58465C6BFF6C}" presName="connectorText" presStyleLbl="sibTrans1D1" presStyleIdx="2" presStyleCnt="6"/>
      <dgm:spPr/>
    </dgm:pt>
    <dgm:pt modelId="{FAE46A91-7527-4056-BBE7-0BD03FB11ED6}" type="pres">
      <dgm:prSet presAssocID="{A78ACC30-E00B-4D94-B4F6-0D0CBFDCD144}" presName="node" presStyleLbl="node1" presStyleIdx="3" presStyleCnt="7">
        <dgm:presLayoutVars>
          <dgm:bulletEnabled val="1"/>
        </dgm:presLayoutVars>
      </dgm:prSet>
      <dgm:spPr/>
    </dgm:pt>
    <dgm:pt modelId="{9F70289C-AAD6-46E9-8EE2-AC983B7DF2B8}" type="pres">
      <dgm:prSet presAssocID="{85CD631A-A5D3-448A-9F92-032508E0760C}" presName="sibTrans" presStyleLbl="sibTrans1D1" presStyleIdx="3" presStyleCnt="6"/>
      <dgm:spPr/>
    </dgm:pt>
    <dgm:pt modelId="{E6633A13-FA3C-4089-BA4C-A518CFC14777}" type="pres">
      <dgm:prSet presAssocID="{85CD631A-A5D3-448A-9F92-032508E0760C}" presName="connectorText" presStyleLbl="sibTrans1D1" presStyleIdx="3" presStyleCnt="6"/>
      <dgm:spPr/>
    </dgm:pt>
    <dgm:pt modelId="{7DEF2E02-C8F0-4C25-B693-30898CA29197}" type="pres">
      <dgm:prSet presAssocID="{F1905ECC-C974-4F3B-94E5-8042E34A4FC5}" presName="node" presStyleLbl="node1" presStyleIdx="4" presStyleCnt="7">
        <dgm:presLayoutVars>
          <dgm:bulletEnabled val="1"/>
        </dgm:presLayoutVars>
      </dgm:prSet>
      <dgm:spPr/>
    </dgm:pt>
    <dgm:pt modelId="{66BC3A09-1B2D-4C9F-B88D-9CD1C0CF9927}" type="pres">
      <dgm:prSet presAssocID="{DAEFF744-B370-40B1-BE22-D3C612B9E837}" presName="sibTrans" presStyleLbl="sibTrans1D1" presStyleIdx="4" presStyleCnt="6"/>
      <dgm:spPr/>
    </dgm:pt>
    <dgm:pt modelId="{0577830E-CF08-4EAE-9AB0-D3CD459AB7B9}" type="pres">
      <dgm:prSet presAssocID="{DAEFF744-B370-40B1-BE22-D3C612B9E837}" presName="connectorText" presStyleLbl="sibTrans1D1" presStyleIdx="4" presStyleCnt="6"/>
      <dgm:spPr/>
    </dgm:pt>
    <dgm:pt modelId="{F021194A-31E6-42F8-A108-4E1638B97ECA}" type="pres">
      <dgm:prSet presAssocID="{7D5CDB09-1ACE-4CA4-8271-366017C3EF88}" presName="node" presStyleLbl="node1" presStyleIdx="5" presStyleCnt="7">
        <dgm:presLayoutVars>
          <dgm:bulletEnabled val="1"/>
        </dgm:presLayoutVars>
      </dgm:prSet>
      <dgm:spPr/>
    </dgm:pt>
    <dgm:pt modelId="{C9AD6438-817F-4B15-84F4-910B7B2E5430}" type="pres">
      <dgm:prSet presAssocID="{06748D2A-599B-410B-AED2-25BB3B03D7C8}" presName="sibTrans" presStyleLbl="sibTrans1D1" presStyleIdx="5" presStyleCnt="6"/>
      <dgm:spPr/>
    </dgm:pt>
    <dgm:pt modelId="{8D18077A-8CED-49BE-8A8B-C316E5D151A6}" type="pres">
      <dgm:prSet presAssocID="{06748D2A-599B-410B-AED2-25BB3B03D7C8}" presName="connectorText" presStyleLbl="sibTrans1D1" presStyleIdx="5" presStyleCnt="6"/>
      <dgm:spPr/>
    </dgm:pt>
    <dgm:pt modelId="{78A2217E-EBB6-4F9E-ADEB-E4C66DA13384}" type="pres">
      <dgm:prSet presAssocID="{95575BEC-53FD-4038-ACBF-671878552BA7}" presName="node" presStyleLbl="node1" presStyleIdx="6" presStyleCnt="7">
        <dgm:presLayoutVars>
          <dgm:bulletEnabled val="1"/>
        </dgm:presLayoutVars>
      </dgm:prSet>
      <dgm:spPr/>
    </dgm:pt>
  </dgm:ptLst>
  <dgm:cxnLst>
    <dgm:cxn modelId="{D253EB00-CA02-42E3-A228-906C45593C17}" type="presOf" srcId="{C2C01965-C8BB-49D1-B897-381797A7EE22}" destId="{2ADA1294-4089-49A9-97DC-6B0BA5753054}" srcOrd="0" destOrd="0" presId="urn:microsoft.com/office/officeart/2016/7/layout/RepeatingBendingProcessNew"/>
    <dgm:cxn modelId="{2904E012-660D-4F1F-9DF6-97551052CB35}" type="presOf" srcId="{A78ACC30-E00B-4D94-B4F6-0D0CBFDCD144}" destId="{FAE46A91-7527-4056-BBE7-0BD03FB11ED6}" srcOrd="0" destOrd="0" presId="urn:microsoft.com/office/officeart/2016/7/layout/RepeatingBendingProcessNew"/>
    <dgm:cxn modelId="{0F886114-2866-4A0A-95F6-DB1BEFEF60FB}" type="presOf" srcId="{DAEFF744-B370-40B1-BE22-D3C612B9E837}" destId="{66BC3A09-1B2D-4C9F-B88D-9CD1C0CF9927}" srcOrd="0" destOrd="0" presId="urn:microsoft.com/office/officeart/2016/7/layout/RepeatingBendingProcessNew"/>
    <dgm:cxn modelId="{D4C6FA15-7292-4EE6-B7A4-AEE266AD7797}" type="presOf" srcId="{1D2234F0-6BBF-465F-AD1A-58465C6BFF6C}" destId="{BD14B17B-6219-4C77-B321-422ADE7131AD}" srcOrd="1" destOrd="0" presId="urn:microsoft.com/office/officeart/2016/7/layout/RepeatingBendingProcessNew"/>
    <dgm:cxn modelId="{5C371819-34AB-465D-9E75-02CF855CD503}" type="presOf" srcId="{85CD631A-A5D3-448A-9F92-032508E0760C}" destId="{E6633A13-FA3C-4089-BA4C-A518CFC14777}" srcOrd="1" destOrd="0" presId="urn:microsoft.com/office/officeart/2016/7/layout/RepeatingBendingProcessNew"/>
    <dgm:cxn modelId="{F410471F-11EB-48D0-A4C2-4B4E48EBCB17}" type="presOf" srcId="{1D2234F0-6BBF-465F-AD1A-58465C6BFF6C}" destId="{EF58A244-1101-41D1-8EDE-1921DF34C83C}" srcOrd="0" destOrd="0" presId="urn:microsoft.com/office/officeart/2016/7/layout/RepeatingBendingProcessNew"/>
    <dgm:cxn modelId="{A9630D2B-5D29-4F85-8379-9FD54E21C35D}" type="presOf" srcId="{A66AF8D7-D402-4EE4-81E6-093226D24686}" destId="{DA72425B-144C-489F-BDF9-65AF1BA32A15}" srcOrd="1" destOrd="0" presId="urn:microsoft.com/office/officeart/2016/7/layout/RepeatingBendingProcessNew"/>
    <dgm:cxn modelId="{D8E71336-2D76-41C6-BDE6-E1919ED86839}" type="presOf" srcId="{06748D2A-599B-410B-AED2-25BB3B03D7C8}" destId="{C9AD6438-817F-4B15-84F4-910B7B2E5430}" srcOrd="0" destOrd="0" presId="urn:microsoft.com/office/officeart/2016/7/layout/RepeatingBendingProcessNew"/>
    <dgm:cxn modelId="{E578E35E-DFDE-4141-AB97-15A1770BE05D}" type="presOf" srcId="{7D5CDB09-1ACE-4CA4-8271-366017C3EF88}" destId="{F021194A-31E6-42F8-A108-4E1638B97ECA}" srcOrd="0" destOrd="0" presId="urn:microsoft.com/office/officeart/2016/7/layout/RepeatingBendingProcessNew"/>
    <dgm:cxn modelId="{9CE20544-AB19-4A2B-A133-1A2FB2741AF6}" type="presOf" srcId="{A66AF8D7-D402-4EE4-81E6-093226D24686}" destId="{87653737-93DA-4EC4-B9B2-86256391E734}" srcOrd="0" destOrd="0" presId="urn:microsoft.com/office/officeart/2016/7/layout/RepeatingBendingProcessNew"/>
    <dgm:cxn modelId="{82F26465-D65B-48AF-A3CC-FFCCB8FB528A}" type="presOf" srcId="{D05B0A4A-1B3D-447E-9ADA-BDD698FDBC53}" destId="{D637B1FF-7E2D-4544-9DBF-99572FD8FD15}" srcOrd="0" destOrd="0" presId="urn:microsoft.com/office/officeart/2016/7/layout/RepeatingBendingProcessNew"/>
    <dgm:cxn modelId="{7A52A945-E7A3-4D42-91B7-8B844BC55857}" type="presOf" srcId="{95575BEC-53FD-4038-ACBF-671878552BA7}" destId="{78A2217E-EBB6-4F9E-ADEB-E4C66DA13384}" srcOrd="0" destOrd="0" presId="urn:microsoft.com/office/officeart/2016/7/layout/RepeatingBendingProcessNew"/>
    <dgm:cxn modelId="{B8923F4A-2D9F-41E2-91C2-DBDF52129B92}" type="presOf" srcId="{2B77EC49-BF5B-417E-A424-1C18BA3D2865}" destId="{13B72430-81D1-4414-B4EC-08D28729BE8C}" srcOrd="1" destOrd="0" presId="urn:microsoft.com/office/officeart/2016/7/layout/RepeatingBendingProcessNew"/>
    <dgm:cxn modelId="{16457E4B-8605-4BF6-AEE3-1F6ADA23BEA8}" srcId="{167F00D0-DA64-4336-AFE0-EAF936B21329}" destId="{A78ACC30-E00B-4D94-B4F6-0D0CBFDCD144}" srcOrd="3" destOrd="0" parTransId="{67DFA2A8-C1DB-46AD-9238-31B5670E3F9D}" sibTransId="{85CD631A-A5D3-448A-9F92-032508E0760C}"/>
    <dgm:cxn modelId="{20FF314C-F48E-461B-88ED-AB3D0BF450C8}" type="presOf" srcId="{DAEFF744-B370-40B1-BE22-D3C612B9E837}" destId="{0577830E-CF08-4EAE-9AB0-D3CD459AB7B9}" srcOrd="1" destOrd="0" presId="urn:microsoft.com/office/officeart/2016/7/layout/RepeatingBendingProcessNew"/>
    <dgm:cxn modelId="{9B1DBF79-696D-4C1C-A2B0-4F8EA62F0FD6}" type="presOf" srcId="{F1905ECC-C974-4F3B-94E5-8042E34A4FC5}" destId="{7DEF2E02-C8F0-4C25-B693-30898CA29197}" srcOrd="0" destOrd="0" presId="urn:microsoft.com/office/officeart/2016/7/layout/RepeatingBendingProcessNew"/>
    <dgm:cxn modelId="{6B393E7A-9347-4A71-831C-82947E3DD503}" srcId="{167F00D0-DA64-4336-AFE0-EAF936B21329}" destId="{D05B0A4A-1B3D-447E-9ADA-BDD698FDBC53}" srcOrd="0" destOrd="0" parTransId="{1D2765CF-AD49-44EF-99F7-FC4943450697}" sibTransId="{2B77EC49-BF5B-417E-A424-1C18BA3D2865}"/>
    <dgm:cxn modelId="{E835B55A-D4D8-4298-9B2C-90396262C9D9}" srcId="{167F00D0-DA64-4336-AFE0-EAF936B21329}" destId="{C2C01965-C8BB-49D1-B897-381797A7EE22}" srcOrd="1" destOrd="0" parTransId="{DDDFEB7C-413D-4727-978C-001A46BB114C}" sibTransId="{A66AF8D7-D402-4EE4-81E6-093226D24686}"/>
    <dgm:cxn modelId="{802B4D80-F1D8-40D6-A1C0-7F196786C936}" srcId="{167F00D0-DA64-4336-AFE0-EAF936B21329}" destId="{51C6C8F4-2B7E-4108-8420-B99E78365555}" srcOrd="2" destOrd="0" parTransId="{F657E46B-2E0B-42D7-9C57-9197E8EB0F73}" sibTransId="{1D2234F0-6BBF-465F-AD1A-58465C6BFF6C}"/>
    <dgm:cxn modelId="{B65F6984-FBDF-4A46-A63F-850873653758}" type="presOf" srcId="{51C6C8F4-2B7E-4108-8420-B99E78365555}" destId="{F0A4EFD3-6539-46B0-B080-AF9C0A8FF62A}" srcOrd="0" destOrd="0" presId="urn:microsoft.com/office/officeart/2016/7/layout/RepeatingBendingProcessNew"/>
    <dgm:cxn modelId="{A0D9FF91-9FBF-4A13-A9F0-2A61786ADCF0}" type="presOf" srcId="{2B77EC49-BF5B-417E-A424-1C18BA3D2865}" destId="{583B104C-E663-4ABA-8B58-17EDB244C3CB}" srcOrd="0" destOrd="0" presId="urn:microsoft.com/office/officeart/2016/7/layout/RepeatingBendingProcessNew"/>
    <dgm:cxn modelId="{1E22E7AA-9AFE-4EA1-A784-6266F72D21DC}" type="presOf" srcId="{85CD631A-A5D3-448A-9F92-032508E0760C}" destId="{9F70289C-AAD6-46E9-8EE2-AC983B7DF2B8}" srcOrd="0" destOrd="0" presId="urn:microsoft.com/office/officeart/2016/7/layout/RepeatingBendingProcessNew"/>
    <dgm:cxn modelId="{11602EBD-4CCA-4246-8485-E815B2BB0566}" srcId="{167F00D0-DA64-4336-AFE0-EAF936B21329}" destId="{7D5CDB09-1ACE-4CA4-8271-366017C3EF88}" srcOrd="5" destOrd="0" parTransId="{AE9E689C-F733-439E-A67F-5F4857E051A1}" sibTransId="{06748D2A-599B-410B-AED2-25BB3B03D7C8}"/>
    <dgm:cxn modelId="{55B5F1CF-8008-4210-904C-8C67D989751F}" srcId="{167F00D0-DA64-4336-AFE0-EAF936B21329}" destId="{95575BEC-53FD-4038-ACBF-671878552BA7}" srcOrd="6" destOrd="0" parTransId="{62F058D9-CA75-4E55-B8D8-434294C4292B}" sibTransId="{F0C314C8-DA91-4E99-903A-82A7241399FB}"/>
    <dgm:cxn modelId="{8606C6E6-8491-4398-8FFA-E11EA1E81EAB}" srcId="{167F00D0-DA64-4336-AFE0-EAF936B21329}" destId="{F1905ECC-C974-4F3B-94E5-8042E34A4FC5}" srcOrd="4" destOrd="0" parTransId="{8D1EB511-1466-4671-8406-FE16EC5CE57A}" sibTransId="{DAEFF744-B370-40B1-BE22-D3C612B9E837}"/>
    <dgm:cxn modelId="{D29E6FE9-130B-4D6F-A591-A18CC88505E7}" type="presOf" srcId="{06748D2A-599B-410B-AED2-25BB3B03D7C8}" destId="{8D18077A-8CED-49BE-8A8B-C316E5D151A6}" srcOrd="1" destOrd="0" presId="urn:microsoft.com/office/officeart/2016/7/layout/RepeatingBendingProcessNew"/>
    <dgm:cxn modelId="{D30A2CFA-5930-456F-BEA4-26297BC2F889}" type="presOf" srcId="{167F00D0-DA64-4336-AFE0-EAF936B21329}" destId="{3B9A5509-9C72-473F-96A3-CAD9B5CEF12D}" srcOrd="0" destOrd="0" presId="urn:microsoft.com/office/officeart/2016/7/layout/RepeatingBendingProcessNew"/>
    <dgm:cxn modelId="{D0F9E752-3CFA-4F93-AD14-AB7DDE75527B}" type="presParOf" srcId="{3B9A5509-9C72-473F-96A3-CAD9B5CEF12D}" destId="{D637B1FF-7E2D-4544-9DBF-99572FD8FD15}" srcOrd="0" destOrd="0" presId="urn:microsoft.com/office/officeart/2016/7/layout/RepeatingBendingProcessNew"/>
    <dgm:cxn modelId="{FC8C16F3-E751-4D2F-BB94-6692A5128750}" type="presParOf" srcId="{3B9A5509-9C72-473F-96A3-CAD9B5CEF12D}" destId="{583B104C-E663-4ABA-8B58-17EDB244C3CB}" srcOrd="1" destOrd="0" presId="urn:microsoft.com/office/officeart/2016/7/layout/RepeatingBendingProcessNew"/>
    <dgm:cxn modelId="{BFA37A7F-629B-4536-A5E9-DF06BAFFF490}" type="presParOf" srcId="{583B104C-E663-4ABA-8B58-17EDB244C3CB}" destId="{13B72430-81D1-4414-B4EC-08D28729BE8C}" srcOrd="0" destOrd="0" presId="urn:microsoft.com/office/officeart/2016/7/layout/RepeatingBendingProcessNew"/>
    <dgm:cxn modelId="{F0F66493-78F9-4AE6-B89A-041BE90ABDFB}" type="presParOf" srcId="{3B9A5509-9C72-473F-96A3-CAD9B5CEF12D}" destId="{2ADA1294-4089-49A9-97DC-6B0BA5753054}" srcOrd="2" destOrd="0" presId="urn:microsoft.com/office/officeart/2016/7/layout/RepeatingBendingProcessNew"/>
    <dgm:cxn modelId="{9A5EC9C6-2D5B-4891-A504-190E7652052D}" type="presParOf" srcId="{3B9A5509-9C72-473F-96A3-CAD9B5CEF12D}" destId="{87653737-93DA-4EC4-B9B2-86256391E734}" srcOrd="3" destOrd="0" presId="urn:microsoft.com/office/officeart/2016/7/layout/RepeatingBendingProcessNew"/>
    <dgm:cxn modelId="{BC882829-B6FC-4562-BAB2-8E6C7E08307B}" type="presParOf" srcId="{87653737-93DA-4EC4-B9B2-86256391E734}" destId="{DA72425B-144C-489F-BDF9-65AF1BA32A15}" srcOrd="0" destOrd="0" presId="urn:microsoft.com/office/officeart/2016/7/layout/RepeatingBendingProcessNew"/>
    <dgm:cxn modelId="{68C10842-BC3B-418F-8A72-3E99F8935911}" type="presParOf" srcId="{3B9A5509-9C72-473F-96A3-CAD9B5CEF12D}" destId="{F0A4EFD3-6539-46B0-B080-AF9C0A8FF62A}" srcOrd="4" destOrd="0" presId="urn:microsoft.com/office/officeart/2016/7/layout/RepeatingBendingProcessNew"/>
    <dgm:cxn modelId="{FC62A8B8-D982-4C44-AB70-BC0DB76A305A}" type="presParOf" srcId="{3B9A5509-9C72-473F-96A3-CAD9B5CEF12D}" destId="{EF58A244-1101-41D1-8EDE-1921DF34C83C}" srcOrd="5" destOrd="0" presId="urn:microsoft.com/office/officeart/2016/7/layout/RepeatingBendingProcessNew"/>
    <dgm:cxn modelId="{2D8CBE3D-004C-4F9C-B2FF-722264F03695}" type="presParOf" srcId="{EF58A244-1101-41D1-8EDE-1921DF34C83C}" destId="{BD14B17B-6219-4C77-B321-422ADE7131AD}" srcOrd="0" destOrd="0" presId="urn:microsoft.com/office/officeart/2016/7/layout/RepeatingBendingProcessNew"/>
    <dgm:cxn modelId="{026468B8-9053-4BE0-968F-E32CFFB5DCFF}" type="presParOf" srcId="{3B9A5509-9C72-473F-96A3-CAD9B5CEF12D}" destId="{FAE46A91-7527-4056-BBE7-0BD03FB11ED6}" srcOrd="6" destOrd="0" presId="urn:microsoft.com/office/officeart/2016/7/layout/RepeatingBendingProcessNew"/>
    <dgm:cxn modelId="{1588329E-2AD8-4E52-AEDC-F3B30A43EE17}" type="presParOf" srcId="{3B9A5509-9C72-473F-96A3-CAD9B5CEF12D}" destId="{9F70289C-AAD6-46E9-8EE2-AC983B7DF2B8}" srcOrd="7" destOrd="0" presId="urn:microsoft.com/office/officeart/2016/7/layout/RepeatingBendingProcessNew"/>
    <dgm:cxn modelId="{8846DED9-4705-4BB2-BE7E-A3473C2E555F}" type="presParOf" srcId="{9F70289C-AAD6-46E9-8EE2-AC983B7DF2B8}" destId="{E6633A13-FA3C-4089-BA4C-A518CFC14777}" srcOrd="0" destOrd="0" presId="urn:microsoft.com/office/officeart/2016/7/layout/RepeatingBendingProcessNew"/>
    <dgm:cxn modelId="{CB9EA525-E516-492F-A5B6-5E69992EB12D}" type="presParOf" srcId="{3B9A5509-9C72-473F-96A3-CAD9B5CEF12D}" destId="{7DEF2E02-C8F0-4C25-B693-30898CA29197}" srcOrd="8" destOrd="0" presId="urn:microsoft.com/office/officeart/2016/7/layout/RepeatingBendingProcessNew"/>
    <dgm:cxn modelId="{69EC776D-7134-410E-BB64-DAEEBB349021}" type="presParOf" srcId="{3B9A5509-9C72-473F-96A3-CAD9B5CEF12D}" destId="{66BC3A09-1B2D-4C9F-B88D-9CD1C0CF9927}" srcOrd="9" destOrd="0" presId="urn:microsoft.com/office/officeart/2016/7/layout/RepeatingBendingProcessNew"/>
    <dgm:cxn modelId="{851E16AE-31B3-49D5-A6BD-769B4EAFD2D6}" type="presParOf" srcId="{66BC3A09-1B2D-4C9F-B88D-9CD1C0CF9927}" destId="{0577830E-CF08-4EAE-9AB0-D3CD459AB7B9}" srcOrd="0" destOrd="0" presId="urn:microsoft.com/office/officeart/2016/7/layout/RepeatingBendingProcessNew"/>
    <dgm:cxn modelId="{955B3906-6360-4FE4-9A97-8C53CBE73671}" type="presParOf" srcId="{3B9A5509-9C72-473F-96A3-CAD9B5CEF12D}" destId="{F021194A-31E6-42F8-A108-4E1638B97ECA}" srcOrd="10" destOrd="0" presId="urn:microsoft.com/office/officeart/2016/7/layout/RepeatingBendingProcessNew"/>
    <dgm:cxn modelId="{4CE75A3A-9F5B-41FE-B4CD-253B27812B71}" type="presParOf" srcId="{3B9A5509-9C72-473F-96A3-CAD9B5CEF12D}" destId="{C9AD6438-817F-4B15-84F4-910B7B2E5430}" srcOrd="11" destOrd="0" presId="urn:microsoft.com/office/officeart/2016/7/layout/RepeatingBendingProcessNew"/>
    <dgm:cxn modelId="{3D5A4B8F-0A61-4ECD-8DC6-2CE441C4958B}" type="presParOf" srcId="{C9AD6438-817F-4B15-84F4-910B7B2E5430}" destId="{8D18077A-8CED-49BE-8A8B-C316E5D151A6}" srcOrd="0" destOrd="0" presId="urn:microsoft.com/office/officeart/2016/7/layout/RepeatingBendingProcessNew"/>
    <dgm:cxn modelId="{D22D4536-17CA-4A76-9271-4965AF72AF26}" type="presParOf" srcId="{3B9A5509-9C72-473F-96A3-CAD9B5CEF12D}" destId="{78A2217E-EBB6-4F9E-ADEB-E4C66DA13384}" srcOrd="12"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3B104C-E663-4ABA-8B58-17EDB244C3CB}">
      <dsp:nvSpPr>
        <dsp:cNvPr id="0" name=""/>
        <dsp:cNvSpPr/>
      </dsp:nvSpPr>
      <dsp:spPr>
        <a:xfrm>
          <a:off x="2241532" y="1200437"/>
          <a:ext cx="484885" cy="91440"/>
        </a:xfrm>
        <a:custGeom>
          <a:avLst/>
          <a:gdLst/>
          <a:ahLst/>
          <a:cxnLst/>
          <a:rect l="0" t="0" r="0" b="0"/>
          <a:pathLst>
            <a:path>
              <a:moveTo>
                <a:pt x="0" y="45720"/>
              </a:moveTo>
              <a:lnTo>
                <a:pt x="484885" y="45720"/>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2471087" y="1243579"/>
        <a:ext cx="25774" cy="5154"/>
      </dsp:txXfrm>
    </dsp:sp>
    <dsp:sp modelId="{D637B1FF-7E2D-4544-9DBF-99572FD8FD15}">
      <dsp:nvSpPr>
        <dsp:cNvPr id="0" name=""/>
        <dsp:cNvSpPr/>
      </dsp:nvSpPr>
      <dsp:spPr>
        <a:xfrm>
          <a:off x="2092" y="573785"/>
          <a:ext cx="2241239" cy="1344743"/>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577850">
            <a:lnSpc>
              <a:spcPct val="90000"/>
            </a:lnSpc>
            <a:spcBef>
              <a:spcPct val="0"/>
            </a:spcBef>
            <a:spcAft>
              <a:spcPct val="35000"/>
            </a:spcAft>
            <a:buNone/>
          </a:pPr>
          <a:r>
            <a:rPr lang="sv-SE" sz="1300" kern="1200"/>
            <a:t>Remiss skickas till HMS av </a:t>
          </a:r>
        </a:p>
        <a:p>
          <a:pPr marL="0" lvl="0" indent="0" algn="ctr" defTabSz="577850">
            <a:lnSpc>
              <a:spcPct val="90000"/>
            </a:lnSpc>
            <a:spcBef>
              <a:spcPct val="0"/>
            </a:spcBef>
            <a:spcAft>
              <a:spcPct val="35000"/>
            </a:spcAft>
            <a:buNone/>
          </a:pPr>
          <a:r>
            <a:rPr lang="sv-SE" sz="1300" kern="1200"/>
            <a:t>Arbetsterapeut eller fysioterapeut/sjukgymnast</a:t>
          </a:r>
        </a:p>
      </dsp:txBody>
      <dsp:txXfrm>
        <a:off x="2092" y="573785"/>
        <a:ext cx="2241239" cy="1344743"/>
      </dsp:txXfrm>
    </dsp:sp>
    <dsp:sp modelId="{87653737-93DA-4EC4-B9B2-86256391E734}">
      <dsp:nvSpPr>
        <dsp:cNvPr id="0" name=""/>
        <dsp:cNvSpPr/>
      </dsp:nvSpPr>
      <dsp:spPr>
        <a:xfrm>
          <a:off x="4998257" y="1200437"/>
          <a:ext cx="484885" cy="91440"/>
        </a:xfrm>
        <a:custGeom>
          <a:avLst/>
          <a:gdLst/>
          <a:ahLst/>
          <a:cxnLst/>
          <a:rect l="0" t="0" r="0" b="0"/>
          <a:pathLst>
            <a:path>
              <a:moveTo>
                <a:pt x="0" y="45720"/>
              </a:moveTo>
              <a:lnTo>
                <a:pt x="484885" y="45720"/>
              </a:lnTo>
            </a:path>
          </a:pathLst>
        </a:custGeom>
        <a:noFill/>
        <a:ln w="12700" cap="flat" cmpd="sng" algn="ctr">
          <a:solidFill>
            <a:schemeClr val="accent5">
              <a:hueOff val="1202141"/>
              <a:satOff val="-5276"/>
              <a:lumOff val="156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5227812" y="1243579"/>
        <a:ext cx="25774" cy="5154"/>
      </dsp:txXfrm>
    </dsp:sp>
    <dsp:sp modelId="{2ADA1294-4089-49A9-97DC-6B0BA5753054}">
      <dsp:nvSpPr>
        <dsp:cNvPr id="0" name=""/>
        <dsp:cNvSpPr/>
      </dsp:nvSpPr>
      <dsp:spPr>
        <a:xfrm>
          <a:off x="2758817" y="573785"/>
          <a:ext cx="2241239" cy="1344743"/>
        </a:xfrm>
        <a:prstGeom prst="rect">
          <a:avLst/>
        </a:prstGeom>
        <a:solidFill>
          <a:schemeClr val="accent5">
            <a:hueOff val="1001784"/>
            <a:satOff val="-4397"/>
            <a:lumOff val="13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577850">
            <a:lnSpc>
              <a:spcPct val="90000"/>
            </a:lnSpc>
            <a:spcBef>
              <a:spcPct val="0"/>
            </a:spcBef>
            <a:spcAft>
              <a:spcPct val="35000"/>
            </a:spcAft>
            <a:buNone/>
          </a:pPr>
          <a:r>
            <a:rPr lang="sv-SE" sz="1300" kern="1200"/>
            <a:t>Remiss bedöms och prioriteras efter behov och medicinskt status</a:t>
          </a:r>
        </a:p>
      </dsp:txBody>
      <dsp:txXfrm>
        <a:off x="2758817" y="573785"/>
        <a:ext cx="2241239" cy="1344743"/>
      </dsp:txXfrm>
    </dsp:sp>
    <dsp:sp modelId="{EF58A244-1101-41D1-8EDE-1921DF34C83C}">
      <dsp:nvSpPr>
        <dsp:cNvPr id="0" name=""/>
        <dsp:cNvSpPr/>
      </dsp:nvSpPr>
      <dsp:spPr>
        <a:xfrm>
          <a:off x="7754982" y="1200437"/>
          <a:ext cx="484885" cy="91440"/>
        </a:xfrm>
        <a:custGeom>
          <a:avLst/>
          <a:gdLst/>
          <a:ahLst/>
          <a:cxnLst/>
          <a:rect l="0" t="0" r="0" b="0"/>
          <a:pathLst>
            <a:path>
              <a:moveTo>
                <a:pt x="0" y="45720"/>
              </a:moveTo>
              <a:lnTo>
                <a:pt x="484885" y="45720"/>
              </a:lnTo>
            </a:path>
          </a:pathLst>
        </a:custGeom>
        <a:noFill/>
        <a:ln w="12700" cap="flat" cmpd="sng" algn="ctr">
          <a:solidFill>
            <a:schemeClr val="accent5">
              <a:hueOff val="2404281"/>
              <a:satOff val="-10552"/>
              <a:lumOff val="3137"/>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7984537" y="1243579"/>
        <a:ext cx="25774" cy="5154"/>
      </dsp:txXfrm>
    </dsp:sp>
    <dsp:sp modelId="{F0A4EFD3-6539-46B0-B080-AF9C0A8FF62A}">
      <dsp:nvSpPr>
        <dsp:cNvPr id="0" name=""/>
        <dsp:cNvSpPr/>
      </dsp:nvSpPr>
      <dsp:spPr>
        <a:xfrm>
          <a:off x="5515542" y="573785"/>
          <a:ext cx="2241239" cy="1344743"/>
        </a:xfrm>
        <a:prstGeom prst="rect">
          <a:avLst/>
        </a:prstGeom>
        <a:solidFill>
          <a:schemeClr val="accent5">
            <a:hueOff val="2003568"/>
            <a:satOff val="-8793"/>
            <a:lumOff val="261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577850">
            <a:lnSpc>
              <a:spcPct val="90000"/>
            </a:lnSpc>
            <a:spcBef>
              <a:spcPct val="0"/>
            </a:spcBef>
            <a:spcAft>
              <a:spcPct val="35000"/>
            </a:spcAft>
            <a:buNone/>
          </a:pPr>
          <a:r>
            <a:rPr lang="sv-SE" sz="1300" kern="1200"/>
            <a:t>Hjälpmedelskonsulent kallar patienten till besök för bedömning</a:t>
          </a:r>
        </a:p>
      </dsp:txBody>
      <dsp:txXfrm>
        <a:off x="5515542" y="573785"/>
        <a:ext cx="2241239" cy="1344743"/>
      </dsp:txXfrm>
    </dsp:sp>
    <dsp:sp modelId="{9F70289C-AAD6-46E9-8EE2-AC983B7DF2B8}">
      <dsp:nvSpPr>
        <dsp:cNvPr id="0" name=""/>
        <dsp:cNvSpPr/>
      </dsp:nvSpPr>
      <dsp:spPr>
        <a:xfrm>
          <a:off x="1122712" y="1916729"/>
          <a:ext cx="8270175" cy="484885"/>
        </a:xfrm>
        <a:custGeom>
          <a:avLst/>
          <a:gdLst/>
          <a:ahLst/>
          <a:cxnLst/>
          <a:rect l="0" t="0" r="0" b="0"/>
          <a:pathLst>
            <a:path>
              <a:moveTo>
                <a:pt x="8270175" y="0"/>
              </a:moveTo>
              <a:lnTo>
                <a:pt x="8270175" y="259542"/>
              </a:lnTo>
              <a:lnTo>
                <a:pt x="0" y="259542"/>
              </a:lnTo>
              <a:lnTo>
                <a:pt x="0" y="484885"/>
              </a:lnTo>
            </a:path>
          </a:pathLst>
        </a:custGeom>
        <a:noFill/>
        <a:ln w="12700" cap="flat" cmpd="sng" algn="ctr">
          <a:solidFill>
            <a:schemeClr val="accent5">
              <a:hueOff val="3606422"/>
              <a:satOff val="-15828"/>
              <a:lumOff val="470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5050644" y="2156594"/>
        <a:ext cx="414311" cy="5154"/>
      </dsp:txXfrm>
    </dsp:sp>
    <dsp:sp modelId="{FAE46A91-7527-4056-BBE7-0BD03FB11ED6}">
      <dsp:nvSpPr>
        <dsp:cNvPr id="0" name=""/>
        <dsp:cNvSpPr/>
      </dsp:nvSpPr>
      <dsp:spPr>
        <a:xfrm>
          <a:off x="8272267" y="573785"/>
          <a:ext cx="2241239" cy="1344743"/>
        </a:xfrm>
        <a:prstGeom prst="rect">
          <a:avLst/>
        </a:prstGeom>
        <a:solidFill>
          <a:schemeClr val="accent5">
            <a:hueOff val="3005351"/>
            <a:satOff val="-13190"/>
            <a:lumOff val="392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577850">
            <a:lnSpc>
              <a:spcPct val="90000"/>
            </a:lnSpc>
            <a:spcBef>
              <a:spcPct val="0"/>
            </a:spcBef>
            <a:spcAft>
              <a:spcPct val="35000"/>
            </a:spcAft>
            <a:buNone/>
          </a:pPr>
          <a:r>
            <a:rPr lang="sv-SE" sz="1300" kern="1200"/>
            <a:t>Ibland behöver även annan </a:t>
          </a:r>
          <a:r>
            <a:rPr lang="sv-SE" sz="1300" kern="1200" err="1"/>
            <a:t>rehabpersonal</a:t>
          </a:r>
          <a:r>
            <a:rPr lang="sv-SE" sz="1300" kern="1200"/>
            <a:t> kallas till besöket</a:t>
          </a:r>
        </a:p>
      </dsp:txBody>
      <dsp:txXfrm>
        <a:off x="8272267" y="573785"/>
        <a:ext cx="2241239" cy="1344743"/>
      </dsp:txXfrm>
    </dsp:sp>
    <dsp:sp modelId="{66BC3A09-1B2D-4C9F-B88D-9CD1C0CF9927}">
      <dsp:nvSpPr>
        <dsp:cNvPr id="0" name=""/>
        <dsp:cNvSpPr/>
      </dsp:nvSpPr>
      <dsp:spPr>
        <a:xfrm>
          <a:off x="2241532" y="3060666"/>
          <a:ext cx="484885" cy="91440"/>
        </a:xfrm>
        <a:custGeom>
          <a:avLst/>
          <a:gdLst/>
          <a:ahLst/>
          <a:cxnLst/>
          <a:rect l="0" t="0" r="0" b="0"/>
          <a:pathLst>
            <a:path>
              <a:moveTo>
                <a:pt x="0" y="45720"/>
              </a:moveTo>
              <a:lnTo>
                <a:pt x="484885" y="45720"/>
              </a:lnTo>
            </a:path>
          </a:pathLst>
        </a:custGeom>
        <a:noFill/>
        <a:ln w="12700" cap="flat" cmpd="sng" algn="ctr">
          <a:solidFill>
            <a:schemeClr val="accent5">
              <a:hueOff val="4808562"/>
              <a:satOff val="-21104"/>
              <a:lumOff val="6274"/>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2471087" y="3103809"/>
        <a:ext cx="25774" cy="5154"/>
      </dsp:txXfrm>
    </dsp:sp>
    <dsp:sp modelId="{7DEF2E02-C8F0-4C25-B693-30898CA29197}">
      <dsp:nvSpPr>
        <dsp:cNvPr id="0" name=""/>
        <dsp:cNvSpPr/>
      </dsp:nvSpPr>
      <dsp:spPr>
        <a:xfrm>
          <a:off x="2092" y="2434014"/>
          <a:ext cx="2241239" cy="1344743"/>
        </a:xfrm>
        <a:prstGeom prst="rect">
          <a:avLst/>
        </a:prstGeom>
        <a:solidFill>
          <a:schemeClr val="accent5">
            <a:hueOff val="4007135"/>
            <a:satOff val="-17587"/>
            <a:lumOff val="522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577850">
            <a:lnSpc>
              <a:spcPct val="90000"/>
            </a:lnSpc>
            <a:spcBef>
              <a:spcPct val="0"/>
            </a:spcBef>
            <a:spcAft>
              <a:spcPct val="35000"/>
            </a:spcAft>
            <a:buNone/>
          </a:pPr>
          <a:r>
            <a:rPr lang="sv-SE" sz="1300" kern="1200"/>
            <a:t>Bedömning och </a:t>
          </a:r>
          <a:r>
            <a:rPr lang="sv-SE" sz="1300" kern="1200" err="1"/>
            <a:t>ev</a:t>
          </a:r>
          <a:r>
            <a:rPr lang="sv-SE" sz="1300" kern="1200"/>
            <a:t> utprovning görs vid öppenvårdsbesök och hembesök</a:t>
          </a:r>
        </a:p>
      </dsp:txBody>
      <dsp:txXfrm>
        <a:off x="2092" y="2434014"/>
        <a:ext cx="2241239" cy="1344743"/>
      </dsp:txXfrm>
    </dsp:sp>
    <dsp:sp modelId="{C9AD6438-817F-4B15-84F4-910B7B2E5430}">
      <dsp:nvSpPr>
        <dsp:cNvPr id="0" name=""/>
        <dsp:cNvSpPr/>
      </dsp:nvSpPr>
      <dsp:spPr>
        <a:xfrm>
          <a:off x="4998257" y="3060666"/>
          <a:ext cx="484885" cy="91440"/>
        </a:xfrm>
        <a:custGeom>
          <a:avLst/>
          <a:gdLst/>
          <a:ahLst/>
          <a:cxnLst/>
          <a:rect l="0" t="0" r="0" b="0"/>
          <a:pathLst>
            <a:path>
              <a:moveTo>
                <a:pt x="0" y="45720"/>
              </a:moveTo>
              <a:lnTo>
                <a:pt x="484885" y="45720"/>
              </a:lnTo>
            </a:path>
          </a:pathLst>
        </a:custGeom>
        <a:noFill/>
        <a:ln w="12700" cap="flat" cmpd="sng" algn="ctr">
          <a:solidFill>
            <a:schemeClr val="accent5">
              <a:hueOff val="6010703"/>
              <a:satOff val="-26380"/>
              <a:lumOff val="784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5227812" y="3103809"/>
        <a:ext cx="25774" cy="5154"/>
      </dsp:txXfrm>
    </dsp:sp>
    <dsp:sp modelId="{F021194A-31E6-42F8-A108-4E1638B97ECA}">
      <dsp:nvSpPr>
        <dsp:cNvPr id="0" name=""/>
        <dsp:cNvSpPr/>
      </dsp:nvSpPr>
      <dsp:spPr>
        <a:xfrm>
          <a:off x="2758817" y="2434014"/>
          <a:ext cx="2241239" cy="1344743"/>
        </a:xfrm>
        <a:prstGeom prst="rect">
          <a:avLst/>
        </a:prstGeom>
        <a:solidFill>
          <a:schemeClr val="accent5">
            <a:hueOff val="5008919"/>
            <a:satOff val="-21983"/>
            <a:lumOff val="653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577850">
            <a:lnSpc>
              <a:spcPct val="90000"/>
            </a:lnSpc>
            <a:spcBef>
              <a:spcPct val="0"/>
            </a:spcBef>
            <a:spcAft>
              <a:spcPct val="35000"/>
            </a:spcAft>
            <a:buNone/>
          </a:pPr>
          <a:r>
            <a:rPr lang="sv-SE" sz="1300" kern="1200"/>
            <a:t>Efter avslutad utprovning skickas remissvar</a:t>
          </a:r>
        </a:p>
      </dsp:txBody>
      <dsp:txXfrm>
        <a:off x="2758817" y="2434014"/>
        <a:ext cx="2241239" cy="1344743"/>
      </dsp:txXfrm>
    </dsp:sp>
    <dsp:sp modelId="{78A2217E-EBB6-4F9E-ADEB-E4C66DA13384}">
      <dsp:nvSpPr>
        <dsp:cNvPr id="0" name=""/>
        <dsp:cNvSpPr/>
      </dsp:nvSpPr>
      <dsp:spPr>
        <a:xfrm>
          <a:off x="5515542" y="2434014"/>
          <a:ext cx="2241239" cy="1344743"/>
        </a:xfrm>
        <a:prstGeom prst="rect">
          <a:avLst/>
        </a:prstGeom>
        <a:solidFill>
          <a:schemeClr val="accent5">
            <a:hueOff val="6010703"/>
            <a:satOff val="-26380"/>
            <a:lumOff val="784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marL="0" lvl="0" indent="0" algn="ctr" defTabSz="577850">
            <a:lnSpc>
              <a:spcPct val="90000"/>
            </a:lnSpc>
            <a:spcBef>
              <a:spcPct val="0"/>
            </a:spcBef>
            <a:spcAft>
              <a:spcPct val="35000"/>
            </a:spcAft>
            <a:buNone/>
          </a:pPr>
          <a:r>
            <a:rPr lang="sv-SE" sz="1300" kern="1200"/>
            <a:t>Om nytt behov uppstår, tex anpassning av sits, ny körbedömning – upprättas ett nytt ärende</a:t>
          </a:r>
        </a:p>
      </dsp:txBody>
      <dsp:txXfrm>
        <a:off x="5515542" y="2434014"/>
        <a:ext cx="2241239" cy="1344743"/>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806B5A-9F71-4B07-B66F-F11A9865ABB2}" type="datetimeFigureOut">
              <a:rPr lang="sv-SE" smtClean="0"/>
              <a:t>2026-01-21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585CAF-7D7F-42FF-9BE5-513D6708453B}" type="slidenum">
              <a:rPr lang="sv-SE" smtClean="0"/>
              <a:t>‹#›</a:t>
            </a:fld>
            <a:endParaRPr lang="sv-SE"/>
          </a:p>
        </p:txBody>
      </p:sp>
    </p:spTree>
    <p:extLst>
      <p:ext uri="{BB962C8B-B14F-4D97-AF65-F5344CB8AC3E}">
        <p14:creationId xmlns:p14="http://schemas.microsoft.com/office/powerpoint/2010/main" val="4163241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iv.sharepoint.com/:w:/s/Hjlpmedelsservice-RegionVrmland/EXf64bG6J1tItaKPn0rPR2sBrwj57KfC_GTN3Pvp8kVsCQ?e=c0KTzZ"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Vi har ändrat i 4 stycken riktlinjer. </a:t>
            </a:r>
          </a:p>
          <a:p>
            <a:r>
              <a:rPr lang="sv-SE"/>
              <a:t>Den stora förändringen är att inte längre läkare kan vara remittenter utan endast arbetsterapeuter och fysioterapeuter/sjukgymnaster. Anledning att läkare tas bort är att de inte kan fylla i all den information i remissen som vi kräver. Har inte samma kunskaper som arbetsterapeuter och fysioterapeuter gällande hjälpmedel och hur man ställer frågor gällande hemmiljö. Vi får bättre underlag från er, vilket gör att vi kan prioritera patienter bättre och ge en mer jämlik vård. </a:t>
            </a:r>
          </a:p>
          <a:p>
            <a:endParaRPr lang="sv-SE"/>
          </a:p>
          <a:p>
            <a:endParaRPr lang="sv-SE"/>
          </a:p>
          <a:p>
            <a:endParaRPr lang="sv-SE"/>
          </a:p>
        </p:txBody>
      </p:sp>
      <p:sp>
        <p:nvSpPr>
          <p:cNvPr id="4" name="Platshållare för bildnummer 3"/>
          <p:cNvSpPr>
            <a:spLocks noGrp="1"/>
          </p:cNvSpPr>
          <p:nvPr>
            <p:ph type="sldNum" sz="quarter" idx="5"/>
          </p:nvPr>
        </p:nvSpPr>
        <p:spPr/>
        <p:txBody>
          <a:bodyPr/>
          <a:lstStyle/>
          <a:p>
            <a:fld id="{E0585CAF-7D7F-42FF-9BE5-513D6708453B}" type="slidenum">
              <a:rPr lang="sv-SE" smtClean="0"/>
              <a:t>3</a:t>
            </a:fld>
            <a:endParaRPr lang="sv-SE"/>
          </a:p>
        </p:txBody>
      </p:sp>
    </p:spTree>
    <p:extLst>
      <p:ext uri="{BB962C8B-B14F-4D97-AF65-F5344CB8AC3E}">
        <p14:creationId xmlns:p14="http://schemas.microsoft.com/office/powerpoint/2010/main" val="2977724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Om oss:</a:t>
            </a:r>
          </a:p>
          <a:p>
            <a:r>
              <a:rPr lang="sv-SE"/>
              <a:t>Idag är vi 4 stycken hjälpmedelskonsulenter som arbetar. Vi har förskrivaransvar i hela länet. </a:t>
            </a:r>
            <a:br>
              <a:rPr lang="sv-SE"/>
            </a:br>
            <a:r>
              <a:rPr lang="sv-SE"/>
              <a:t>Vårt ansvar gäller så länge patienten har en eldriven rullstol. </a:t>
            </a:r>
          </a:p>
          <a:p>
            <a:r>
              <a:rPr lang="sv-SE"/>
              <a:t>Ett besök på </a:t>
            </a:r>
            <a:r>
              <a:rPr lang="sv-SE" err="1"/>
              <a:t>hjälpmedelsservice</a:t>
            </a:r>
            <a:r>
              <a:rPr lang="sv-SE"/>
              <a:t> tar 1-3 timmar beroende på besökstyp. Vi gör även hembesök, våra resor innebär en restid på ca 30 min – 4 timmar. </a:t>
            </a:r>
          </a:p>
          <a:p>
            <a:r>
              <a:rPr lang="sv-SE"/>
              <a:t>Beroende på omfattningen på ärendet kan det krävas ett flertal hembesök eller besök på Hjälpmedelsservice. </a:t>
            </a:r>
          </a:p>
          <a:p>
            <a:r>
              <a:rPr lang="sv-SE"/>
              <a:t>Just nu har vi 720 elrullstolar ute i Värmland. 383 med joystick (då ingår alla typer av joystickstolar, även vårdarstyrd) och 337 skotrar. </a:t>
            </a:r>
          </a:p>
          <a:p>
            <a:endParaRPr lang="sv-SE"/>
          </a:p>
        </p:txBody>
      </p:sp>
      <p:sp>
        <p:nvSpPr>
          <p:cNvPr id="4" name="Platshållare för bildnummer 3"/>
          <p:cNvSpPr>
            <a:spLocks noGrp="1"/>
          </p:cNvSpPr>
          <p:nvPr>
            <p:ph type="sldNum" sz="quarter" idx="5"/>
          </p:nvPr>
        </p:nvSpPr>
        <p:spPr/>
        <p:txBody>
          <a:bodyPr/>
          <a:lstStyle/>
          <a:p>
            <a:fld id="{E0585CAF-7D7F-42FF-9BE5-513D6708453B}" type="slidenum">
              <a:rPr lang="sv-SE" smtClean="0"/>
              <a:t>4</a:t>
            </a:fld>
            <a:endParaRPr lang="sv-SE"/>
          </a:p>
        </p:txBody>
      </p:sp>
    </p:spTree>
    <p:extLst>
      <p:ext uri="{BB962C8B-B14F-4D97-AF65-F5344CB8AC3E}">
        <p14:creationId xmlns:p14="http://schemas.microsoft.com/office/powerpoint/2010/main" val="3967960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i="0" u="none" strike="noStrike" kern="1200">
                <a:solidFill>
                  <a:schemeClr val="tx1"/>
                </a:solidFill>
                <a:effectLst/>
                <a:latin typeface="+mn-lt"/>
                <a:ea typeface="+mn-ea"/>
                <a:cs typeface="+mn-cs"/>
              </a:rPr>
              <a:t>Rapporterade olyckor med eldriven rullstol har ökat i Sverige. Detta är olyckor som har rapporterats i samband med behandling på akutmottagning. </a:t>
            </a:r>
            <a:br>
              <a:rPr lang="sv-SE" sz="1200" b="1" i="0" u="none" strike="noStrike" kern="1200">
                <a:solidFill>
                  <a:schemeClr val="tx1"/>
                </a:solidFill>
                <a:effectLst/>
                <a:latin typeface="+mn-lt"/>
                <a:ea typeface="+mn-ea"/>
                <a:cs typeface="+mn-cs"/>
              </a:rPr>
            </a:br>
            <a:r>
              <a:rPr lang="sv-SE" sz="1200" b="0" i="0" u="none" strike="noStrike" kern="1200">
                <a:solidFill>
                  <a:schemeClr val="tx1"/>
                </a:solidFill>
                <a:effectLst/>
                <a:latin typeface="+mn-lt"/>
                <a:ea typeface="+mn-ea"/>
                <a:cs typeface="+mn-cs"/>
              </a:rPr>
              <a:t>NFT har sammanställt den statistiken. </a:t>
            </a:r>
            <a:endParaRPr lang="sv-SE"/>
          </a:p>
        </p:txBody>
      </p:sp>
      <p:sp>
        <p:nvSpPr>
          <p:cNvPr id="4" name="Platshållare för bildnummer 3"/>
          <p:cNvSpPr>
            <a:spLocks noGrp="1"/>
          </p:cNvSpPr>
          <p:nvPr>
            <p:ph type="sldNum" sz="quarter" idx="5"/>
          </p:nvPr>
        </p:nvSpPr>
        <p:spPr/>
        <p:txBody>
          <a:bodyPr/>
          <a:lstStyle/>
          <a:p>
            <a:fld id="{E0585CAF-7D7F-42FF-9BE5-513D6708453B}" type="slidenum">
              <a:rPr lang="sv-SE" smtClean="0"/>
              <a:t>5</a:t>
            </a:fld>
            <a:endParaRPr lang="sv-SE"/>
          </a:p>
        </p:txBody>
      </p:sp>
    </p:spTree>
    <p:extLst>
      <p:ext uri="{BB962C8B-B14F-4D97-AF65-F5344CB8AC3E}">
        <p14:creationId xmlns:p14="http://schemas.microsoft.com/office/powerpoint/2010/main" val="3600872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Detta är remissflödet inte ärendegången för våra besök på Hjälpmedelsservice. </a:t>
            </a:r>
          </a:p>
          <a:p>
            <a:r>
              <a:rPr lang="sv-SE"/>
              <a:t>Det ni behöver tänka på är att vi bedömer remisserna utifrån patientens nuvarande status. Ni ska beskriva patienten status som är i dagsläget. </a:t>
            </a:r>
          </a:p>
          <a:p>
            <a:r>
              <a:rPr lang="sv-SE"/>
              <a:t>Bedömer ni att en patient inte ska ha en eldriven rullstol ska ni inte skicka in en remiss. Blir en remiss avslagen är det ni som remittenter som har ansvaret att meddela patienten. </a:t>
            </a:r>
          </a:p>
          <a:p>
            <a:r>
              <a:rPr lang="sv-SE"/>
              <a:t>Första besöket bör ske på Hjälpmedelsservice – vid återkommande justeringar kallas patienten till Hjälpmedelsservice. </a:t>
            </a:r>
          </a:p>
          <a:p>
            <a:endParaRPr lang="sv-SE"/>
          </a:p>
        </p:txBody>
      </p:sp>
      <p:sp>
        <p:nvSpPr>
          <p:cNvPr id="4" name="Platshållare för bildnummer 3"/>
          <p:cNvSpPr>
            <a:spLocks noGrp="1"/>
          </p:cNvSpPr>
          <p:nvPr>
            <p:ph type="sldNum" sz="quarter" idx="5"/>
          </p:nvPr>
        </p:nvSpPr>
        <p:spPr/>
        <p:txBody>
          <a:bodyPr/>
          <a:lstStyle/>
          <a:p>
            <a:fld id="{E0585CAF-7D7F-42FF-9BE5-513D6708453B}" type="slidenum">
              <a:rPr lang="sv-SE" smtClean="0"/>
              <a:t>6</a:t>
            </a:fld>
            <a:endParaRPr lang="sv-SE"/>
          </a:p>
        </p:txBody>
      </p:sp>
    </p:spTree>
    <p:extLst>
      <p:ext uri="{BB962C8B-B14F-4D97-AF65-F5344CB8AC3E}">
        <p14:creationId xmlns:p14="http://schemas.microsoft.com/office/powerpoint/2010/main" val="3512191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Kan ni inte svara på patientens diagnos och hur det påverkar patientens framförande av eldriven rullstol så kommer vi kräva ett läkarutlåtande. Vi kommer gå igenom det lite senare i presentationen. </a:t>
            </a:r>
          </a:p>
        </p:txBody>
      </p:sp>
      <p:sp>
        <p:nvSpPr>
          <p:cNvPr id="4" name="Platshållare för bildnummer 3"/>
          <p:cNvSpPr>
            <a:spLocks noGrp="1"/>
          </p:cNvSpPr>
          <p:nvPr>
            <p:ph type="sldNum" sz="quarter" idx="5"/>
          </p:nvPr>
        </p:nvSpPr>
        <p:spPr/>
        <p:txBody>
          <a:bodyPr/>
          <a:lstStyle/>
          <a:p>
            <a:fld id="{E0585CAF-7D7F-42FF-9BE5-513D6708453B}" type="slidenum">
              <a:rPr lang="sv-SE" smtClean="0"/>
              <a:t>8</a:t>
            </a:fld>
            <a:endParaRPr lang="sv-SE"/>
          </a:p>
        </p:txBody>
      </p:sp>
    </p:spTree>
    <p:extLst>
      <p:ext uri="{BB962C8B-B14F-4D97-AF65-F5344CB8AC3E}">
        <p14:creationId xmlns:p14="http://schemas.microsoft.com/office/powerpoint/2010/main" val="4062772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Elrullstol förskrivs ej som fritidshjälpmedel – </a:t>
            </a:r>
            <a:r>
              <a:rPr lang="sv-SE" err="1"/>
              <a:t>t.ex</a:t>
            </a:r>
            <a:r>
              <a:rPr lang="sv-SE"/>
              <a:t> gå hundpromenad, fisketur, enstaka bio- och konsertbesök mm.</a:t>
            </a:r>
          </a:p>
          <a:p>
            <a:r>
              <a:rPr lang="sv-SE"/>
              <a:t>Förskrivs ej heller för att förbättra psykiskt mående.</a:t>
            </a:r>
          </a:p>
          <a:p>
            <a:r>
              <a:rPr lang="sv-SE"/>
              <a:t>Bostadsanpassning – om det krävs – tror ni att det är något som kommer att gå igenom i er kommun?</a:t>
            </a:r>
          </a:p>
        </p:txBody>
      </p:sp>
      <p:sp>
        <p:nvSpPr>
          <p:cNvPr id="4" name="Platshållare för bildnummer 3"/>
          <p:cNvSpPr>
            <a:spLocks noGrp="1"/>
          </p:cNvSpPr>
          <p:nvPr>
            <p:ph type="sldNum" sz="quarter" idx="5"/>
          </p:nvPr>
        </p:nvSpPr>
        <p:spPr/>
        <p:txBody>
          <a:bodyPr/>
          <a:lstStyle/>
          <a:p>
            <a:fld id="{E0585CAF-7D7F-42FF-9BE5-513D6708453B}" type="slidenum">
              <a:rPr lang="sv-SE" smtClean="0"/>
              <a:t>9</a:t>
            </a:fld>
            <a:endParaRPr lang="sv-SE"/>
          </a:p>
        </p:txBody>
      </p:sp>
    </p:spTree>
    <p:extLst>
      <p:ext uri="{BB962C8B-B14F-4D97-AF65-F5344CB8AC3E}">
        <p14:creationId xmlns:p14="http://schemas.microsoft.com/office/powerpoint/2010/main" val="2762613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hlinkClick r:id="rId3"/>
              </a:rPr>
              <a:t>Läkarutlåtande vid förskrivning av eldriven rullstol.docx</a:t>
            </a:r>
            <a:endParaRPr lang="sv-SE"/>
          </a:p>
          <a:p>
            <a:r>
              <a:rPr lang="sv-SE"/>
              <a:t>Skriv ej i remissen att utlåtande eller synintyg kommer separat – då avvisas remissen. Vi behöver en komplett remiss för att kunna bedöma den.</a:t>
            </a:r>
          </a:p>
          <a:p>
            <a:r>
              <a:rPr lang="sv-SE"/>
              <a:t>Patienten eller dess </a:t>
            </a:r>
            <a:r>
              <a:rPr lang="sv-SE" err="1"/>
              <a:t>förträdare</a:t>
            </a:r>
            <a:r>
              <a:rPr lang="sv-SE"/>
              <a:t>/god man ber om att få utlåtandet av läkare. Det ska sedan lämnas till remittent som skickar in komplett remiss.</a:t>
            </a:r>
          </a:p>
        </p:txBody>
      </p:sp>
      <p:sp>
        <p:nvSpPr>
          <p:cNvPr id="4" name="Platshållare för bildnummer 3"/>
          <p:cNvSpPr>
            <a:spLocks noGrp="1"/>
          </p:cNvSpPr>
          <p:nvPr>
            <p:ph type="sldNum" sz="quarter" idx="5"/>
          </p:nvPr>
        </p:nvSpPr>
        <p:spPr/>
        <p:txBody>
          <a:bodyPr/>
          <a:lstStyle/>
          <a:p>
            <a:fld id="{E0585CAF-7D7F-42FF-9BE5-513D6708453B}" type="slidenum">
              <a:rPr lang="sv-SE" smtClean="0"/>
              <a:t>11</a:t>
            </a:fld>
            <a:endParaRPr lang="sv-SE"/>
          </a:p>
        </p:txBody>
      </p:sp>
    </p:spTree>
    <p:extLst>
      <p:ext uri="{BB962C8B-B14F-4D97-AF65-F5344CB8AC3E}">
        <p14:creationId xmlns:p14="http://schemas.microsoft.com/office/powerpoint/2010/main" val="3966508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167E5C-3702-D329-7700-FB5947C1EBE7}"/>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1451C54F-4424-4C0B-1343-50049D28C6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3B8B65CC-EF2F-1AD0-2CD1-33357161B10E}"/>
              </a:ext>
            </a:extLst>
          </p:cNvPr>
          <p:cNvSpPr>
            <a:spLocks noGrp="1"/>
          </p:cNvSpPr>
          <p:nvPr>
            <p:ph type="dt" sz="half" idx="10"/>
          </p:nvPr>
        </p:nvSpPr>
        <p:spPr/>
        <p:txBody>
          <a:bodyPr/>
          <a:lstStyle/>
          <a:p>
            <a:fld id="{648649E8-246E-45C0-9085-E103BB15B9B9}" type="datetimeFigureOut">
              <a:rPr lang="sv-SE" smtClean="0"/>
              <a:t>2026-01-21</a:t>
            </a:fld>
            <a:endParaRPr lang="sv-SE"/>
          </a:p>
        </p:txBody>
      </p:sp>
      <p:sp>
        <p:nvSpPr>
          <p:cNvPr id="5" name="Platshållare för sidfot 4">
            <a:extLst>
              <a:ext uri="{FF2B5EF4-FFF2-40B4-BE49-F238E27FC236}">
                <a16:creationId xmlns:a16="http://schemas.microsoft.com/office/drawing/2014/main" id="{2475AE96-1FF3-9F39-0A3C-8F5F66A874E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36322D4-4C67-94A4-8FE0-D413D303E837}"/>
              </a:ext>
            </a:extLst>
          </p:cNvPr>
          <p:cNvSpPr>
            <a:spLocks noGrp="1"/>
          </p:cNvSpPr>
          <p:nvPr>
            <p:ph type="sldNum" sz="quarter" idx="12"/>
          </p:nvPr>
        </p:nvSpPr>
        <p:spPr/>
        <p:txBody>
          <a:bodyPr/>
          <a:lstStyle/>
          <a:p>
            <a:fld id="{B0FF20AC-0AE6-49B2-9667-BD65343DF5AF}" type="slidenum">
              <a:rPr lang="sv-SE" smtClean="0"/>
              <a:t>‹#›</a:t>
            </a:fld>
            <a:endParaRPr lang="sv-SE"/>
          </a:p>
        </p:txBody>
      </p:sp>
    </p:spTree>
    <p:extLst>
      <p:ext uri="{BB962C8B-B14F-4D97-AF65-F5344CB8AC3E}">
        <p14:creationId xmlns:p14="http://schemas.microsoft.com/office/powerpoint/2010/main" val="4250782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74A253-8F9C-6A83-5025-8F51FBF7C588}"/>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30C4BD2-D340-012B-0BCA-00A8574A8D4A}"/>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64B4190-8621-7DD4-943B-19C897ED1405}"/>
              </a:ext>
            </a:extLst>
          </p:cNvPr>
          <p:cNvSpPr>
            <a:spLocks noGrp="1"/>
          </p:cNvSpPr>
          <p:nvPr>
            <p:ph type="dt" sz="half" idx="10"/>
          </p:nvPr>
        </p:nvSpPr>
        <p:spPr/>
        <p:txBody>
          <a:bodyPr/>
          <a:lstStyle/>
          <a:p>
            <a:fld id="{648649E8-246E-45C0-9085-E103BB15B9B9}" type="datetimeFigureOut">
              <a:rPr lang="sv-SE" smtClean="0"/>
              <a:t>2026-01-21</a:t>
            </a:fld>
            <a:endParaRPr lang="sv-SE"/>
          </a:p>
        </p:txBody>
      </p:sp>
      <p:sp>
        <p:nvSpPr>
          <p:cNvPr id="5" name="Platshållare för sidfot 4">
            <a:extLst>
              <a:ext uri="{FF2B5EF4-FFF2-40B4-BE49-F238E27FC236}">
                <a16:creationId xmlns:a16="http://schemas.microsoft.com/office/drawing/2014/main" id="{77400F46-FA30-4383-0B8F-7E245AAF316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8722392-CFE3-A8E7-13D6-38E7D257B2C5}"/>
              </a:ext>
            </a:extLst>
          </p:cNvPr>
          <p:cNvSpPr>
            <a:spLocks noGrp="1"/>
          </p:cNvSpPr>
          <p:nvPr>
            <p:ph type="sldNum" sz="quarter" idx="12"/>
          </p:nvPr>
        </p:nvSpPr>
        <p:spPr/>
        <p:txBody>
          <a:bodyPr/>
          <a:lstStyle/>
          <a:p>
            <a:fld id="{B0FF20AC-0AE6-49B2-9667-BD65343DF5AF}" type="slidenum">
              <a:rPr lang="sv-SE" smtClean="0"/>
              <a:t>‹#›</a:t>
            </a:fld>
            <a:endParaRPr lang="sv-SE"/>
          </a:p>
        </p:txBody>
      </p:sp>
    </p:spTree>
    <p:extLst>
      <p:ext uri="{BB962C8B-B14F-4D97-AF65-F5344CB8AC3E}">
        <p14:creationId xmlns:p14="http://schemas.microsoft.com/office/powerpoint/2010/main" val="591481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2AED4D5-3AAB-D899-95D4-CC5C7B51446C}"/>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45CFE2-4C4E-2447-D3CB-9FA8A238896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12EB2F3-AF4B-E489-DE7B-A77F14AA5A88}"/>
              </a:ext>
            </a:extLst>
          </p:cNvPr>
          <p:cNvSpPr>
            <a:spLocks noGrp="1"/>
          </p:cNvSpPr>
          <p:nvPr>
            <p:ph type="dt" sz="half" idx="10"/>
          </p:nvPr>
        </p:nvSpPr>
        <p:spPr/>
        <p:txBody>
          <a:bodyPr/>
          <a:lstStyle/>
          <a:p>
            <a:fld id="{648649E8-246E-45C0-9085-E103BB15B9B9}" type="datetimeFigureOut">
              <a:rPr lang="sv-SE" smtClean="0"/>
              <a:t>2026-01-21</a:t>
            </a:fld>
            <a:endParaRPr lang="sv-SE"/>
          </a:p>
        </p:txBody>
      </p:sp>
      <p:sp>
        <p:nvSpPr>
          <p:cNvPr id="5" name="Platshållare för sidfot 4">
            <a:extLst>
              <a:ext uri="{FF2B5EF4-FFF2-40B4-BE49-F238E27FC236}">
                <a16:creationId xmlns:a16="http://schemas.microsoft.com/office/drawing/2014/main" id="{72001B0C-4D36-A457-4D87-3AD00845226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815D2BC-1E23-3B31-A9AD-E3A5B3D3AB84}"/>
              </a:ext>
            </a:extLst>
          </p:cNvPr>
          <p:cNvSpPr>
            <a:spLocks noGrp="1"/>
          </p:cNvSpPr>
          <p:nvPr>
            <p:ph type="sldNum" sz="quarter" idx="12"/>
          </p:nvPr>
        </p:nvSpPr>
        <p:spPr/>
        <p:txBody>
          <a:bodyPr/>
          <a:lstStyle/>
          <a:p>
            <a:fld id="{B0FF20AC-0AE6-49B2-9667-BD65343DF5AF}" type="slidenum">
              <a:rPr lang="sv-SE" smtClean="0"/>
              <a:t>‹#›</a:t>
            </a:fld>
            <a:endParaRPr lang="sv-SE"/>
          </a:p>
        </p:txBody>
      </p:sp>
    </p:spTree>
    <p:extLst>
      <p:ext uri="{BB962C8B-B14F-4D97-AF65-F5344CB8AC3E}">
        <p14:creationId xmlns:p14="http://schemas.microsoft.com/office/powerpoint/2010/main" val="3273443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9C601A0-B1A7-769F-E080-47312089A5C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1BA81D-328C-2534-528B-3358F3F543D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6746DD0-3719-73E4-E8F5-F6FCD53122EF}"/>
              </a:ext>
            </a:extLst>
          </p:cNvPr>
          <p:cNvSpPr>
            <a:spLocks noGrp="1"/>
          </p:cNvSpPr>
          <p:nvPr>
            <p:ph type="dt" sz="half" idx="10"/>
          </p:nvPr>
        </p:nvSpPr>
        <p:spPr/>
        <p:txBody>
          <a:bodyPr/>
          <a:lstStyle/>
          <a:p>
            <a:fld id="{648649E8-246E-45C0-9085-E103BB15B9B9}" type="datetimeFigureOut">
              <a:rPr lang="sv-SE" smtClean="0"/>
              <a:t>2026-01-21</a:t>
            </a:fld>
            <a:endParaRPr lang="sv-SE"/>
          </a:p>
        </p:txBody>
      </p:sp>
      <p:sp>
        <p:nvSpPr>
          <p:cNvPr id="5" name="Platshållare för sidfot 4">
            <a:extLst>
              <a:ext uri="{FF2B5EF4-FFF2-40B4-BE49-F238E27FC236}">
                <a16:creationId xmlns:a16="http://schemas.microsoft.com/office/drawing/2014/main" id="{FE80F291-945C-06B9-A5E3-6EB5037FFFC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2B52093-F5DE-9D9A-F669-4A4A2661FF86}"/>
              </a:ext>
            </a:extLst>
          </p:cNvPr>
          <p:cNvSpPr>
            <a:spLocks noGrp="1"/>
          </p:cNvSpPr>
          <p:nvPr>
            <p:ph type="sldNum" sz="quarter" idx="12"/>
          </p:nvPr>
        </p:nvSpPr>
        <p:spPr/>
        <p:txBody>
          <a:bodyPr/>
          <a:lstStyle/>
          <a:p>
            <a:fld id="{B0FF20AC-0AE6-49B2-9667-BD65343DF5AF}" type="slidenum">
              <a:rPr lang="sv-SE" smtClean="0"/>
              <a:t>‹#›</a:t>
            </a:fld>
            <a:endParaRPr lang="sv-SE"/>
          </a:p>
        </p:txBody>
      </p:sp>
    </p:spTree>
    <p:extLst>
      <p:ext uri="{BB962C8B-B14F-4D97-AF65-F5344CB8AC3E}">
        <p14:creationId xmlns:p14="http://schemas.microsoft.com/office/powerpoint/2010/main" val="3247454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80DD2C-6364-FEDE-9102-180CF54B2BEC}"/>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5CFAD000-5807-6C66-27DE-4B2DB3B2C36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3017D39A-D395-67C4-71FB-6F235012FACF}"/>
              </a:ext>
            </a:extLst>
          </p:cNvPr>
          <p:cNvSpPr>
            <a:spLocks noGrp="1"/>
          </p:cNvSpPr>
          <p:nvPr>
            <p:ph type="dt" sz="half" idx="10"/>
          </p:nvPr>
        </p:nvSpPr>
        <p:spPr/>
        <p:txBody>
          <a:bodyPr/>
          <a:lstStyle/>
          <a:p>
            <a:fld id="{648649E8-246E-45C0-9085-E103BB15B9B9}" type="datetimeFigureOut">
              <a:rPr lang="sv-SE" smtClean="0"/>
              <a:t>2026-01-21</a:t>
            </a:fld>
            <a:endParaRPr lang="sv-SE"/>
          </a:p>
        </p:txBody>
      </p:sp>
      <p:sp>
        <p:nvSpPr>
          <p:cNvPr id="5" name="Platshållare för sidfot 4">
            <a:extLst>
              <a:ext uri="{FF2B5EF4-FFF2-40B4-BE49-F238E27FC236}">
                <a16:creationId xmlns:a16="http://schemas.microsoft.com/office/drawing/2014/main" id="{E7D47E1D-61CD-62B4-7B27-EF7326F2537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DCE2896-41E9-5DDA-ED5C-B75DE689CD8E}"/>
              </a:ext>
            </a:extLst>
          </p:cNvPr>
          <p:cNvSpPr>
            <a:spLocks noGrp="1"/>
          </p:cNvSpPr>
          <p:nvPr>
            <p:ph type="sldNum" sz="quarter" idx="12"/>
          </p:nvPr>
        </p:nvSpPr>
        <p:spPr/>
        <p:txBody>
          <a:bodyPr/>
          <a:lstStyle/>
          <a:p>
            <a:fld id="{B0FF20AC-0AE6-49B2-9667-BD65343DF5AF}" type="slidenum">
              <a:rPr lang="sv-SE" smtClean="0"/>
              <a:t>‹#›</a:t>
            </a:fld>
            <a:endParaRPr lang="sv-SE"/>
          </a:p>
        </p:txBody>
      </p:sp>
    </p:spTree>
    <p:extLst>
      <p:ext uri="{BB962C8B-B14F-4D97-AF65-F5344CB8AC3E}">
        <p14:creationId xmlns:p14="http://schemas.microsoft.com/office/powerpoint/2010/main" val="2593471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CA2A91-A131-F872-28AB-C264763655D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E717EEB-F5AD-B65B-0F62-4C7CFC381C54}"/>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3C6BCB2-FC4D-E4CF-2EAA-CA558A46205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BF28C539-7D1C-8C32-3A7C-F6718FF4A6D6}"/>
              </a:ext>
            </a:extLst>
          </p:cNvPr>
          <p:cNvSpPr>
            <a:spLocks noGrp="1"/>
          </p:cNvSpPr>
          <p:nvPr>
            <p:ph type="dt" sz="half" idx="10"/>
          </p:nvPr>
        </p:nvSpPr>
        <p:spPr/>
        <p:txBody>
          <a:bodyPr/>
          <a:lstStyle/>
          <a:p>
            <a:fld id="{648649E8-246E-45C0-9085-E103BB15B9B9}" type="datetimeFigureOut">
              <a:rPr lang="sv-SE" smtClean="0"/>
              <a:t>2026-01-21</a:t>
            </a:fld>
            <a:endParaRPr lang="sv-SE"/>
          </a:p>
        </p:txBody>
      </p:sp>
      <p:sp>
        <p:nvSpPr>
          <p:cNvPr id="6" name="Platshållare för sidfot 5">
            <a:extLst>
              <a:ext uri="{FF2B5EF4-FFF2-40B4-BE49-F238E27FC236}">
                <a16:creationId xmlns:a16="http://schemas.microsoft.com/office/drawing/2014/main" id="{B363ECE3-77AE-75D8-F196-E7B11F3D43F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62EF02A-2B58-5A3A-372A-DA361D6FBDA7}"/>
              </a:ext>
            </a:extLst>
          </p:cNvPr>
          <p:cNvSpPr>
            <a:spLocks noGrp="1"/>
          </p:cNvSpPr>
          <p:nvPr>
            <p:ph type="sldNum" sz="quarter" idx="12"/>
          </p:nvPr>
        </p:nvSpPr>
        <p:spPr/>
        <p:txBody>
          <a:bodyPr/>
          <a:lstStyle/>
          <a:p>
            <a:fld id="{B0FF20AC-0AE6-49B2-9667-BD65343DF5AF}" type="slidenum">
              <a:rPr lang="sv-SE" smtClean="0"/>
              <a:t>‹#›</a:t>
            </a:fld>
            <a:endParaRPr lang="sv-SE"/>
          </a:p>
        </p:txBody>
      </p:sp>
    </p:spTree>
    <p:extLst>
      <p:ext uri="{BB962C8B-B14F-4D97-AF65-F5344CB8AC3E}">
        <p14:creationId xmlns:p14="http://schemas.microsoft.com/office/powerpoint/2010/main" val="2086696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A8938F-8FDF-DE88-DB05-64DF1FD4EA25}"/>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DD03161-5F54-D1E5-D983-F9A54BE6CD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1EF6C983-91E7-200E-1139-F1024A3252B2}"/>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761AC180-B6BB-5D9B-D1CF-1AC0C8EC5E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32AE0124-AF8F-1298-8F89-7E4AF6DE7342}"/>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08EA735E-922E-85C3-B8E5-BE22FDB09A9C}"/>
              </a:ext>
            </a:extLst>
          </p:cNvPr>
          <p:cNvSpPr>
            <a:spLocks noGrp="1"/>
          </p:cNvSpPr>
          <p:nvPr>
            <p:ph type="dt" sz="half" idx="10"/>
          </p:nvPr>
        </p:nvSpPr>
        <p:spPr/>
        <p:txBody>
          <a:bodyPr/>
          <a:lstStyle/>
          <a:p>
            <a:fld id="{648649E8-246E-45C0-9085-E103BB15B9B9}" type="datetimeFigureOut">
              <a:rPr lang="sv-SE" smtClean="0"/>
              <a:t>2026-01-21</a:t>
            </a:fld>
            <a:endParaRPr lang="sv-SE"/>
          </a:p>
        </p:txBody>
      </p:sp>
      <p:sp>
        <p:nvSpPr>
          <p:cNvPr id="8" name="Platshållare för sidfot 7">
            <a:extLst>
              <a:ext uri="{FF2B5EF4-FFF2-40B4-BE49-F238E27FC236}">
                <a16:creationId xmlns:a16="http://schemas.microsoft.com/office/drawing/2014/main" id="{6D887DEC-3F74-FB72-EAFA-EFF92F913A22}"/>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D2162979-0D56-BBCF-5E95-FE3956D493F5}"/>
              </a:ext>
            </a:extLst>
          </p:cNvPr>
          <p:cNvSpPr>
            <a:spLocks noGrp="1"/>
          </p:cNvSpPr>
          <p:nvPr>
            <p:ph type="sldNum" sz="quarter" idx="12"/>
          </p:nvPr>
        </p:nvSpPr>
        <p:spPr/>
        <p:txBody>
          <a:bodyPr/>
          <a:lstStyle/>
          <a:p>
            <a:fld id="{B0FF20AC-0AE6-49B2-9667-BD65343DF5AF}" type="slidenum">
              <a:rPr lang="sv-SE" smtClean="0"/>
              <a:t>‹#›</a:t>
            </a:fld>
            <a:endParaRPr lang="sv-SE"/>
          </a:p>
        </p:txBody>
      </p:sp>
    </p:spTree>
    <p:extLst>
      <p:ext uri="{BB962C8B-B14F-4D97-AF65-F5344CB8AC3E}">
        <p14:creationId xmlns:p14="http://schemas.microsoft.com/office/powerpoint/2010/main" val="494420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558D9A2-FF91-BB1B-27EB-30BE010C555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8C8F9C8-7C19-CFC7-BFF4-D34858A4E0D1}"/>
              </a:ext>
            </a:extLst>
          </p:cNvPr>
          <p:cNvSpPr>
            <a:spLocks noGrp="1"/>
          </p:cNvSpPr>
          <p:nvPr>
            <p:ph type="dt" sz="half" idx="10"/>
          </p:nvPr>
        </p:nvSpPr>
        <p:spPr/>
        <p:txBody>
          <a:bodyPr/>
          <a:lstStyle/>
          <a:p>
            <a:fld id="{648649E8-246E-45C0-9085-E103BB15B9B9}" type="datetimeFigureOut">
              <a:rPr lang="sv-SE" smtClean="0"/>
              <a:t>2026-01-21</a:t>
            </a:fld>
            <a:endParaRPr lang="sv-SE"/>
          </a:p>
        </p:txBody>
      </p:sp>
      <p:sp>
        <p:nvSpPr>
          <p:cNvPr id="4" name="Platshållare för sidfot 3">
            <a:extLst>
              <a:ext uri="{FF2B5EF4-FFF2-40B4-BE49-F238E27FC236}">
                <a16:creationId xmlns:a16="http://schemas.microsoft.com/office/drawing/2014/main" id="{477A5DFF-A0B9-A94D-BE02-674991484B1E}"/>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6E50902B-93B9-D6E0-DD12-C7DE0B41BD59}"/>
              </a:ext>
            </a:extLst>
          </p:cNvPr>
          <p:cNvSpPr>
            <a:spLocks noGrp="1"/>
          </p:cNvSpPr>
          <p:nvPr>
            <p:ph type="sldNum" sz="quarter" idx="12"/>
          </p:nvPr>
        </p:nvSpPr>
        <p:spPr/>
        <p:txBody>
          <a:bodyPr/>
          <a:lstStyle/>
          <a:p>
            <a:fld id="{B0FF20AC-0AE6-49B2-9667-BD65343DF5AF}" type="slidenum">
              <a:rPr lang="sv-SE" smtClean="0"/>
              <a:t>‹#›</a:t>
            </a:fld>
            <a:endParaRPr lang="sv-SE"/>
          </a:p>
        </p:txBody>
      </p:sp>
    </p:spTree>
    <p:extLst>
      <p:ext uri="{BB962C8B-B14F-4D97-AF65-F5344CB8AC3E}">
        <p14:creationId xmlns:p14="http://schemas.microsoft.com/office/powerpoint/2010/main" val="399194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05ED5996-4280-FBC0-1CFE-65700102027E}"/>
              </a:ext>
            </a:extLst>
          </p:cNvPr>
          <p:cNvSpPr>
            <a:spLocks noGrp="1"/>
          </p:cNvSpPr>
          <p:nvPr>
            <p:ph type="dt" sz="half" idx="10"/>
          </p:nvPr>
        </p:nvSpPr>
        <p:spPr/>
        <p:txBody>
          <a:bodyPr/>
          <a:lstStyle/>
          <a:p>
            <a:fld id="{648649E8-246E-45C0-9085-E103BB15B9B9}" type="datetimeFigureOut">
              <a:rPr lang="sv-SE" smtClean="0"/>
              <a:t>2026-01-21</a:t>
            </a:fld>
            <a:endParaRPr lang="sv-SE"/>
          </a:p>
        </p:txBody>
      </p:sp>
      <p:sp>
        <p:nvSpPr>
          <p:cNvPr id="3" name="Platshållare för sidfot 2">
            <a:extLst>
              <a:ext uri="{FF2B5EF4-FFF2-40B4-BE49-F238E27FC236}">
                <a16:creationId xmlns:a16="http://schemas.microsoft.com/office/drawing/2014/main" id="{159121EB-F2F9-9A4D-1BB9-4E8328759D6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452B193F-0007-F105-322F-60E63AE0D222}"/>
              </a:ext>
            </a:extLst>
          </p:cNvPr>
          <p:cNvSpPr>
            <a:spLocks noGrp="1"/>
          </p:cNvSpPr>
          <p:nvPr>
            <p:ph type="sldNum" sz="quarter" idx="12"/>
          </p:nvPr>
        </p:nvSpPr>
        <p:spPr/>
        <p:txBody>
          <a:bodyPr/>
          <a:lstStyle/>
          <a:p>
            <a:fld id="{B0FF20AC-0AE6-49B2-9667-BD65343DF5AF}" type="slidenum">
              <a:rPr lang="sv-SE" smtClean="0"/>
              <a:t>‹#›</a:t>
            </a:fld>
            <a:endParaRPr lang="sv-SE"/>
          </a:p>
        </p:txBody>
      </p:sp>
    </p:spTree>
    <p:extLst>
      <p:ext uri="{BB962C8B-B14F-4D97-AF65-F5344CB8AC3E}">
        <p14:creationId xmlns:p14="http://schemas.microsoft.com/office/powerpoint/2010/main" val="678622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0F123BF-CC7D-FBF8-48D9-F13A486D028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ECC7366-861A-292A-FC81-97397826AB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F302C53-8348-A287-AE62-9A52E0FE70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ACD5B92-8BFA-8D48-D83D-4F7EA0AD9EDF}"/>
              </a:ext>
            </a:extLst>
          </p:cNvPr>
          <p:cNvSpPr>
            <a:spLocks noGrp="1"/>
          </p:cNvSpPr>
          <p:nvPr>
            <p:ph type="dt" sz="half" idx="10"/>
          </p:nvPr>
        </p:nvSpPr>
        <p:spPr/>
        <p:txBody>
          <a:bodyPr/>
          <a:lstStyle/>
          <a:p>
            <a:fld id="{648649E8-246E-45C0-9085-E103BB15B9B9}" type="datetimeFigureOut">
              <a:rPr lang="sv-SE" smtClean="0"/>
              <a:t>2026-01-21</a:t>
            </a:fld>
            <a:endParaRPr lang="sv-SE"/>
          </a:p>
        </p:txBody>
      </p:sp>
      <p:sp>
        <p:nvSpPr>
          <p:cNvPr id="6" name="Platshållare för sidfot 5">
            <a:extLst>
              <a:ext uri="{FF2B5EF4-FFF2-40B4-BE49-F238E27FC236}">
                <a16:creationId xmlns:a16="http://schemas.microsoft.com/office/drawing/2014/main" id="{74BD3197-D2FC-EFE4-7B5F-62CF760F4C5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CB31B13-FE30-1915-5E36-2E55F92EDAE8}"/>
              </a:ext>
            </a:extLst>
          </p:cNvPr>
          <p:cNvSpPr>
            <a:spLocks noGrp="1"/>
          </p:cNvSpPr>
          <p:nvPr>
            <p:ph type="sldNum" sz="quarter" idx="12"/>
          </p:nvPr>
        </p:nvSpPr>
        <p:spPr/>
        <p:txBody>
          <a:bodyPr/>
          <a:lstStyle/>
          <a:p>
            <a:fld id="{B0FF20AC-0AE6-49B2-9667-BD65343DF5AF}" type="slidenum">
              <a:rPr lang="sv-SE" smtClean="0"/>
              <a:t>‹#›</a:t>
            </a:fld>
            <a:endParaRPr lang="sv-SE"/>
          </a:p>
        </p:txBody>
      </p:sp>
    </p:spTree>
    <p:extLst>
      <p:ext uri="{BB962C8B-B14F-4D97-AF65-F5344CB8AC3E}">
        <p14:creationId xmlns:p14="http://schemas.microsoft.com/office/powerpoint/2010/main" val="2823522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671809-9B3C-20EA-8487-741E42FA2D4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DDE5C38-3742-FA53-DD23-67799CBAE1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AA0AC023-2016-5467-BD09-9A59E0C083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509B68B-253C-C02B-AC96-9033A1973C97}"/>
              </a:ext>
            </a:extLst>
          </p:cNvPr>
          <p:cNvSpPr>
            <a:spLocks noGrp="1"/>
          </p:cNvSpPr>
          <p:nvPr>
            <p:ph type="dt" sz="half" idx="10"/>
          </p:nvPr>
        </p:nvSpPr>
        <p:spPr/>
        <p:txBody>
          <a:bodyPr/>
          <a:lstStyle/>
          <a:p>
            <a:fld id="{648649E8-246E-45C0-9085-E103BB15B9B9}" type="datetimeFigureOut">
              <a:rPr lang="sv-SE" smtClean="0"/>
              <a:t>2026-01-21</a:t>
            </a:fld>
            <a:endParaRPr lang="sv-SE"/>
          </a:p>
        </p:txBody>
      </p:sp>
      <p:sp>
        <p:nvSpPr>
          <p:cNvPr id="6" name="Platshållare för sidfot 5">
            <a:extLst>
              <a:ext uri="{FF2B5EF4-FFF2-40B4-BE49-F238E27FC236}">
                <a16:creationId xmlns:a16="http://schemas.microsoft.com/office/drawing/2014/main" id="{5BB4C07F-E716-BFFF-D1AE-29810D744F6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55196C1-459D-4E9A-2B13-F7ABF7E62461}"/>
              </a:ext>
            </a:extLst>
          </p:cNvPr>
          <p:cNvSpPr>
            <a:spLocks noGrp="1"/>
          </p:cNvSpPr>
          <p:nvPr>
            <p:ph type="sldNum" sz="quarter" idx="12"/>
          </p:nvPr>
        </p:nvSpPr>
        <p:spPr/>
        <p:txBody>
          <a:bodyPr/>
          <a:lstStyle/>
          <a:p>
            <a:fld id="{B0FF20AC-0AE6-49B2-9667-BD65343DF5AF}" type="slidenum">
              <a:rPr lang="sv-SE" smtClean="0"/>
              <a:t>‹#›</a:t>
            </a:fld>
            <a:endParaRPr lang="sv-SE"/>
          </a:p>
        </p:txBody>
      </p:sp>
    </p:spTree>
    <p:extLst>
      <p:ext uri="{BB962C8B-B14F-4D97-AF65-F5344CB8AC3E}">
        <p14:creationId xmlns:p14="http://schemas.microsoft.com/office/powerpoint/2010/main" val="3548099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41BA6759-27E7-772D-FD84-E7C02DD9DE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164F34D-26FB-8A50-E3AC-5C5A621AFC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28D85E4-79C3-E0CC-752A-4F3B907875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48649E8-246E-45C0-9085-E103BB15B9B9}" type="datetimeFigureOut">
              <a:rPr lang="sv-SE" smtClean="0"/>
              <a:t>2026-01-21</a:t>
            </a:fld>
            <a:endParaRPr lang="sv-SE"/>
          </a:p>
        </p:txBody>
      </p:sp>
      <p:sp>
        <p:nvSpPr>
          <p:cNvPr id="5" name="Platshållare för sidfot 4">
            <a:extLst>
              <a:ext uri="{FF2B5EF4-FFF2-40B4-BE49-F238E27FC236}">
                <a16:creationId xmlns:a16="http://schemas.microsoft.com/office/drawing/2014/main" id="{23D3230B-D2ED-E04E-2A84-962A4888C4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6C14E05F-3829-1511-3C54-984F46C320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0FF20AC-0AE6-49B2-9667-BD65343DF5AF}" type="slidenum">
              <a:rPr lang="sv-SE" smtClean="0"/>
              <a:t>‹#›</a:t>
            </a:fld>
            <a:endParaRPr lang="sv-SE"/>
          </a:p>
        </p:txBody>
      </p:sp>
    </p:spTree>
    <p:extLst>
      <p:ext uri="{BB962C8B-B14F-4D97-AF65-F5344CB8AC3E}">
        <p14:creationId xmlns:p14="http://schemas.microsoft.com/office/powerpoint/2010/main" val="2080851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liv.sharepoint.com/:w:/s/Hjlpmedelsservice-RegionVrmland/EXf64bG6J1tItaKPn0rPR2sBrwj57KfC_GTN3Pvp8kVsCQ?e=c0KTzZ"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liv.sharepoint.com/:w:/s/Hjlpmedelsservice-RegionVrmland/EbdPETfOCM9BhFRiXnc5mzABx0qvzyu-hKO6kEcpiiFHIQ?e=h9yKeY"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liv.sharepoint.com/:w:/s/Hjlpmedelsservice-RegionVrmland/Edq44sND8nBPtJVfEHuN5gMB6mzjG4D3P5cshoCc4jQoJw?e=vqVYFU" TargetMode="External"/><Relationship Id="rId5" Type="http://schemas.openxmlformats.org/officeDocument/2006/relationships/hyperlink" Target="https://liv.sharepoint.com/:w:/s/Hjlpmedelsservice-RegionVrmland/EZKDZR39japOvABUMJphGpoBwpL5MnmM0hqwiFcLGaIEbQ?e=AvAOxH" TargetMode="External"/><Relationship Id="rId4" Type="http://schemas.openxmlformats.org/officeDocument/2006/relationships/hyperlink" Target="https://liv.sharepoint.com/:w:/s/Hjlpmedelsservice-RegionVrmland/EWg9dBNMzxVOmWQtmgUgbbYB-sWg9pAAjzompTJI5uqt4g?e=eWHw5q"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59AB4C8-9178-4F7A-8404-6890510B59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F9B02228-DD2F-5CBA-9069-5FE77A380164}"/>
              </a:ext>
            </a:extLst>
          </p:cNvPr>
          <p:cNvSpPr>
            <a:spLocks noGrp="1"/>
          </p:cNvSpPr>
          <p:nvPr>
            <p:ph type="ctrTitle"/>
          </p:nvPr>
        </p:nvSpPr>
        <p:spPr>
          <a:xfrm>
            <a:off x="638881" y="457201"/>
            <a:ext cx="10909640" cy="1832654"/>
          </a:xfrm>
        </p:spPr>
        <p:txBody>
          <a:bodyPr anchor="b">
            <a:normAutofit/>
          </a:bodyPr>
          <a:lstStyle/>
          <a:p>
            <a:r>
              <a:rPr lang="sv-SE" sz="6100"/>
              <a:t>Välkommen till Hjälpmedelsservice</a:t>
            </a:r>
          </a:p>
        </p:txBody>
      </p:sp>
      <p:sp>
        <p:nvSpPr>
          <p:cNvPr id="3" name="Underrubrik 2">
            <a:extLst>
              <a:ext uri="{FF2B5EF4-FFF2-40B4-BE49-F238E27FC236}">
                <a16:creationId xmlns:a16="http://schemas.microsoft.com/office/drawing/2014/main" id="{E124FD33-AA2F-1BAC-7B57-1F9A7A24373B}"/>
              </a:ext>
            </a:extLst>
          </p:cNvPr>
          <p:cNvSpPr>
            <a:spLocks noGrp="1"/>
          </p:cNvSpPr>
          <p:nvPr>
            <p:ph type="subTitle" idx="1"/>
          </p:nvPr>
        </p:nvSpPr>
        <p:spPr>
          <a:xfrm>
            <a:off x="638881" y="2639470"/>
            <a:ext cx="10909643" cy="552659"/>
          </a:xfrm>
        </p:spPr>
        <p:txBody>
          <a:bodyPr anchor="t">
            <a:normAutofit/>
          </a:bodyPr>
          <a:lstStyle/>
          <a:p>
            <a:r>
              <a:rPr lang="sv-SE"/>
              <a:t>Utbildning gällande nya riktlinjer samt hur man skriver en remiss</a:t>
            </a:r>
          </a:p>
          <a:p>
            <a:endParaRPr lang="sv-SE"/>
          </a:p>
        </p:txBody>
      </p:sp>
      <p:sp>
        <p:nvSpPr>
          <p:cNvPr id="22" name="sketch line">
            <a:extLst>
              <a:ext uri="{FF2B5EF4-FFF2-40B4-BE49-F238E27FC236}">
                <a16:creationId xmlns:a16="http://schemas.microsoft.com/office/drawing/2014/main" id="{4CFDFB37-4BC7-42C6-915D-A6609139B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234391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Bildobjekt 5">
            <a:extLst>
              <a:ext uri="{FF2B5EF4-FFF2-40B4-BE49-F238E27FC236}">
                <a16:creationId xmlns:a16="http://schemas.microsoft.com/office/drawing/2014/main" id="{D304E5FE-0E1D-189C-22EC-1B61517DA040}"/>
              </a:ext>
            </a:extLst>
          </p:cNvPr>
          <p:cNvPicPr>
            <a:picLocks noChangeAspect="1"/>
          </p:cNvPicPr>
          <p:nvPr/>
        </p:nvPicPr>
        <p:blipFill>
          <a:blip r:embed="rId2"/>
          <a:stretch>
            <a:fillRect/>
          </a:stretch>
        </p:blipFill>
        <p:spPr>
          <a:xfrm>
            <a:off x="2155165" y="3541745"/>
            <a:ext cx="7226960" cy="2384896"/>
          </a:xfrm>
          <a:prstGeom prst="rect">
            <a:avLst/>
          </a:prstGeom>
        </p:spPr>
      </p:pic>
    </p:spTree>
    <p:extLst>
      <p:ext uri="{BB962C8B-B14F-4D97-AF65-F5344CB8AC3E}">
        <p14:creationId xmlns:p14="http://schemas.microsoft.com/office/powerpoint/2010/main" val="29215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06BE447-D6BB-C0A8-FD34-8B87DFAA09BD}"/>
              </a:ext>
            </a:extLst>
          </p:cNvPr>
          <p:cNvSpPr>
            <a:spLocks noGrp="1"/>
          </p:cNvSpPr>
          <p:nvPr>
            <p:ph type="title"/>
          </p:nvPr>
        </p:nvSpPr>
        <p:spPr>
          <a:xfrm>
            <a:off x="657225" y="548640"/>
            <a:ext cx="3784883" cy="5431536"/>
          </a:xfrm>
        </p:spPr>
        <p:txBody>
          <a:bodyPr>
            <a:normAutofit/>
          </a:bodyPr>
          <a:lstStyle/>
          <a:p>
            <a:r>
              <a:rPr lang="sv-SE" sz="3000"/>
              <a:t>Vad bedömer en hjälpmedelskonsulent? </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37CFBF03-1310-ABD1-A2EE-0FDB9CA1E341}"/>
              </a:ext>
            </a:extLst>
          </p:cNvPr>
          <p:cNvSpPr>
            <a:spLocks noGrp="1"/>
          </p:cNvSpPr>
          <p:nvPr>
            <p:ph idx="1"/>
          </p:nvPr>
        </p:nvSpPr>
        <p:spPr>
          <a:xfrm>
            <a:off x="5126418" y="552091"/>
            <a:ext cx="6224335" cy="5431536"/>
          </a:xfrm>
        </p:spPr>
        <p:txBody>
          <a:bodyPr anchor="ctr">
            <a:normAutofit lnSpcReduction="10000"/>
          </a:bodyPr>
          <a:lstStyle/>
          <a:p>
            <a:pPr marL="0" indent="0">
              <a:buNone/>
            </a:pPr>
            <a:r>
              <a:rPr lang="sv-SE" sz="1400"/>
              <a:t>Vi bedömer en patient i samtal samt observation när de framför en eldriven rullstol, både på besök på Hjälpmedelsservice samt hembesök. </a:t>
            </a:r>
          </a:p>
          <a:p>
            <a:r>
              <a:rPr lang="sv-SE" sz="1400" b="1"/>
              <a:t>Psykiska funktioner (körförmåga)</a:t>
            </a:r>
            <a:br>
              <a:rPr lang="sv-SE" sz="1400"/>
            </a:br>
            <a:r>
              <a:rPr lang="sv-SE" sz="1400"/>
              <a:t>- Hur tar de in information och minns information som vi ger dem. </a:t>
            </a:r>
            <a:br>
              <a:rPr lang="sv-SE" sz="1400"/>
            </a:br>
            <a:r>
              <a:rPr lang="sv-SE" sz="1400"/>
              <a:t>- hur anpassar de hastighet utifrån situation och miljö. </a:t>
            </a:r>
            <a:br>
              <a:rPr lang="sv-SE" sz="1400"/>
            </a:br>
            <a:r>
              <a:rPr lang="sv-SE" sz="1400"/>
              <a:t>- hur uppmärksam är de på sin omgivning. Kan de skifta fokus. </a:t>
            </a:r>
            <a:br>
              <a:rPr lang="sv-SE" sz="1400"/>
            </a:br>
            <a:r>
              <a:rPr lang="sv-SE" sz="1400"/>
              <a:t>- viktigt bedömning för att förebygga olyckor i trafik samt tippolyckor. </a:t>
            </a:r>
          </a:p>
          <a:p>
            <a:r>
              <a:rPr lang="sv-SE" sz="1400" b="1"/>
              <a:t>Syn/hörsel</a:t>
            </a:r>
            <a:br>
              <a:rPr lang="sv-SE" sz="1400" b="1"/>
            </a:br>
            <a:r>
              <a:rPr lang="sv-SE" sz="1400"/>
              <a:t>- Ser de ojämnheter, nivåskillnader.</a:t>
            </a:r>
            <a:br>
              <a:rPr lang="sv-SE" sz="1400"/>
            </a:br>
            <a:r>
              <a:rPr lang="sv-SE" sz="1400"/>
              <a:t>- Kör de på interiör etc.</a:t>
            </a:r>
            <a:br>
              <a:rPr lang="sv-SE" sz="1400"/>
            </a:br>
            <a:r>
              <a:rPr lang="sv-SE" sz="1400"/>
              <a:t>- Hör patienten när vi pratar i normal ton, kan patienten höra trafik. </a:t>
            </a:r>
            <a:endParaRPr lang="sv-SE" sz="1400" b="1"/>
          </a:p>
          <a:p>
            <a:r>
              <a:rPr lang="sv-SE" sz="1400" b="1"/>
              <a:t>Sittande</a:t>
            </a:r>
            <a:br>
              <a:rPr lang="sv-SE" sz="1400"/>
            </a:br>
            <a:r>
              <a:rPr lang="sv-SE" sz="1400"/>
              <a:t>- Ser över sittproblematik och vad som behöver anpassas i sittande. Många patienter sitter hela dagen i elrullstolen. </a:t>
            </a:r>
            <a:br>
              <a:rPr lang="sv-SE" sz="1400"/>
            </a:br>
            <a:r>
              <a:rPr lang="sv-SE" sz="1400"/>
              <a:t>- sitta bra med eller utan stöd är en förutsättning att klarar köra med joystick. </a:t>
            </a:r>
            <a:br>
              <a:rPr lang="sv-SE" sz="1400"/>
            </a:br>
            <a:r>
              <a:rPr lang="sv-SE" sz="1400"/>
              <a:t>- undvika sår, smärta och felställningar. </a:t>
            </a:r>
          </a:p>
          <a:p>
            <a:r>
              <a:rPr lang="sv-SE" sz="1400" b="1"/>
              <a:t>Rörelseförmåga</a:t>
            </a:r>
            <a:br>
              <a:rPr lang="sv-SE" sz="1400" b="1"/>
            </a:br>
            <a:r>
              <a:rPr lang="sv-SE" sz="1400"/>
              <a:t>- Förflyttning</a:t>
            </a:r>
            <a:br>
              <a:rPr lang="sv-SE" sz="1400"/>
            </a:br>
            <a:r>
              <a:rPr lang="sv-SE" sz="1400"/>
              <a:t>- Klara att hanteras styre eller joystick. </a:t>
            </a:r>
            <a:br>
              <a:rPr lang="sv-SE" sz="1400"/>
            </a:br>
            <a:r>
              <a:rPr lang="sv-SE" sz="1400"/>
              <a:t>- Hitta syrsätt som fungerar. </a:t>
            </a:r>
            <a:br>
              <a:rPr lang="sv-SE" sz="1400"/>
            </a:br>
            <a:r>
              <a:rPr lang="sv-SE" sz="1400"/>
              <a:t>- Ibland krävs alternativa styrsätt. </a:t>
            </a:r>
          </a:p>
          <a:p>
            <a:r>
              <a:rPr lang="sv-SE" sz="1400" b="1"/>
              <a:t>Miljö</a:t>
            </a:r>
            <a:br>
              <a:rPr lang="sv-SE" sz="1400"/>
            </a:br>
            <a:r>
              <a:rPr lang="sv-SE" sz="1400"/>
              <a:t>- Vad påverkar i patientens boende- och närmiljö valet av eldriven rullstol</a:t>
            </a:r>
            <a:br>
              <a:rPr lang="sv-SE" sz="1400"/>
            </a:br>
            <a:r>
              <a:rPr lang="sv-SE" sz="1400"/>
              <a:t>- Förvaring. </a:t>
            </a:r>
          </a:p>
        </p:txBody>
      </p:sp>
    </p:spTree>
    <p:extLst>
      <p:ext uri="{BB962C8B-B14F-4D97-AF65-F5344CB8AC3E}">
        <p14:creationId xmlns:p14="http://schemas.microsoft.com/office/powerpoint/2010/main" val="792993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1602CB-1D64-9DD0-1BEF-65DDFC661D1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DA1ED86-1A8C-4D2A-012B-6F66E77849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45A0993-E2B6-A63A-0C14-5AB0B96067C3}"/>
              </a:ext>
            </a:extLst>
          </p:cNvPr>
          <p:cNvSpPr>
            <a:spLocks noGrp="1"/>
          </p:cNvSpPr>
          <p:nvPr>
            <p:ph type="title"/>
          </p:nvPr>
        </p:nvSpPr>
        <p:spPr>
          <a:xfrm>
            <a:off x="657225" y="548640"/>
            <a:ext cx="3784883" cy="5431536"/>
          </a:xfrm>
        </p:spPr>
        <p:txBody>
          <a:bodyPr>
            <a:normAutofit/>
          </a:bodyPr>
          <a:lstStyle/>
          <a:p>
            <a:r>
              <a:rPr lang="sv-SE" sz="3000"/>
              <a:t>Läkarutlåtande</a:t>
            </a:r>
          </a:p>
        </p:txBody>
      </p:sp>
      <p:sp>
        <p:nvSpPr>
          <p:cNvPr id="10" name="sketch line">
            <a:extLst>
              <a:ext uri="{FF2B5EF4-FFF2-40B4-BE49-F238E27FC236}">
                <a16:creationId xmlns:a16="http://schemas.microsoft.com/office/drawing/2014/main" id="{9516CC0A-C520-703C-D938-1AD9BE8C0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E7DA6ED3-5089-2782-C416-BF677A9547D3}"/>
              </a:ext>
            </a:extLst>
          </p:cNvPr>
          <p:cNvSpPr>
            <a:spLocks noGrp="1"/>
          </p:cNvSpPr>
          <p:nvPr>
            <p:ph idx="1"/>
          </p:nvPr>
        </p:nvSpPr>
        <p:spPr>
          <a:xfrm>
            <a:off x="5126418" y="552091"/>
            <a:ext cx="6224335" cy="5431536"/>
          </a:xfrm>
        </p:spPr>
        <p:txBody>
          <a:bodyPr anchor="ctr">
            <a:normAutofit/>
          </a:bodyPr>
          <a:lstStyle/>
          <a:p>
            <a:pPr lvl="0"/>
            <a:r>
              <a:rPr lang="sv-SE" sz="1600" b="1"/>
              <a:t>Läkarutlåtande krävs när ni inte kan svara på:</a:t>
            </a:r>
            <a:br>
              <a:rPr lang="sv-SE" sz="1600"/>
            </a:br>
            <a:r>
              <a:rPr lang="sv-SE" sz="1600"/>
              <a:t>- Vilka diagnoser patienten har eller hur de påverkar framförandet av eldriven rullstol</a:t>
            </a:r>
            <a:br>
              <a:rPr lang="sv-SE" sz="1600"/>
            </a:br>
            <a:r>
              <a:rPr lang="sv-SE" sz="1600"/>
              <a:t>- Inte kan utläsa diagnoser i NPÖ.</a:t>
            </a:r>
            <a:br>
              <a:rPr lang="sv-SE" sz="1600"/>
            </a:br>
            <a:r>
              <a:rPr lang="sv-SE" sz="1600"/>
              <a:t>- Om patienter har mediciner som påverkar framförandet av eldriven rullstol.</a:t>
            </a:r>
            <a:br>
              <a:rPr lang="sv-SE" sz="1600"/>
            </a:br>
            <a:br>
              <a:rPr lang="sv-SE" sz="1600"/>
            </a:br>
            <a:r>
              <a:rPr lang="sv-SE" sz="1600">
                <a:solidFill>
                  <a:schemeClr val="bg2">
                    <a:lumMod val="25000"/>
                  </a:schemeClr>
                </a:solidFill>
                <a:hlinkClick r:id="rId3">
                  <a:extLst>
                    <a:ext uri="{A12FA001-AC4F-418D-AE19-62706E023703}">
                      <ahyp:hlinkClr xmlns:ahyp="http://schemas.microsoft.com/office/drawing/2018/hyperlinkcolor" val="tx"/>
                    </a:ext>
                  </a:extLst>
                </a:hlinkClick>
              </a:rPr>
              <a:t>Läkarutlåtande vid förskrivning av eldriven rullstol.docx</a:t>
            </a:r>
            <a:endParaRPr lang="sv-SE" sz="1600">
              <a:solidFill>
                <a:schemeClr val="bg2">
                  <a:lumMod val="25000"/>
                </a:schemeClr>
              </a:solidFill>
            </a:endParaRPr>
          </a:p>
          <a:p>
            <a:pPr marL="0" lvl="0" indent="0">
              <a:buNone/>
            </a:pPr>
            <a:endParaRPr lang="sv-SE" sz="1600"/>
          </a:p>
          <a:p>
            <a:pPr lvl="0"/>
            <a:r>
              <a:rPr lang="en-US" sz="1600" err="1"/>
              <a:t>Läkarutlåtande</a:t>
            </a:r>
            <a:r>
              <a:rPr lang="en-US" sz="1600"/>
              <a:t> ska </a:t>
            </a:r>
            <a:r>
              <a:rPr lang="en-US" sz="1600" err="1"/>
              <a:t>skickas</a:t>
            </a:r>
            <a:r>
              <a:rPr lang="en-US" sz="1600"/>
              <a:t> in </a:t>
            </a:r>
            <a:r>
              <a:rPr lang="en-US" sz="1600" err="1"/>
              <a:t>tillsammans</a:t>
            </a:r>
            <a:r>
              <a:rPr lang="en-US" sz="1600"/>
              <a:t> med </a:t>
            </a:r>
            <a:r>
              <a:rPr lang="en-US" sz="1600" err="1"/>
              <a:t>remissen</a:t>
            </a:r>
            <a:r>
              <a:rPr lang="en-US" sz="1600"/>
              <a:t>.</a:t>
            </a:r>
            <a:br>
              <a:rPr lang="sv-SE" sz="1600"/>
            </a:br>
            <a:endParaRPr lang="sv-SE" sz="1600"/>
          </a:p>
          <a:p>
            <a:pPr lvl="0"/>
            <a:r>
              <a:rPr lang="en-US" sz="1600"/>
              <a:t>Det </a:t>
            </a:r>
            <a:r>
              <a:rPr lang="en-US" sz="1600" err="1"/>
              <a:t>är</a:t>
            </a:r>
            <a:r>
              <a:rPr lang="en-US" sz="1600"/>
              <a:t> </a:t>
            </a:r>
            <a:r>
              <a:rPr lang="en-US" sz="1600" err="1"/>
              <a:t>patienten</a:t>
            </a:r>
            <a:r>
              <a:rPr lang="en-US" sz="1600"/>
              <a:t> </a:t>
            </a:r>
            <a:r>
              <a:rPr lang="en-US" sz="1600" err="1"/>
              <a:t>eller</a:t>
            </a:r>
            <a:r>
              <a:rPr lang="en-US" sz="1600"/>
              <a:t> </a:t>
            </a:r>
            <a:r>
              <a:rPr lang="en-US" sz="1600" err="1"/>
              <a:t>dess</a:t>
            </a:r>
            <a:r>
              <a:rPr lang="en-US" sz="1600"/>
              <a:t> </a:t>
            </a:r>
            <a:r>
              <a:rPr lang="en-US" sz="1600" err="1"/>
              <a:t>företrädare</a:t>
            </a:r>
            <a:r>
              <a:rPr lang="en-US" sz="1600"/>
              <a:t> </a:t>
            </a:r>
            <a:r>
              <a:rPr lang="en-US" sz="1600" err="1"/>
              <a:t>som</a:t>
            </a:r>
            <a:r>
              <a:rPr lang="en-US" sz="1600"/>
              <a:t> </a:t>
            </a:r>
            <a:r>
              <a:rPr lang="en-US" sz="1600" err="1"/>
              <a:t>kan</a:t>
            </a:r>
            <a:r>
              <a:rPr lang="en-US" sz="1600"/>
              <a:t> </a:t>
            </a:r>
            <a:r>
              <a:rPr lang="en-US" sz="1600" err="1"/>
              <a:t>begära</a:t>
            </a:r>
            <a:r>
              <a:rPr lang="en-US" sz="1600"/>
              <a:t> </a:t>
            </a:r>
            <a:r>
              <a:rPr lang="en-US" sz="1600" err="1"/>
              <a:t>ett</a:t>
            </a:r>
            <a:r>
              <a:rPr lang="en-US" sz="1600"/>
              <a:t> </a:t>
            </a:r>
            <a:r>
              <a:rPr lang="en-US" sz="1600" err="1"/>
              <a:t>läkarutlåtande</a:t>
            </a:r>
            <a:r>
              <a:rPr lang="en-US" sz="1600"/>
              <a:t>. </a:t>
            </a:r>
          </a:p>
          <a:p>
            <a:pPr marL="0" lvl="0" indent="0">
              <a:buNone/>
            </a:pPr>
            <a:br>
              <a:rPr lang="en-US" sz="1700"/>
            </a:br>
            <a:endParaRPr lang="sv-SE" sz="1700"/>
          </a:p>
          <a:p>
            <a:pPr marL="0" indent="0">
              <a:buNone/>
            </a:pPr>
            <a:endParaRPr lang="sv-SE" sz="1400"/>
          </a:p>
        </p:txBody>
      </p:sp>
    </p:spTree>
    <p:extLst>
      <p:ext uri="{BB962C8B-B14F-4D97-AF65-F5344CB8AC3E}">
        <p14:creationId xmlns:p14="http://schemas.microsoft.com/office/powerpoint/2010/main" val="2795183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7" name="Rectangle 66">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FF26280-66C2-A160-4A27-AD89CF101E5D}"/>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a:solidFill>
                  <a:schemeClr val="tx1"/>
                </a:solidFill>
                <a:latin typeface="+mj-lt"/>
                <a:ea typeface="+mj-ea"/>
                <a:cs typeface="+mj-cs"/>
              </a:rPr>
              <a:t>Tack för er </a:t>
            </a:r>
            <a:r>
              <a:rPr lang="en-US" sz="6600" kern="1200" err="1">
                <a:solidFill>
                  <a:schemeClr val="tx1"/>
                </a:solidFill>
                <a:latin typeface="+mj-lt"/>
                <a:ea typeface="+mj-ea"/>
                <a:cs typeface="+mj-cs"/>
              </a:rPr>
              <a:t>uppmärksamhet</a:t>
            </a:r>
            <a:r>
              <a:rPr lang="en-US" sz="6600" kern="1200">
                <a:solidFill>
                  <a:schemeClr val="tx1"/>
                </a:solidFill>
                <a:latin typeface="+mj-lt"/>
                <a:ea typeface="+mj-ea"/>
                <a:cs typeface="+mj-cs"/>
              </a:rPr>
              <a:t>!</a:t>
            </a:r>
            <a:br>
              <a:rPr lang="en-US" sz="6600" kern="1200">
                <a:solidFill>
                  <a:schemeClr val="tx1"/>
                </a:solidFill>
                <a:latin typeface="+mj-lt"/>
                <a:ea typeface="+mj-ea"/>
                <a:cs typeface="+mj-cs"/>
              </a:rPr>
            </a:br>
            <a:br>
              <a:rPr lang="en-US" sz="6600" kern="1200">
                <a:solidFill>
                  <a:schemeClr val="tx1"/>
                </a:solidFill>
                <a:latin typeface="+mj-lt"/>
                <a:ea typeface="+mj-ea"/>
                <a:cs typeface="+mj-cs"/>
              </a:rPr>
            </a:br>
            <a:r>
              <a:rPr lang="en-US" kern="1200" err="1">
                <a:solidFill>
                  <a:schemeClr val="tx1"/>
                </a:solidFill>
                <a:latin typeface="+mj-lt"/>
                <a:ea typeface="+mj-ea"/>
                <a:cs typeface="+mj-cs"/>
              </a:rPr>
              <a:t>Några</a:t>
            </a:r>
            <a:r>
              <a:rPr lang="en-US" kern="1200">
                <a:solidFill>
                  <a:schemeClr val="tx1"/>
                </a:solidFill>
                <a:latin typeface="+mj-lt"/>
                <a:ea typeface="+mj-ea"/>
                <a:cs typeface="+mj-cs"/>
              </a:rPr>
              <a:t> </a:t>
            </a:r>
            <a:r>
              <a:rPr lang="en-US" kern="1200" err="1">
                <a:solidFill>
                  <a:schemeClr val="tx1"/>
                </a:solidFill>
                <a:latin typeface="+mj-lt"/>
                <a:ea typeface="+mj-ea"/>
                <a:cs typeface="+mj-cs"/>
              </a:rPr>
              <a:t>frågor</a:t>
            </a:r>
            <a:r>
              <a:rPr lang="en-US" kern="1200">
                <a:solidFill>
                  <a:schemeClr val="tx1"/>
                </a:solidFill>
                <a:latin typeface="+mj-lt"/>
                <a:ea typeface="+mj-ea"/>
                <a:cs typeface="+mj-cs"/>
              </a:rPr>
              <a:t>?</a:t>
            </a:r>
            <a:endParaRPr lang="en-US" sz="6600" kern="1200">
              <a:solidFill>
                <a:schemeClr val="tx1"/>
              </a:solidFill>
              <a:latin typeface="+mj-lt"/>
              <a:ea typeface="+mj-ea"/>
              <a:cs typeface="+mj-cs"/>
            </a:endParaRPr>
          </a:p>
        </p:txBody>
      </p:sp>
      <p:sp>
        <p:nvSpPr>
          <p:cNvPr id="69"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363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2EBFA56-0A5E-7D11-0E44-ED15887F0F8E}"/>
              </a:ext>
            </a:extLst>
          </p:cNvPr>
          <p:cNvSpPr>
            <a:spLocks noGrp="1"/>
          </p:cNvSpPr>
          <p:nvPr>
            <p:ph type="title"/>
          </p:nvPr>
        </p:nvSpPr>
        <p:spPr>
          <a:xfrm>
            <a:off x="841248" y="548640"/>
            <a:ext cx="3600860" cy="5431536"/>
          </a:xfrm>
        </p:spPr>
        <p:txBody>
          <a:bodyPr>
            <a:normAutofit/>
          </a:bodyPr>
          <a:lstStyle/>
          <a:p>
            <a:r>
              <a:rPr lang="sv-SE" sz="5400"/>
              <a:t>Vad vi kommer gå igenom idag</a:t>
            </a:r>
          </a:p>
        </p:txBody>
      </p:sp>
      <p:sp>
        <p:nvSpPr>
          <p:cNvPr id="24"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00ED5800-33D8-8958-1CB1-EA77980013BA}"/>
              </a:ext>
            </a:extLst>
          </p:cNvPr>
          <p:cNvSpPr>
            <a:spLocks noGrp="1"/>
          </p:cNvSpPr>
          <p:nvPr>
            <p:ph idx="1"/>
          </p:nvPr>
        </p:nvSpPr>
        <p:spPr>
          <a:xfrm>
            <a:off x="5126418" y="552091"/>
            <a:ext cx="6224335" cy="5431536"/>
          </a:xfrm>
        </p:spPr>
        <p:txBody>
          <a:bodyPr anchor="ctr">
            <a:normAutofit/>
          </a:bodyPr>
          <a:lstStyle/>
          <a:p>
            <a:pPr>
              <a:buFont typeface="Wingdings" panose="05000000000000000000" pitchFamily="2" charset="2"/>
              <a:buChar char="§"/>
            </a:pPr>
            <a:r>
              <a:rPr lang="sv-SE" sz="2200"/>
              <a:t>Nya riktlinjer</a:t>
            </a:r>
          </a:p>
          <a:p>
            <a:pPr>
              <a:buFont typeface="Wingdings" panose="05000000000000000000" pitchFamily="2" charset="2"/>
              <a:buChar char="§"/>
            </a:pPr>
            <a:r>
              <a:rPr lang="sv-SE" sz="2200"/>
              <a:t>Remisser</a:t>
            </a:r>
          </a:p>
          <a:p>
            <a:pPr>
              <a:buFont typeface="Wingdings" panose="05000000000000000000" pitchFamily="2" charset="2"/>
              <a:buChar char="§"/>
            </a:pPr>
            <a:r>
              <a:rPr lang="sv-SE" sz="2200"/>
              <a:t>Läkarutlåtande </a:t>
            </a:r>
          </a:p>
          <a:p>
            <a:pPr>
              <a:buFont typeface="Wingdings" panose="05000000000000000000" pitchFamily="2" charset="2"/>
              <a:buChar char="§"/>
            </a:pPr>
            <a:endParaRPr lang="sv-SE" sz="2200"/>
          </a:p>
          <a:p>
            <a:pPr>
              <a:buFont typeface="Wingdings" panose="05000000000000000000" pitchFamily="2" charset="2"/>
              <a:buChar char="§"/>
            </a:pPr>
            <a:endParaRPr lang="sv-SE" sz="2200"/>
          </a:p>
          <a:p>
            <a:pPr>
              <a:buFont typeface="Wingdings" panose="05000000000000000000" pitchFamily="2" charset="2"/>
              <a:buChar char="§"/>
            </a:pPr>
            <a:endParaRPr lang="sv-SE" sz="2200"/>
          </a:p>
        </p:txBody>
      </p:sp>
    </p:spTree>
    <p:extLst>
      <p:ext uri="{BB962C8B-B14F-4D97-AF65-F5344CB8AC3E}">
        <p14:creationId xmlns:p14="http://schemas.microsoft.com/office/powerpoint/2010/main" val="2551755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F2E8CDFF-97FC-591D-0A26-BCE3A106440E}"/>
              </a:ext>
            </a:extLst>
          </p:cNvPr>
          <p:cNvSpPr>
            <a:spLocks noGrp="1"/>
          </p:cNvSpPr>
          <p:nvPr>
            <p:ph type="title"/>
          </p:nvPr>
        </p:nvSpPr>
        <p:spPr>
          <a:xfrm>
            <a:off x="841248" y="548640"/>
            <a:ext cx="3600860" cy="5431536"/>
          </a:xfrm>
        </p:spPr>
        <p:txBody>
          <a:bodyPr>
            <a:normAutofit/>
          </a:bodyPr>
          <a:lstStyle/>
          <a:p>
            <a:r>
              <a:rPr lang="sv-SE" sz="5400"/>
              <a:t>Riktlinjer</a:t>
            </a:r>
          </a:p>
        </p:txBody>
      </p:sp>
      <p:sp>
        <p:nvSpPr>
          <p:cNvPr id="17"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13C6D317-A743-25C0-22DA-DCE129BD4CA5}"/>
              </a:ext>
            </a:extLst>
          </p:cNvPr>
          <p:cNvSpPr>
            <a:spLocks noGrp="1"/>
          </p:cNvSpPr>
          <p:nvPr>
            <p:ph idx="1"/>
          </p:nvPr>
        </p:nvSpPr>
        <p:spPr>
          <a:xfrm>
            <a:off x="5126417" y="548640"/>
            <a:ext cx="6224335" cy="5431536"/>
          </a:xfrm>
        </p:spPr>
        <p:txBody>
          <a:bodyPr anchor="ctr">
            <a:normAutofit fontScale="92500" lnSpcReduction="10000"/>
          </a:bodyPr>
          <a:lstStyle/>
          <a:p>
            <a:pPr marL="0" indent="0">
              <a:buNone/>
            </a:pPr>
            <a:endParaRPr lang="sv-SE" sz="2200"/>
          </a:p>
          <a:p>
            <a:pPr marL="0" indent="0">
              <a:buNone/>
            </a:pPr>
            <a:r>
              <a:rPr lang="sv-SE" sz="2200"/>
              <a:t>De nya riktlinjerna börjar gälla den 1 januari 2026. </a:t>
            </a:r>
          </a:p>
          <a:p>
            <a:pPr marL="0" indent="0">
              <a:buNone/>
            </a:pPr>
            <a:endParaRPr lang="sv-SE" sz="2200"/>
          </a:p>
          <a:p>
            <a:r>
              <a:rPr lang="sv-SE" sz="2200"/>
              <a:t>Den stora förändringen i riktlinjerna är att inte läkare längre kan remittera en patient. </a:t>
            </a:r>
          </a:p>
          <a:p>
            <a:pPr marL="0" indent="0">
              <a:buNone/>
            </a:pPr>
            <a:endParaRPr lang="sv-SE" sz="2200"/>
          </a:p>
          <a:p>
            <a:pPr>
              <a:spcBef>
                <a:spcPts val="0"/>
              </a:spcBef>
              <a:defRPr/>
            </a:pPr>
            <a:r>
              <a:rPr lang="sv-SE" sz="2200"/>
              <a:t>4 riktlinjer har ändrats och förtydligats:</a:t>
            </a:r>
            <a:br>
              <a:rPr lang="sv-SE" sz="2200"/>
            </a:br>
            <a:r>
              <a:rPr lang="sv-SE" sz="2200"/>
              <a:t>- </a:t>
            </a:r>
            <a:r>
              <a:rPr lang="sv-SE" sz="2200" i="1">
                <a:solidFill>
                  <a:schemeClr val="bg2">
                    <a:lumMod val="50000"/>
                  </a:schemeClr>
                </a:solidFill>
                <a:hlinkClick r:id="rId3">
                  <a:extLst>
                    <a:ext uri="{A12FA001-AC4F-418D-AE19-62706E023703}">
                      <ahyp:hlinkClr xmlns:ahyp="http://schemas.microsoft.com/office/drawing/2018/hyperlinkcolor" val="tx"/>
                    </a:ext>
                  </a:extLst>
                </a:hlinkClick>
              </a:rPr>
              <a:t>Eldrivna rullstolar med manuell direktstyrning</a:t>
            </a:r>
            <a:br>
              <a:rPr lang="sv-SE" sz="2200" i="1"/>
            </a:br>
            <a:r>
              <a:rPr lang="sv-SE" sz="2200" i="1"/>
              <a:t>- </a:t>
            </a:r>
            <a:r>
              <a:rPr lang="sv-SE" sz="2200" i="1">
                <a:solidFill>
                  <a:schemeClr val="bg2">
                    <a:lumMod val="50000"/>
                  </a:schemeClr>
                </a:solidFill>
                <a:hlinkClick r:id="rId4">
                  <a:extLst>
                    <a:ext uri="{A12FA001-AC4F-418D-AE19-62706E023703}">
                      <ahyp:hlinkClr xmlns:ahyp="http://schemas.microsoft.com/office/drawing/2018/hyperlinkcolor" val="tx"/>
                    </a:ext>
                  </a:extLst>
                </a:hlinkClick>
              </a:rPr>
              <a:t>Eldrivna rullstolar med elektronisk styrning</a:t>
            </a:r>
            <a:br>
              <a:rPr lang="sv-SE" sz="2200" i="1"/>
            </a:br>
            <a:r>
              <a:rPr lang="sv-SE" sz="2200" i="1"/>
              <a:t>- </a:t>
            </a:r>
            <a:r>
              <a:rPr lang="sv-SE" sz="2200" i="1">
                <a:solidFill>
                  <a:schemeClr val="bg2">
                    <a:lumMod val="50000"/>
                  </a:schemeClr>
                </a:solidFill>
                <a:hlinkClick r:id="rId5">
                  <a:extLst>
                    <a:ext uri="{A12FA001-AC4F-418D-AE19-62706E023703}">
                      <ahyp:hlinkClr xmlns:ahyp="http://schemas.microsoft.com/office/drawing/2018/hyperlinkcolor" val="tx"/>
                    </a:ext>
                  </a:extLst>
                </a:hlinkClick>
              </a:rPr>
              <a:t>Eldrivna rullstolar med elektronisk styrning och uppresningsfunktion</a:t>
            </a:r>
            <a:br>
              <a:rPr lang="sv-SE" sz="2200" i="1"/>
            </a:br>
            <a:r>
              <a:rPr lang="sv-SE" sz="2200" i="1"/>
              <a:t>- </a:t>
            </a:r>
            <a:r>
              <a:rPr lang="sv-SE" sz="2200" i="1">
                <a:solidFill>
                  <a:schemeClr val="bg2">
                    <a:lumMod val="50000"/>
                  </a:schemeClr>
                </a:solidFill>
                <a:hlinkClick r:id="rId6">
                  <a:extLst>
                    <a:ext uri="{A12FA001-AC4F-418D-AE19-62706E023703}">
                      <ahyp:hlinkClr xmlns:ahyp="http://schemas.microsoft.com/office/drawing/2018/hyperlinkcolor" val="tx"/>
                    </a:ext>
                  </a:extLst>
                </a:hlinkClick>
              </a:rPr>
              <a:t>Eldrivna vårdarmanövrerade rullstolar</a:t>
            </a:r>
            <a:endParaRPr lang="sv-SE" sz="2200" i="1"/>
          </a:p>
          <a:p>
            <a:pPr>
              <a:spcBef>
                <a:spcPts val="0"/>
              </a:spcBef>
              <a:defRPr/>
            </a:pPr>
            <a:endParaRPr lang="sv-SE" sz="2200"/>
          </a:p>
          <a:p>
            <a:pPr>
              <a:spcBef>
                <a:spcPts val="0"/>
              </a:spcBef>
              <a:defRPr/>
            </a:pPr>
            <a:r>
              <a:rPr lang="sv-SE" sz="2200"/>
              <a:t>En riktlinje tas bort då det är ett tillbehör som bedöms av hjälpmedelskonsulenter.</a:t>
            </a:r>
            <a:br>
              <a:rPr lang="sv-SE" sz="2200"/>
            </a:br>
            <a:r>
              <a:rPr lang="sv-SE" sz="2200"/>
              <a:t>- </a:t>
            </a:r>
            <a:r>
              <a:rPr lang="sv-SE" sz="2200" i="1"/>
              <a:t>Eldrivna rullstolar med elektronisk styrning och dubbelkommando</a:t>
            </a:r>
          </a:p>
          <a:p>
            <a:pPr marL="0" indent="0">
              <a:buNone/>
            </a:pPr>
            <a:br>
              <a:rPr lang="sv-SE" sz="2200"/>
            </a:br>
            <a:endParaRPr lang="sv-SE" sz="2200"/>
          </a:p>
          <a:p>
            <a:pPr marL="0" indent="0">
              <a:buNone/>
            </a:pPr>
            <a:endParaRPr lang="sv-SE" sz="2200"/>
          </a:p>
        </p:txBody>
      </p:sp>
    </p:spTree>
    <p:extLst>
      <p:ext uri="{BB962C8B-B14F-4D97-AF65-F5344CB8AC3E}">
        <p14:creationId xmlns:p14="http://schemas.microsoft.com/office/powerpoint/2010/main" val="1130714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43286FD7-1640-FC33-1E8D-2746C3A0F8CC}"/>
              </a:ext>
            </a:extLst>
          </p:cNvPr>
          <p:cNvSpPr>
            <a:spLocks noGrp="1"/>
          </p:cNvSpPr>
          <p:nvPr>
            <p:ph idx="1"/>
          </p:nvPr>
        </p:nvSpPr>
        <p:spPr>
          <a:xfrm>
            <a:off x="674914" y="674914"/>
            <a:ext cx="5932715" cy="5780315"/>
          </a:xfrm>
        </p:spPr>
        <p:txBody>
          <a:bodyPr vert="horz" lIns="91440" tIns="45720" rIns="91440" bIns="45720" rtlCol="0" anchor="t">
            <a:normAutofit/>
          </a:bodyPr>
          <a:lstStyle/>
          <a:p>
            <a:pPr fontAlgn="base"/>
            <a:r>
              <a:rPr lang="en-US" sz="1800"/>
              <a:t>Hjälpmedelsservice </a:t>
            </a:r>
            <a:r>
              <a:rPr lang="en-US" sz="1800" err="1"/>
              <a:t>har</a:t>
            </a:r>
            <a:r>
              <a:rPr lang="en-US" sz="1800"/>
              <a:t> </a:t>
            </a:r>
            <a:r>
              <a:rPr lang="en-US" sz="1800" err="1"/>
              <a:t>förskrivaransvar</a:t>
            </a:r>
            <a:r>
              <a:rPr lang="en-US" sz="1800"/>
              <a:t> </a:t>
            </a:r>
            <a:r>
              <a:rPr lang="en-US" sz="1800" err="1"/>
              <a:t>i</a:t>
            </a:r>
            <a:r>
              <a:rPr lang="en-US" sz="1800"/>
              <a:t> </a:t>
            </a:r>
            <a:r>
              <a:rPr lang="en-US" sz="1800" err="1"/>
              <a:t>hela</a:t>
            </a:r>
            <a:r>
              <a:rPr lang="en-US" sz="1800"/>
              <a:t> </a:t>
            </a:r>
            <a:r>
              <a:rPr lang="en-US" sz="1800" err="1"/>
              <a:t>länet</a:t>
            </a:r>
            <a:r>
              <a:rPr lang="en-US" sz="1800"/>
              <a:t>​.</a:t>
            </a:r>
          </a:p>
          <a:p>
            <a:pPr marL="0" indent="0" fontAlgn="base">
              <a:buNone/>
            </a:pPr>
            <a:r>
              <a:rPr lang="en-US" sz="1800"/>
              <a:t>​</a:t>
            </a:r>
          </a:p>
          <a:p>
            <a:pPr fontAlgn="base"/>
            <a:r>
              <a:rPr lang="en-US" sz="1800" err="1"/>
              <a:t>Förskrivar</a:t>
            </a:r>
            <a:r>
              <a:rPr lang="en-US" sz="1800"/>
              <a:t>- och </a:t>
            </a:r>
            <a:r>
              <a:rPr lang="en-US" sz="1800" err="1"/>
              <a:t>uppföljningsansvaret</a:t>
            </a:r>
            <a:r>
              <a:rPr lang="en-US" sz="1800"/>
              <a:t> </a:t>
            </a:r>
            <a:br>
              <a:rPr lang="en-US" sz="1800"/>
            </a:br>
            <a:r>
              <a:rPr lang="en-US" sz="1800" err="1"/>
              <a:t>fortsätter</a:t>
            </a:r>
            <a:r>
              <a:rPr lang="en-US" sz="1800"/>
              <a:t> </a:t>
            </a:r>
            <a:r>
              <a:rPr lang="en-US" sz="1800" err="1"/>
              <a:t>gälla</a:t>
            </a:r>
            <a:r>
              <a:rPr lang="en-US" sz="1800"/>
              <a:t> </a:t>
            </a:r>
            <a:r>
              <a:rPr lang="en-US" sz="1800" err="1"/>
              <a:t>så</a:t>
            </a:r>
            <a:r>
              <a:rPr lang="en-US" sz="1800"/>
              <a:t> </a:t>
            </a:r>
            <a:r>
              <a:rPr lang="en-US" sz="1800" err="1"/>
              <a:t>länge</a:t>
            </a:r>
            <a:r>
              <a:rPr lang="en-US" sz="1800"/>
              <a:t> </a:t>
            </a:r>
            <a:r>
              <a:rPr lang="en-US" sz="1800" err="1"/>
              <a:t>patienten</a:t>
            </a:r>
            <a:r>
              <a:rPr lang="en-US" sz="1800"/>
              <a:t> </a:t>
            </a:r>
            <a:r>
              <a:rPr lang="en-US" sz="1800" err="1"/>
              <a:t>har</a:t>
            </a:r>
            <a:r>
              <a:rPr lang="en-US" sz="1800"/>
              <a:t> </a:t>
            </a:r>
            <a:r>
              <a:rPr lang="en-US" sz="1800" err="1"/>
              <a:t>kvar</a:t>
            </a:r>
            <a:r>
              <a:rPr lang="en-US" sz="1800"/>
              <a:t> </a:t>
            </a:r>
            <a:r>
              <a:rPr lang="en-US" sz="1800" err="1"/>
              <a:t>en</a:t>
            </a:r>
            <a:r>
              <a:rPr lang="en-US" sz="1800"/>
              <a:t> </a:t>
            </a:r>
            <a:r>
              <a:rPr lang="en-US" sz="1800" err="1"/>
              <a:t>eldriven</a:t>
            </a:r>
            <a:r>
              <a:rPr lang="en-US" sz="1800"/>
              <a:t> </a:t>
            </a:r>
            <a:r>
              <a:rPr lang="en-US" sz="1800" err="1"/>
              <a:t>rullstol</a:t>
            </a:r>
            <a:r>
              <a:rPr lang="en-US" sz="1800"/>
              <a:t>.​</a:t>
            </a:r>
          </a:p>
          <a:p>
            <a:pPr marL="0" indent="0" fontAlgn="base">
              <a:buNone/>
            </a:pPr>
            <a:endParaRPr lang="en-US" sz="1800"/>
          </a:p>
          <a:p>
            <a:pPr fontAlgn="base"/>
            <a:r>
              <a:rPr lang="en-US" sz="1800" err="1"/>
              <a:t>Varje</a:t>
            </a:r>
            <a:r>
              <a:rPr lang="en-US" sz="1800"/>
              <a:t> </a:t>
            </a:r>
            <a:r>
              <a:rPr lang="en-US" sz="1800" err="1"/>
              <a:t>hembesök</a:t>
            </a:r>
            <a:r>
              <a:rPr lang="en-US" sz="1800"/>
              <a:t> </a:t>
            </a:r>
            <a:r>
              <a:rPr lang="en-US" sz="1800" err="1"/>
              <a:t>innebär</a:t>
            </a:r>
            <a:r>
              <a:rPr lang="en-US" sz="1800"/>
              <a:t> </a:t>
            </a:r>
            <a:r>
              <a:rPr lang="en-US" sz="1800" err="1"/>
              <a:t>resor</a:t>
            </a:r>
            <a:r>
              <a:rPr lang="en-US" sz="1800"/>
              <a:t> </a:t>
            </a:r>
            <a:r>
              <a:rPr lang="en-US" sz="1800" err="1"/>
              <a:t>på</a:t>
            </a:r>
            <a:r>
              <a:rPr lang="en-US" sz="1800"/>
              <a:t> </a:t>
            </a:r>
            <a:r>
              <a:rPr lang="en-US" sz="1800" err="1"/>
              <a:t>mellan</a:t>
            </a:r>
            <a:r>
              <a:rPr lang="en-US" sz="1800"/>
              <a:t> 30 min - 4 </a:t>
            </a:r>
            <a:r>
              <a:rPr lang="en-US" sz="1800" err="1"/>
              <a:t>tim.</a:t>
            </a:r>
            <a:r>
              <a:rPr lang="en-US" sz="1800"/>
              <a:t> Det </a:t>
            </a:r>
            <a:r>
              <a:rPr lang="en-US" sz="1800" err="1"/>
              <a:t>går</a:t>
            </a:r>
            <a:r>
              <a:rPr lang="en-US" sz="1800"/>
              <a:t> </a:t>
            </a:r>
            <a:r>
              <a:rPr lang="en-US" sz="1800" err="1"/>
              <a:t>att</a:t>
            </a:r>
            <a:r>
              <a:rPr lang="en-US" sz="1800"/>
              <a:t> </a:t>
            </a:r>
            <a:r>
              <a:rPr lang="en-US" sz="1800" err="1"/>
              <a:t>lägga</a:t>
            </a:r>
            <a:r>
              <a:rPr lang="en-US" sz="1800"/>
              <a:t>  ca 1-3 </a:t>
            </a:r>
            <a:r>
              <a:rPr lang="en-US" sz="1800" err="1"/>
              <a:t>hembesök</a:t>
            </a:r>
            <a:r>
              <a:rPr lang="en-US" sz="1800"/>
              <a:t>, </a:t>
            </a:r>
            <a:br>
              <a:rPr lang="en-US" sz="1800"/>
            </a:br>
            <a:r>
              <a:rPr lang="en-US" sz="1800" err="1"/>
              <a:t>beroende</a:t>
            </a:r>
            <a:r>
              <a:rPr lang="en-US" sz="1800"/>
              <a:t> </a:t>
            </a:r>
            <a:r>
              <a:rPr lang="en-US" sz="1800" err="1"/>
              <a:t>på</a:t>
            </a:r>
            <a:r>
              <a:rPr lang="en-US" sz="1800"/>
              <a:t> </a:t>
            </a:r>
            <a:r>
              <a:rPr lang="en-US" sz="1800" err="1"/>
              <a:t>omfattning</a:t>
            </a:r>
            <a:r>
              <a:rPr lang="en-US" sz="1800"/>
              <a:t>.</a:t>
            </a:r>
          </a:p>
          <a:p>
            <a:pPr marL="0" indent="0" fontAlgn="base">
              <a:buNone/>
            </a:pPr>
            <a:r>
              <a:rPr lang="en-US" sz="1800"/>
              <a:t>​</a:t>
            </a:r>
          </a:p>
          <a:p>
            <a:pPr fontAlgn="base"/>
            <a:r>
              <a:rPr lang="en-US" sz="1800"/>
              <a:t>Det </a:t>
            </a:r>
            <a:r>
              <a:rPr lang="en-US" sz="1800" err="1"/>
              <a:t>finns</a:t>
            </a:r>
            <a:r>
              <a:rPr lang="en-US" sz="1800"/>
              <a:t> för </a:t>
            </a:r>
            <a:r>
              <a:rPr lang="en-US" sz="1800" err="1"/>
              <a:t>närvarande</a:t>
            </a:r>
            <a:r>
              <a:rPr lang="en-US" sz="1800"/>
              <a:t> 720 </a:t>
            </a:r>
            <a:r>
              <a:rPr lang="en-US" sz="1800" err="1"/>
              <a:t>elrullstolarförskrivna</a:t>
            </a:r>
            <a:r>
              <a:rPr lang="en-US" sz="1800"/>
              <a:t> </a:t>
            </a:r>
            <a:r>
              <a:rPr lang="en-US" sz="1800" err="1"/>
              <a:t>i</a:t>
            </a:r>
            <a:r>
              <a:rPr lang="en-US" sz="1800"/>
              <a:t> </a:t>
            </a:r>
            <a:r>
              <a:rPr lang="en-US" sz="1800" err="1"/>
              <a:t>Värmland</a:t>
            </a:r>
            <a:r>
              <a:rPr lang="en-US" sz="1800"/>
              <a:t>. 383 med joystick och 337 av </a:t>
            </a:r>
            <a:r>
              <a:rPr lang="en-US" sz="1800" err="1"/>
              <a:t>skotermodell</a:t>
            </a:r>
            <a:r>
              <a:rPr lang="en-US" sz="1800"/>
              <a:t>​.</a:t>
            </a:r>
          </a:p>
          <a:p>
            <a:pPr fontAlgn="base"/>
            <a:endParaRPr lang="en-US" sz="1800"/>
          </a:p>
          <a:p>
            <a:pPr fontAlgn="base"/>
            <a:r>
              <a:rPr lang="en-US" sz="1800" err="1"/>
              <a:t>Funktionsbrevlåda</a:t>
            </a:r>
            <a:r>
              <a:rPr lang="en-US" sz="1800"/>
              <a:t>: </a:t>
            </a:r>
            <a:br>
              <a:rPr lang="en-US" sz="1800"/>
            </a:br>
            <a:r>
              <a:rPr lang="en-US" sz="1800" err="1"/>
              <a:t>Hjälpmedelsservice</a:t>
            </a:r>
            <a:r>
              <a:rPr lang="en-US" sz="1800"/>
              <a:t>, </a:t>
            </a:r>
            <a:r>
              <a:rPr lang="en-US" sz="1800" err="1"/>
              <a:t>Elrullstol</a:t>
            </a:r>
            <a:r>
              <a:rPr lang="en-US" sz="1800"/>
              <a:t> (FBL) (FBL </a:t>
            </a:r>
            <a:r>
              <a:rPr lang="en-US" sz="1800" err="1"/>
              <a:t>Hjalpmedelsservice</a:t>
            </a:r>
            <a:r>
              <a:rPr lang="en-US" sz="1800"/>
              <a:t>). Cosmic link </a:t>
            </a:r>
          </a:p>
        </p:txBody>
      </p:sp>
      <p:pic>
        <p:nvPicPr>
          <p:cNvPr id="4" name="Bildobjekt 3">
            <a:extLst>
              <a:ext uri="{FF2B5EF4-FFF2-40B4-BE49-F238E27FC236}">
                <a16:creationId xmlns:a16="http://schemas.microsoft.com/office/drawing/2014/main" id="{D49AAA5C-C042-AF52-A0A3-C218C31405D1}"/>
              </a:ext>
            </a:extLst>
          </p:cNvPr>
          <p:cNvPicPr>
            <a:picLocks noChangeAspect="1"/>
          </p:cNvPicPr>
          <p:nvPr/>
        </p:nvPicPr>
        <p:blipFill>
          <a:blip r:embed="rId3"/>
          <a:stretch>
            <a:fillRect/>
          </a:stretch>
        </p:blipFill>
        <p:spPr>
          <a:xfrm>
            <a:off x="6945761" y="282091"/>
            <a:ext cx="4299182" cy="6265520"/>
          </a:xfrm>
          <a:prstGeom prst="rect">
            <a:avLst/>
          </a:prstGeom>
        </p:spPr>
      </p:pic>
    </p:spTree>
    <p:extLst>
      <p:ext uri="{BB962C8B-B14F-4D97-AF65-F5344CB8AC3E}">
        <p14:creationId xmlns:p14="http://schemas.microsoft.com/office/powerpoint/2010/main" val="3485220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4" name="Rectangle 1036">
            <a:extLst>
              <a:ext uri="{FF2B5EF4-FFF2-40B4-BE49-F238E27FC236}">
                <a16:creationId xmlns:a16="http://schemas.microsoft.com/office/drawing/2014/main" id="{94BFCCA4-109C-4B21-816E-144FE75C3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0BE80850-35BC-6B20-2A9A-038B9521913B}"/>
              </a:ext>
            </a:extLst>
          </p:cNvPr>
          <p:cNvSpPr>
            <a:spLocks noGrp="1"/>
          </p:cNvSpPr>
          <p:nvPr>
            <p:ph type="title"/>
          </p:nvPr>
        </p:nvSpPr>
        <p:spPr>
          <a:xfrm>
            <a:off x="630918" y="400051"/>
            <a:ext cx="5824746" cy="2090030"/>
          </a:xfrm>
        </p:spPr>
        <p:txBody>
          <a:bodyPr anchor="b">
            <a:normAutofit/>
          </a:bodyPr>
          <a:lstStyle/>
          <a:p>
            <a:r>
              <a:rPr lang="sv-SE" sz="4600"/>
              <a:t>Remiss eldriven rullstol</a:t>
            </a:r>
          </a:p>
        </p:txBody>
      </p:sp>
      <p:sp>
        <p:nvSpPr>
          <p:cNvPr id="1035" name="sketch line">
            <a:extLst>
              <a:ext uri="{FF2B5EF4-FFF2-40B4-BE49-F238E27FC236}">
                <a16:creationId xmlns:a16="http://schemas.microsoft.com/office/drawing/2014/main" id="{0059B5C0-FEC8-4370-AF45-02E3AEF6F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659144"/>
            <a:ext cx="3566160" cy="18288"/>
          </a:xfrm>
          <a:custGeom>
            <a:avLst/>
            <a:gdLst>
              <a:gd name="connsiteX0" fmla="*/ 0 w 3566160"/>
              <a:gd name="connsiteY0" fmla="*/ 0 h 18288"/>
              <a:gd name="connsiteX1" fmla="*/ 665683 w 3566160"/>
              <a:gd name="connsiteY1" fmla="*/ 0 h 18288"/>
              <a:gd name="connsiteX2" fmla="*/ 1331366 w 3566160"/>
              <a:gd name="connsiteY2" fmla="*/ 0 h 18288"/>
              <a:gd name="connsiteX3" fmla="*/ 1818742 w 3566160"/>
              <a:gd name="connsiteY3" fmla="*/ 0 h 18288"/>
              <a:gd name="connsiteX4" fmla="*/ 2413102 w 3566160"/>
              <a:gd name="connsiteY4" fmla="*/ 0 h 18288"/>
              <a:gd name="connsiteX5" fmla="*/ 2936138 w 3566160"/>
              <a:gd name="connsiteY5" fmla="*/ 0 h 18288"/>
              <a:gd name="connsiteX6" fmla="*/ 3566160 w 3566160"/>
              <a:gd name="connsiteY6" fmla="*/ 0 h 18288"/>
              <a:gd name="connsiteX7" fmla="*/ 3566160 w 3566160"/>
              <a:gd name="connsiteY7" fmla="*/ 18288 h 18288"/>
              <a:gd name="connsiteX8" fmla="*/ 2971800 w 3566160"/>
              <a:gd name="connsiteY8" fmla="*/ 18288 h 18288"/>
              <a:gd name="connsiteX9" fmla="*/ 2448763 w 3566160"/>
              <a:gd name="connsiteY9" fmla="*/ 18288 h 18288"/>
              <a:gd name="connsiteX10" fmla="*/ 1854403 w 3566160"/>
              <a:gd name="connsiteY10" fmla="*/ 18288 h 18288"/>
              <a:gd name="connsiteX11" fmla="*/ 1295705 w 3566160"/>
              <a:gd name="connsiteY11" fmla="*/ 18288 h 18288"/>
              <a:gd name="connsiteX12" fmla="*/ 772668 w 3566160"/>
              <a:gd name="connsiteY12" fmla="*/ 18288 h 18288"/>
              <a:gd name="connsiteX13" fmla="*/ 0 w 3566160"/>
              <a:gd name="connsiteY13" fmla="*/ 18288 h 18288"/>
              <a:gd name="connsiteX14" fmla="*/ 0 w 356616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566160" h="18288" fill="none" extrusionOk="0">
                <a:moveTo>
                  <a:pt x="0" y="0"/>
                </a:moveTo>
                <a:cubicBezTo>
                  <a:pt x="222644" y="15773"/>
                  <a:pt x="447078" y="-30288"/>
                  <a:pt x="665683" y="0"/>
                </a:cubicBezTo>
                <a:cubicBezTo>
                  <a:pt x="884288" y="30288"/>
                  <a:pt x="1132425" y="-6167"/>
                  <a:pt x="1331366" y="0"/>
                </a:cubicBezTo>
                <a:cubicBezTo>
                  <a:pt x="1530307" y="6167"/>
                  <a:pt x="1680942" y="17562"/>
                  <a:pt x="1818742" y="0"/>
                </a:cubicBezTo>
                <a:cubicBezTo>
                  <a:pt x="1956542" y="-17562"/>
                  <a:pt x="2130227" y="23032"/>
                  <a:pt x="2413102" y="0"/>
                </a:cubicBezTo>
                <a:cubicBezTo>
                  <a:pt x="2695977" y="-23032"/>
                  <a:pt x="2679988" y="-13260"/>
                  <a:pt x="2936138" y="0"/>
                </a:cubicBezTo>
                <a:cubicBezTo>
                  <a:pt x="3192288" y="13260"/>
                  <a:pt x="3378668" y="16268"/>
                  <a:pt x="3566160" y="0"/>
                </a:cubicBezTo>
                <a:cubicBezTo>
                  <a:pt x="3566199" y="7328"/>
                  <a:pt x="3566779" y="9982"/>
                  <a:pt x="3566160" y="18288"/>
                </a:cubicBezTo>
                <a:cubicBezTo>
                  <a:pt x="3315478" y="45899"/>
                  <a:pt x="3188272" y="-7574"/>
                  <a:pt x="2971800" y="18288"/>
                </a:cubicBezTo>
                <a:cubicBezTo>
                  <a:pt x="2755328" y="44150"/>
                  <a:pt x="2598570" y="34692"/>
                  <a:pt x="2448763" y="18288"/>
                </a:cubicBezTo>
                <a:cubicBezTo>
                  <a:pt x="2298956" y="1884"/>
                  <a:pt x="2011344" y="-7043"/>
                  <a:pt x="1854403" y="18288"/>
                </a:cubicBezTo>
                <a:cubicBezTo>
                  <a:pt x="1697462" y="43619"/>
                  <a:pt x="1444994" y="618"/>
                  <a:pt x="1295705" y="18288"/>
                </a:cubicBezTo>
                <a:cubicBezTo>
                  <a:pt x="1146416" y="35958"/>
                  <a:pt x="965401" y="42167"/>
                  <a:pt x="772668" y="18288"/>
                </a:cubicBezTo>
                <a:cubicBezTo>
                  <a:pt x="579935" y="-5591"/>
                  <a:pt x="352420" y="-19381"/>
                  <a:pt x="0" y="18288"/>
                </a:cubicBezTo>
                <a:cubicBezTo>
                  <a:pt x="-593" y="9736"/>
                  <a:pt x="244" y="6610"/>
                  <a:pt x="0" y="0"/>
                </a:cubicBezTo>
                <a:close/>
              </a:path>
              <a:path w="3566160" h="18288" stroke="0" extrusionOk="0">
                <a:moveTo>
                  <a:pt x="0" y="0"/>
                </a:moveTo>
                <a:cubicBezTo>
                  <a:pt x="169947" y="-5008"/>
                  <a:pt x="340602" y="-17518"/>
                  <a:pt x="594360" y="0"/>
                </a:cubicBezTo>
                <a:cubicBezTo>
                  <a:pt x="848118" y="17518"/>
                  <a:pt x="997921" y="8866"/>
                  <a:pt x="1224382" y="0"/>
                </a:cubicBezTo>
                <a:cubicBezTo>
                  <a:pt x="1450843" y="-8866"/>
                  <a:pt x="1572343" y="8392"/>
                  <a:pt x="1783080" y="0"/>
                </a:cubicBezTo>
                <a:cubicBezTo>
                  <a:pt x="1993817" y="-8392"/>
                  <a:pt x="2266728" y="2126"/>
                  <a:pt x="2448763" y="0"/>
                </a:cubicBezTo>
                <a:cubicBezTo>
                  <a:pt x="2630798" y="-2126"/>
                  <a:pt x="2815508" y="-13843"/>
                  <a:pt x="3043123" y="0"/>
                </a:cubicBezTo>
                <a:cubicBezTo>
                  <a:pt x="3270738" y="13843"/>
                  <a:pt x="3420568" y="2184"/>
                  <a:pt x="3566160" y="0"/>
                </a:cubicBezTo>
                <a:cubicBezTo>
                  <a:pt x="3566487" y="8595"/>
                  <a:pt x="3566088" y="13110"/>
                  <a:pt x="3566160" y="18288"/>
                </a:cubicBezTo>
                <a:cubicBezTo>
                  <a:pt x="3421748" y="9323"/>
                  <a:pt x="3176383" y="-3939"/>
                  <a:pt x="2971800" y="18288"/>
                </a:cubicBezTo>
                <a:cubicBezTo>
                  <a:pt x="2767217" y="40515"/>
                  <a:pt x="2590769" y="4336"/>
                  <a:pt x="2306117" y="18288"/>
                </a:cubicBezTo>
                <a:cubicBezTo>
                  <a:pt x="2021465" y="32240"/>
                  <a:pt x="1860727" y="-9280"/>
                  <a:pt x="1676095" y="18288"/>
                </a:cubicBezTo>
                <a:cubicBezTo>
                  <a:pt x="1491463" y="45856"/>
                  <a:pt x="1329173" y="5765"/>
                  <a:pt x="1153058" y="18288"/>
                </a:cubicBezTo>
                <a:cubicBezTo>
                  <a:pt x="976943" y="30811"/>
                  <a:pt x="895178" y="4751"/>
                  <a:pt x="665683" y="18288"/>
                </a:cubicBezTo>
                <a:cubicBezTo>
                  <a:pt x="436189" y="31825"/>
                  <a:pt x="302924" y="2002"/>
                  <a:pt x="0" y="18288"/>
                </a:cubicBezTo>
                <a:cubicBezTo>
                  <a:pt x="822" y="10564"/>
                  <a:pt x="-23" y="457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448976505">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A586A481-3A48-D275-0DBA-133634B14539}"/>
              </a:ext>
            </a:extLst>
          </p:cNvPr>
          <p:cNvSpPr>
            <a:spLocks noGrp="1"/>
          </p:cNvSpPr>
          <p:nvPr>
            <p:ph idx="1"/>
          </p:nvPr>
        </p:nvSpPr>
        <p:spPr>
          <a:xfrm>
            <a:off x="630935" y="2807167"/>
            <a:ext cx="5704551" cy="3386399"/>
          </a:xfrm>
        </p:spPr>
        <p:txBody>
          <a:bodyPr>
            <a:normAutofit/>
          </a:bodyPr>
          <a:lstStyle/>
          <a:p>
            <a:pPr fontAlgn="base"/>
            <a:r>
              <a:rPr lang="en-US" sz="1600" b="1" err="1"/>
              <a:t>Syfte</a:t>
            </a:r>
            <a:r>
              <a:rPr lang="en-US" sz="1600" b="1"/>
              <a:t> med </a:t>
            </a:r>
            <a:r>
              <a:rPr lang="en-US" sz="1600" b="1" err="1"/>
              <a:t>förskrivningen</a:t>
            </a:r>
            <a:r>
              <a:rPr lang="en-US" sz="1600" b="1"/>
              <a:t> av </a:t>
            </a:r>
            <a:r>
              <a:rPr lang="en-US" sz="1600" b="1" err="1"/>
              <a:t>eldriven</a:t>
            </a:r>
            <a:r>
              <a:rPr lang="en-US" sz="1600" b="1"/>
              <a:t> </a:t>
            </a:r>
            <a:r>
              <a:rPr lang="en-US" sz="1600" b="1" err="1"/>
              <a:t>rullstol</a:t>
            </a:r>
            <a:r>
              <a:rPr lang="en-US" sz="1600" b="1"/>
              <a:t> </a:t>
            </a:r>
            <a:r>
              <a:rPr lang="en-US" sz="1600" b="1" err="1"/>
              <a:t>är</a:t>
            </a:r>
            <a:r>
              <a:rPr lang="en-US" sz="1600" b="1"/>
              <a:t> </a:t>
            </a:r>
            <a:r>
              <a:rPr lang="en-US" sz="1600" b="1" err="1"/>
              <a:t>att</a:t>
            </a:r>
            <a:r>
              <a:rPr lang="en-US" sz="1600" b="1"/>
              <a:t> </a:t>
            </a:r>
            <a:r>
              <a:rPr lang="en-US" sz="1600" b="1" err="1"/>
              <a:t>ersätta</a:t>
            </a:r>
            <a:r>
              <a:rPr lang="en-US" sz="1600" b="1"/>
              <a:t> </a:t>
            </a:r>
            <a:r>
              <a:rPr lang="en-US" sz="1600" b="1" err="1"/>
              <a:t>gångförmåga</a:t>
            </a:r>
            <a:r>
              <a:rPr lang="en-US" sz="1600" b="1"/>
              <a:t>,</a:t>
            </a:r>
            <a:r>
              <a:rPr lang="en-US" sz="1600"/>
              <a:t>​</a:t>
            </a:r>
            <a:br>
              <a:rPr lang="en-US" sz="1600"/>
            </a:br>
            <a:r>
              <a:rPr lang="en-US" sz="1600" err="1"/>
              <a:t>inte</a:t>
            </a:r>
            <a:r>
              <a:rPr lang="en-US" sz="1600"/>
              <a:t> </a:t>
            </a:r>
            <a:r>
              <a:rPr lang="en-US" sz="1600" err="1"/>
              <a:t>ersätta</a:t>
            </a:r>
            <a:r>
              <a:rPr lang="en-US" sz="1600"/>
              <a:t> </a:t>
            </a:r>
            <a:r>
              <a:rPr lang="en-US" sz="1600" err="1"/>
              <a:t>cykel</a:t>
            </a:r>
            <a:r>
              <a:rPr lang="en-US" sz="1600"/>
              <a:t>, </a:t>
            </a:r>
            <a:r>
              <a:rPr lang="en-US" sz="1600" err="1"/>
              <a:t>bil</a:t>
            </a:r>
            <a:r>
              <a:rPr lang="en-US" sz="1600"/>
              <a:t>, </a:t>
            </a:r>
            <a:r>
              <a:rPr lang="en-US" sz="1600" err="1"/>
              <a:t>färdtjänst</a:t>
            </a:r>
            <a:r>
              <a:rPr lang="en-US" sz="1600"/>
              <a:t> </a:t>
            </a:r>
            <a:r>
              <a:rPr lang="en-US" sz="1600" err="1"/>
              <a:t>eller</a:t>
            </a:r>
            <a:r>
              <a:rPr lang="en-US" sz="1600"/>
              <a:t> </a:t>
            </a:r>
            <a:r>
              <a:rPr lang="en-US" sz="1600" err="1"/>
              <a:t>allmänna</a:t>
            </a:r>
            <a:r>
              <a:rPr lang="en-US" sz="1600"/>
              <a:t> </a:t>
            </a:r>
            <a:r>
              <a:rPr lang="en-US" sz="1600" err="1"/>
              <a:t>kommunikationer</a:t>
            </a:r>
            <a:r>
              <a:rPr lang="en-US" sz="1600"/>
              <a:t>.</a:t>
            </a:r>
            <a:br>
              <a:rPr lang="en-US" sz="1600"/>
            </a:br>
            <a:endParaRPr lang="en-US" sz="1600"/>
          </a:p>
          <a:p>
            <a:r>
              <a:rPr lang="en-US" sz="1600" b="1" err="1"/>
              <a:t>Eldriven</a:t>
            </a:r>
            <a:r>
              <a:rPr lang="en-US" sz="1600" b="1"/>
              <a:t> </a:t>
            </a:r>
            <a:r>
              <a:rPr lang="en-US" sz="1600" b="1" err="1"/>
              <a:t>rullstol</a:t>
            </a:r>
            <a:r>
              <a:rPr lang="en-US" sz="1600" b="1"/>
              <a:t> </a:t>
            </a:r>
            <a:r>
              <a:rPr lang="en-US" sz="1600" b="1" err="1"/>
              <a:t>är</a:t>
            </a:r>
            <a:r>
              <a:rPr lang="en-US" sz="1600" b="1"/>
              <a:t> </a:t>
            </a:r>
            <a:r>
              <a:rPr lang="en-US" sz="1600" b="1" err="1"/>
              <a:t>ett</a:t>
            </a:r>
            <a:r>
              <a:rPr lang="en-US" sz="1600" b="1"/>
              <a:t> </a:t>
            </a:r>
            <a:r>
              <a:rPr lang="en-US" sz="1600" b="1" err="1"/>
              <a:t>samlingsnamn</a:t>
            </a:r>
            <a:r>
              <a:rPr lang="en-US" sz="1600" b="1"/>
              <a:t> för </a:t>
            </a:r>
            <a:r>
              <a:rPr lang="en-US" sz="1600" b="1" err="1"/>
              <a:t>olika</a:t>
            </a:r>
            <a:r>
              <a:rPr lang="en-US" sz="1600" b="1"/>
              <a:t> </a:t>
            </a:r>
            <a:r>
              <a:rPr lang="en-US" sz="1600" b="1" err="1"/>
              <a:t>modeller</a:t>
            </a:r>
            <a:r>
              <a:rPr lang="en-US" sz="1600" b="1"/>
              <a:t>, </a:t>
            </a:r>
            <a:r>
              <a:rPr lang="en-US" sz="1600" b="1" err="1"/>
              <a:t>både</a:t>
            </a:r>
            <a:r>
              <a:rPr lang="en-US" sz="1600" b="1"/>
              <a:t> </a:t>
            </a:r>
            <a:r>
              <a:rPr lang="en-US" sz="1600" b="1" err="1"/>
              <a:t>skotermodell</a:t>
            </a:r>
            <a:r>
              <a:rPr lang="en-US" sz="1600" b="1"/>
              <a:t> </a:t>
            </a:r>
            <a:r>
              <a:rPr lang="en-US" sz="1600" b="1" err="1"/>
              <a:t>och</a:t>
            </a:r>
            <a:r>
              <a:rPr lang="en-US" sz="1600" b="1"/>
              <a:t> </a:t>
            </a:r>
            <a:r>
              <a:rPr lang="en-US" sz="1600" b="1" err="1"/>
              <a:t>joystickstyrda</a:t>
            </a:r>
            <a:r>
              <a:rPr lang="en-US" sz="1600" b="1"/>
              <a:t>. </a:t>
            </a:r>
            <a:r>
              <a:rPr lang="en-US" sz="1600" b="1" err="1"/>
              <a:t>Inomhus</a:t>
            </a:r>
            <a:r>
              <a:rPr lang="en-US" sz="1600" b="1"/>
              <a:t> </a:t>
            </a:r>
            <a:r>
              <a:rPr lang="en-US" sz="1600" b="1" err="1"/>
              <a:t>eller</a:t>
            </a:r>
            <a:r>
              <a:rPr lang="en-US" sz="1600" b="1"/>
              <a:t> </a:t>
            </a:r>
            <a:r>
              <a:rPr lang="en-US" sz="1600" b="1" err="1"/>
              <a:t>utomhus</a:t>
            </a:r>
            <a:r>
              <a:rPr lang="en-US" sz="1600" b="1"/>
              <a:t> </a:t>
            </a:r>
            <a:r>
              <a:rPr lang="en-US" sz="1600" b="1" err="1"/>
              <a:t>samt</a:t>
            </a:r>
            <a:r>
              <a:rPr lang="en-US" sz="1600" b="1"/>
              <a:t> </a:t>
            </a:r>
            <a:r>
              <a:rPr lang="en-US" sz="1600" b="1" err="1"/>
              <a:t>kombinerade</a:t>
            </a:r>
            <a:r>
              <a:rPr lang="en-US" sz="1600" b="1"/>
              <a:t> </a:t>
            </a:r>
            <a:r>
              <a:rPr lang="en-US" sz="1600" b="1" err="1"/>
              <a:t>modeller</a:t>
            </a:r>
            <a:r>
              <a:rPr lang="en-US" sz="1600" b="1"/>
              <a:t>.</a:t>
            </a:r>
          </a:p>
          <a:p>
            <a:r>
              <a:rPr lang="en-US" sz="1600" b="1" err="1"/>
              <a:t>Elrullstol</a:t>
            </a:r>
            <a:r>
              <a:rPr lang="en-US" sz="1600" b="1"/>
              <a:t> </a:t>
            </a:r>
            <a:r>
              <a:rPr lang="en-US" sz="1600" b="1" err="1"/>
              <a:t>är</a:t>
            </a:r>
            <a:r>
              <a:rPr lang="en-US" sz="1600" b="1"/>
              <a:t> </a:t>
            </a:r>
            <a:r>
              <a:rPr lang="en-US" sz="1600" b="1" err="1"/>
              <a:t>ett</a:t>
            </a:r>
            <a:r>
              <a:rPr lang="en-US" sz="1600" b="1"/>
              <a:t> </a:t>
            </a:r>
            <a:r>
              <a:rPr lang="en-US" sz="1600" b="1" err="1"/>
              <a:t>teknikskt</a:t>
            </a:r>
            <a:r>
              <a:rPr lang="en-US" sz="1600" b="1"/>
              <a:t> </a:t>
            </a:r>
            <a:r>
              <a:rPr lang="en-US" sz="1600" b="1" err="1"/>
              <a:t>avancerat</a:t>
            </a:r>
            <a:r>
              <a:rPr lang="en-US" sz="1600" b="1"/>
              <a:t> </a:t>
            </a:r>
            <a:r>
              <a:rPr lang="en-US" sz="1600" b="1" err="1"/>
              <a:t>hjälpmedel</a:t>
            </a:r>
            <a:r>
              <a:rPr lang="en-US" sz="1600" b="1"/>
              <a:t>. </a:t>
            </a:r>
            <a:br>
              <a:rPr lang="en-US" sz="1600" b="1"/>
            </a:br>
            <a:r>
              <a:rPr lang="en-US" sz="1600"/>
              <a:t>-</a:t>
            </a:r>
            <a:r>
              <a:rPr lang="en-US" sz="1600" b="1"/>
              <a:t> </a:t>
            </a:r>
            <a:r>
              <a:rPr lang="sv-SE" sz="1600"/>
              <a:t>Har hastighet upp till 15km/h ​</a:t>
            </a:r>
            <a:br>
              <a:rPr lang="sv-SE" sz="1600"/>
            </a:br>
            <a:r>
              <a:rPr lang="sv-SE" sz="1600"/>
              <a:t>- Hindertagning på cirka 5-7 cm​</a:t>
            </a:r>
            <a:br>
              <a:rPr lang="sv-SE" sz="1600"/>
            </a:br>
            <a:r>
              <a:rPr lang="sv-SE" sz="1600"/>
              <a:t>- Väger mellan 100-200 kg​</a:t>
            </a:r>
            <a:br>
              <a:rPr lang="sv-SE" sz="1600"/>
            </a:br>
            <a:r>
              <a:rPr lang="sv-SE" sz="1600"/>
              <a:t>- Vid oaktsamhet går det att välta</a:t>
            </a:r>
          </a:p>
        </p:txBody>
      </p:sp>
      <p:pic>
        <p:nvPicPr>
          <p:cNvPr id="1026" name="Picture 2" descr="Permobil M5 Corpus | Unique Mobility | Plymouth | Cornwall | Devon">
            <a:extLst>
              <a:ext uri="{FF2B5EF4-FFF2-40B4-BE49-F238E27FC236}">
                <a16:creationId xmlns:a16="http://schemas.microsoft.com/office/drawing/2014/main" id="{88181930-8482-A4D4-E73B-A396A93AB2F2}"/>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738476" y="356482"/>
            <a:ext cx="2334532" cy="233453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Chair mc3 - L&amp;B Medical AB">
            <a:extLst>
              <a:ext uri="{FF2B5EF4-FFF2-40B4-BE49-F238E27FC236}">
                <a16:creationId xmlns:a16="http://schemas.microsoft.com/office/drawing/2014/main" id="{6BAF1D35-EB53-FA9C-7377-B0A14EC8E86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5889" t="5443" b="4364"/>
          <a:stretch>
            <a:fillRect/>
          </a:stretch>
        </p:blipFill>
        <p:spPr bwMode="auto">
          <a:xfrm>
            <a:off x="9896080" y="960551"/>
            <a:ext cx="1926833" cy="184661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Mini Crosser X1/X2 4W">
            <a:extLst>
              <a:ext uri="{FF2B5EF4-FFF2-40B4-BE49-F238E27FC236}">
                <a16:creationId xmlns:a16="http://schemas.microsoft.com/office/drawing/2014/main" id="{F35BDB5E-D94E-5F2A-BAFF-339F900FFE29}"/>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7301343" y="4729853"/>
            <a:ext cx="1771665" cy="177166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Sterling Elite2 Plus Scooter | Sunrise Medical">
            <a:extLst>
              <a:ext uri="{FF2B5EF4-FFF2-40B4-BE49-F238E27FC236}">
                <a16:creationId xmlns:a16="http://schemas.microsoft.com/office/drawing/2014/main" id="{F02146F3-E82F-724D-5C7A-E4EBB8270EE7}"/>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9669425" y="3825392"/>
            <a:ext cx="2014383" cy="201438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0" descr="EASTIN - REAL 6100 PLUS - Mercado Medic AB - Motordrivna rullstolar (12.23)">
            <a:extLst>
              <a:ext uri="{FF2B5EF4-FFF2-40B4-BE49-F238E27FC236}">
                <a16:creationId xmlns:a16="http://schemas.microsoft.com/office/drawing/2014/main" id="{66E59C83-7DE5-22B4-5381-4D0C0EEE740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8085" y="2659144"/>
            <a:ext cx="2041340" cy="2041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3529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BB21A5B-CDF4-73D5-65A9-F5CBF20FF841}"/>
              </a:ext>
            </a:extLst>
          </p:cNvPr>
          <p:cNvSpPr>
            <a:spLocks noGrp="1"/>
          </p:cNvSpPr>
          <p:nvPr>
            <p:ph type="title"/>
          </p:nvPr>
        </p:nvSpPr>
        <p:spPr>
          <a:xfrm>
            <a:off x="838200" y="557188"/>
            <a:ext cx="10515600" cy="1133499"/>
          </a:xfrm>
        </p:spPr>
        <p:txBody>
          <a:bodyPr>
            <a:normAutofit/>
          </a:bodyPr>
          <a:lstStyle/>
          <a:p>
            <a:pPr algn="ctr"/>
            <a:r>
              <a:rPr lang="sv-SE" sz="5200"/>
              <a:t>Remissflödet:</a:t>
            </a:r>
          </a:p>
        </p:txBody>
      </p:sp>
      <p:graphicFrame>
        <p:nvGraphicFramePr>
          <p:cNvPr id="4" name="Platshållare för innehåll 3">
            <a:extLst>
              <a:ext uri="{FF2B5EF4-FFF2-40B4-BE49-F238E27FC236}">
                <a16:creationId xmlns:a16="http://schemas.microsoft.com/office/drawing/2014/main" id="{123F97B0-3B07-234A-DFA6-692421E13D0B}"/>
              </a:ext>
            </a:extLst>
          </p:cNvPr>
          <p:cNvGraphicFramePr>
            <a:graphicFrameLocks noGrp="1"/>
          </p:cNvGraphicFramePr>
          <p:nvPr>
            <p:ph idx="1"/>
            <p:extLst>
              <p:ext uri="{D42A27DB-BD31-4B8C-83A1-F6EECF244321}">
                <p14:modId xmlns:p14="http://schemas.microsoft.com/office/powerpoint/2010/main" val="570088735"/>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26910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FDC15B5-3B65-4381-C717-61EFDDBE366A}"/>
              </a:ext>
            </a:extLst>
          </p:cNvPr>
          <p:cNvSpPr>
            <a:spLocks noGrp="1"/>
          </p:cNvSpPr>
          <p:nvPr>
            <p:ph type="title"/>
          </p:nvPr>
        </p:nvSpPr>
        <p:spPr>
          <a:xfrm>
            <a:off x="841248" y="548640"/>
            <a:ext cx="3600860" cy="5431536"/>
          </a:xfrm>
        </p:spPr>
        <p:txBody>
          <a:bodyPr>
            <a:normAutofit/>
          </a:bodyPr>
          <a:lstStyle/>
          <a:p>
            <a:r>
              <a:rPr lang="sv-SE" sz="5400"/>
              <a:t>Vem får en eldriven rullstol förskriven?</a:t>
            </a:r>
          </a:p>
        </p:txBody>
      </p:sp>
      <p:sp>
        <p:nvSpPr>
          <p:cNvPr id="17"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FF6C0047-C6CE-937E-0FF6-F4107911CC83}"/>
              </a:ext>
            </a:extLst>
          </p:cNvPr>
          <p:cNvSpPr>
            <a:spLocks noGrp="1"/>
          </p:cNvSpPr>
          <p:nvPr>
            <p:ph idx="1"/>
          </p:nvPr>
        </p:nvSpPr>
        <p:spPr>
          <a:xfrm>
            <a:off x="5126418" y="552091"/>
            <a:ext cx="6224335" cy="5431536"/>
          </a:xfrm>
        </p:spPr>
        <p:txBody>
          <a:bodyPr anchor="ctr">
            <a:normAutofit/>
          </a:bodyPr>
          <a:lstStyle/>
          <a:p>
            <a:pPr marL="0" indent="0" fontAlgn="base">
              <a:buNone/>
            </a:pPr>
            <a:endParaRPr lang="sv-SE" sz="1800"/>
          </a:p>
          <a:p>
            <a:pPr marL="0" indent="0" fontAlgn="base">
              <a:buNone/>
            </a:pPr>
            <a:r>
              <a:rPr lang="sv-SE" sz="1800"/>
              <a:t>Personer med varaktig funktionsnedsättning som medför stora svårigheter att gå utomhus och/eller inomhus. </a:t>
            </a:r>
            <a:br>
              <a:rPr lang="sv-SE" sz="1800"/>
            </a:br>
            <a:r>
              <a:rPr lang="sv-SE" sz="1800"/>
              <a:t>Exempelvis:  </a:t>
            </a:r>
          </a:p>
          <a:p>
            <a:pPr fontAlgn="base"/>
            <a:r>
              <a:rPr lang="sv-SE" sz="1800"/>
              <a:t>inte klara av att gå mer än ca 150 meter, inklusive paus </a:t>
            </a:r>
          </a:p>
          <a:p>
            <a:pPr fontAlgn="base"/>
            <a:r>
              <a:rPr lang="sv-SE" sz="1800"/>
              <a:t>ha svårt att återhämta sig efter en kortare promenad, med en tydlig påverkan på aktivitetsförmågan under resterande tid av dagen </a:t>
            </a:r>
          </a:p>
          <a:p>
            <a:pPr fontAlgn="base"/>
            <a:r>
              <a:rPr lang="sv-SE" sz="1800"/>
              <a:t>en förväntad snabb försämring i sjukdomsförloppet </a:t>
            </a:r>
          </a:p>
          <a:p>
            <a:pPr marL="0" indent="0" fontAlgn="base">
              <a:buNone/>
            </a:pPr>
            <a:endParaRPr lang="sv-SE" sz="1800"/>
          </a:p>
          <a:p>
            <a:pPr marL="0" indent="0" fontAlgn="base">
              <a:buNone/>
            </a:pPr>
            <a:r>
              <a:rPr lang="sv-SE" sz="1800"/>
              <a:t>Vanliga diagnoser:</a:t>
            </a:r>
          </a:p>
          <a:p>
            <a:pPr marL="0" indent="0" fontAlgn="base">
              <a:buNone/>
            </a:pPr>
            <a:r>
              <a:rPr lang="sv-SE" sz="1800"/>
              <a:t>MS, Stroke, traumatiska hjärnskador, ortopediska sjukdomar, ALS, hjärt- och lungsjukdomar.</a:t>
            </a:r>
          </a:p>
          <a:p>
            <a:endParaRPr lang="sv-SE" sz="2200"/>
          </a:p>
        </p:txBody>
      </p:sp>
    </p:spTree>
    <p:extLst>
      <p:ext uri="{BB962C8B-B14F-4D97-AF65-F5344CB8AC3E}">
        <p14:creationId xmlns:p14="http://schemas.microsoft.com/office/powerpoint/2010/main" val="567405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B75B076-077E-1614-C95A-D6D7F5B85767}"/>
              </a:ext>
            </a:extLst>
          </p:cNvPr>
          <p:cNvSpPr>
            <a:spLocks noGrp="1"/>
          </p:cNvSpPr>
          <p:nvPr>
            <p:ph type="title"/>
          </p:nvPr>
        </p:nvSpPr>
        <p:spPr>
          <a:xfrm>
            <a:off x="841248" y="548640"/>
            <a:ext cx="3600860" cy="5431536"/>
          </a:xfrm>
        </p:spPr>
        <p:txBody>
          <a:bodyPr>
            <a:normAutofit/>
          </a:bodyPr>
          <a:lstStyle/>
          <a:p>
            <a:r>
              <a:rPr lang="sv-SE" sz="5400"/>
              <a:t>Vad behöver finnas med i remissen?</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66B06350-7BF0-94DA-4B01-05BB7420E852}"/>
              </a:ext>
            </a:extLst>
          </p:cNvPr>
          <p:cNvSpPr>
            <a:spLocks noGrp="1"/>
          </p:cNvSpPr>
          <p:nvPr>
            <p:ph idx="1"/>
          </p:nvPr>
        </p:nvSpPr>
        <p:spPr>
          <a:xfrm>
            <a:off x="5126418" y="713232"/>
            <a:ext cx="6224335" cy="5431536"/>
          </a:xfrm>
        </p:spPr>
        <p:txBody>
          <a:bodyPr anchor="ctr">
            <a:normAutofit fontScale="77500" lnSpcReduction="20000"/>
          </a:bodyPr>
          <a:lstStyle/>
          <a:p>
            <a:r>
              <a:rPr lang="sv-SE" sz="1800" b="1"/>
              <a:t>Diagnos/hälso- och sjukdomshistoria:</a:t>
            </a:r>
            <a:br>
              <a:rPr lang="sv-SE" sz="1800" b="1"/>
            </a:br>
            <a:r>
              <a:rPr lang="sv-SE" sz="1800"/>
              <a:t>Beskriva vilka diagnoser personen har och hur de kan påverka framförandet av eldriven rullstol. Har de någon </a:t>
            </a:r>
            <a:r>
              <a:rPr lang="sv-SE" sz="1800" err="1"/>
              <a:t>progredierande</a:t>
            </a:r>
            <a:r>
              <a:rPr lang="sv-SE" sz="1800"/>
              <a:t> sjukdom. </a:t>
            </a:r>
            <a:br>
              <a:rPr lang="sv-SE" sz="1800"/>
            </a:br>
            <a:br>
              <a:rPr lang="sv-SE" sz="1800"/>
            </a:br>
            <a:r>
              <a:rPr lang="sv-SE" sz="1800"/>
              <a:t>NPÖ.</a:t>
            </a:r>
            <a:br>
              <a:rPr lang="sv-SE" sz="1800"/>
            </a:br>
            <a:endParaRPr lang="sv-SE" sz="1800"/>
          </a:p>
          <a:p>
            <a:r>
              <a:rPr lang="sv-SE" sz="1800" b="1"/>
              <a:t>Kognitiva funktioner:</a:t>
            </a:r>
            <a:r>
              <a:rPr lang="sv-SE" sz="1800"/>
              <a:t> </a:t>
            </a:r>
            <a:br>
              <a:rPr lang="sv-SE" sz="1800"/>
            </a:br>
            <a:r>
              <a:rPr lang="sv-SE" sz="1800"/>
              <a:t>Tänk att de som ska framför eldriven rullstol kommer göra det i trafik, antingen på gångbana eller på väg. De behöver ha omdöme om vilken hastighet som är lämplig. Vad som kan bli en farlig situation.</a:t>
            </a:r>
            <a:r>
              <a:rPr lang="en-US" sz="1800"/>
              <a:t>​ </a:t>
            </a:r>
            <a:r>
              <a:rPr lang="sv-SE" sz="1800"/>
              <a:t>Behöver kunna förstå trafikregler.</a:t>
            </a:r>
            <a:r>
              <a:rPr lang="en-US" sz="1800"/>
              <a:t>​</a:t>
            </a:r>
            <a:br>
              <a:rPr lang="sv-SE" sz="1800"/>
            </a:br>
            <a:br>
              <a:rPr lang="sv-SE" sz="1800"/>
            </a:br>
            <a:r>
              <a:rPr lang="sv-SE" sz="1800"/>
              <a:t>Patienten behöver ha god insikt om sin egen förmåga. Om det finns lägen när det är olämpligt att framföra. T.ex. trötthet eller annat i funktionsnedsättningen som påverkar den kognitiva förmågan.</a:t>
            </a:r>
            <a:r>
              <a:rPr lang="en-US" sz="1800"/>
              <a:t>​</a:t>
            </a:r>
            <a:r>
              <a:rPr lang="sv-SE" sz="1800"/>
              <a:t> </a:t>
            </a:r>
            <a:br>
              <a:rPr lang="sv-SE" sz="1800"/>
            </a:br>
            <a:br>
              <a:rPr lang="sv-SE" sz="1800"/>
            </a:br>
            <a:r>
              <a:rPr lang="sv-SE" sz="1800"/>
              <a:t>Behöver kunna ta till sig muntlig och skriftlig information, eller ha personal som kan stötta kring det. </a:t>
            </a:r>
            <a:r>
              <a:rPr lang="en-US" sz="1800"/>
              <a:t>​</a:t>
            </a:r>
            <a:br>
              <a:rPr lang="en-US" sz="1800"/>
            </a:br>
            <a:endParaRPr lang="sv-SE" sz="1800"/>
          </a:p>
          <a:p>
            <a:r>
              <a:rPr lang="en-US" sz="1800" b="1" err="1"/>
              <a:t>Neuromuskuloskeletala</a:t>
            </a:r>
            <a:r>
              <a:rPr lang="en-US" sz="1800" b="1"/>
              <a:t> </a:t>
            </a:r>
            <a:r>
              <a:rPr lang="en-US" sz="1800" b="1" err="1"/>
              <a:t>och</a:t>
            </a:r>
            <a:r>
              <a:rPr lang="en-US" sz="1800" b="1"/>
              <a:t> </a:t>
            </a:r>
            <a:r>
              <a:rPr lang="en-US" sz="1800" b="1" err="1"/>
              <a:t>rörelserelaterade</a:t>
            </a:r>
            <a:r>
              <a:rPr lang="en-US" sz="1800" b="1"/>
              <a:t> </a:t>
            </a:r>
            <a:r>
              <a:rPr lang="en-US" sz="1800" b="1" err="1"/>
              <a:t>funktioner</a:t>
            </a:r>
            <a:r>
              <a:rPr lang="en-US" sz="1800" b="1"/>
              <a:t>: </a:t>
            </a:r>
            <a:br>
              <a:rPr lang="sv-SE" sz="1800" b="1"/>
            </a:br>
            <a:r>
              <a:rPr lang="en-US" sz="1800" err="1"/>
              <a:t>Vilka</a:t>
            </a:r>
            <a:r>
              <a:rPr lang="en-US" sz="1800"/>
              <a:t> </a:t>
            </a:r>
            <a:r>
              <a:rPr lang="en-US" sz="1800" err="1"/>
              <a:t>funktioner</a:t>
            </a:r>
            <a:r>
              <a:rPr lang="en-US" sz="1800"/>
              <a:t> </a:t>
            </a:r>
            <a:r>
              <a:rPr lang="en-US" sz="1800" err="1"/>
              <a:t>och</a:t>
            </a:r>
            <a:r>
              <a:rPr lang="en-US" sz="1800"/>
              <a:t> </a:t>
            </a:r>
            <a:r>
              <a:rPr lang="en-US" sz="1800" err="1"/>
              <a:t>nedsättningar</a:t>
            </a:r>
            <a:r>
              <a:rPr lang="en-US" sz="1800"/>
              <a:t> </a:t>
            </a:r>
            <a:r>
              <a:rPr lang="en-US" sz="1800" err="1"/>
              <a:t>har</a:t>
            </a:r>
            <a:r>
              <a:rPr lang="en-US" sz="1800"/>
              <a:t> </a:t>
            </a:r>
            <a:r>
              <a:rPr lang="en-US" sz="1800" err="1"/>
              <a:t>personen</a:t>
            </a:r>
            <a:r>
              <a:rPr lang="en-US" sz="1800"/>
              <a:t>. Finns det </a:t>
            </a:r>
            <a:r>
              <a:rPr lang="en-US" sz="1800" err="1"/>
              <a:t>behov</a:t>
            </a:r>
            <a:r>
              <a:rPr lang="en-US" sz="1800"/>
              <a:t> av </a:t>
            </a:r>
            <a:r>
              <a:rPr lang="en-US" sz="1800" err="1"/>
              <a:t>stöd</a:t>
            </a:r>
            <a:r>
              <a:rPr lang="en-US" sz="1800"/>
              <a:t> </a:t>
            </a:r>
            <a:r>
              <a:rPr lang="en-US" sz="1800" err="1"/>
              <a:t>i</a:t>
            </a:r>
            <a:r>
              <a:rPr lang="en-US" sz="1800"/>
              <a:t> </a:t>
            </a:r>
            <a:r>
              <a:rPr lang="en-US" sz="1800" err="1"/>
              <a:t>sittande</a:t>
            </a:r>
            <a:r>
              <a:rPr lang="en-US" sz="1800"/>
              <a:t>. </a:t>
            </a:r>
            <a:br>
              <a:rPr lang="sv-SE" sz="1800"/>
            </a:br>
            <a:r>
              <a:rPr lang="en-US" sz="1800"/>
              <a:t>Hur </a:t>
            </a:r>
            <a:r>
              <a:rPr lang="en-US" sz="1800" err="1"/>
              <a:t>är</a:t>
            </a:r>
            <a:r>
              <a:rPr lang="en-US" sz="1800"/>
              <a:t> arm-, hand- </a:t>
            </a:r>
            <a:r>
              <a:rPr lang="en-US" sz="1800" err="1"/>
              <a:t>och</a:t>
            </a:r>
            <a:r>
              <a:rPr lang="en-US" sz="1800"/>
              <a:t> </a:t>
            </a:r>
            <a:r>
              <a:rPr lang="en-US" sz="1800" err="1"/>
              <a:t>benfunktion</a:t>
            </a:r>
            <a:r>
              <a:rPr lang="en-US" sz="1800"/>
              <a:t>. </a:t>
            </a:r>
            <a:br>
              <a:rPr lang="sv-SE" sz="1800"/>
            </a:br>
            <a:r>
              <a:rPr lang="en-US" sz="1800" err="1"/>
              <a:t>Beskriv</a:t>
            </a:r>
            <a:r>
              <a:rPr lang="en-US" sz="1800"/>
              <a:t> om det </a:t>
            </a:r>
            <a:r>
              <a:rPr lang="en-US" sz="1800" err="1"/>
              <a:t>finns</a:t>
            </a:r>
            <a:r>
              <a:rPr lang="en-US" sz="1800"/>
              <a:t> </a:t>
            </a:r>
            <a:r>
              <a:rPr lang="en-US" sz="1800" err="1"/>
              <a:t>felställningar</a:t>
            </a:r>
            <a:r>
              <a:rPr lang="en-US" sz="1800"/>
              <a:t>, </a:t>
            </a:r>
            <a:r>
              <a:rPr lang="en-US" sz="1800" err="1"/>
              <a:t>spasticitet</a:t>
            </a:r>
            <a:r>
              <a:rPr lang="en-US" sz="1800"/>
              <a:t>, tremor. </a:t>
            </a:r>
            <a:br>
              <a:rPr lang="en-US" sz="1800"/>
            </a:br>
            <a:endParaRPr lang="sv-SE" sz="1800"/>
          </a:p>
          <a:p>
            <a:r>
              <a:rPr lang="sv-SE" sz="1800" b="1"/>
              <a:t>Förflyttningsförmåga:</a:t>
            </a:r>
            <a:r>
              <a:rPr lang="sv-SE" sz="1800"/>
              <a:t> </a:t>
            </a:r>
            <a:br>
              <a:rPr lang="sv-SE" sz="1800"/>
            </a:br>
            <a:r>
              <a:rPr lang="sv-SE" sz="1800"/>
              <a:t>I förhållande till hur personen bor. Hur görs förflyttningen idag? Gående med eller utan hjälpmedel eller med andra förflyttningshjälpmedel.</a:t>
            </a:r>
            <a:br>
              <a:rPr lang="sv-SE" sz="1800"/>
            </a:br>
            <a:endParaRPr lang="sv-SE" sz="1800"/>
          </a:p>
          <a:p>
            <a:r>
              <a:rPr lang="sv-SE" sz="1800" b="1"/>
              <a:t>Miljö:</a:t>
            </a:r>
            <a:br>
              <a:rPr lang="sv-SE" sz="1800" b="1"/>
            </a:br>
            <a:r>
              <a:rPr lang="sv-SE" sz="1800"/>
              <a:t>Vart ska personen framföra en eldriven rullstol Vilka aktiviteter har personen tänkt utföra med hjälp av eldriven rullstol.  </a:t>
            </a:r>
            <a:r>
              <a:rPr lang="en-US" sz="1800"/>
              <a:t>​</a:t>
            </a:r>
            <a:endParaRPr lang="en-US" sz="1800" b="1"/>
          </a:p>
          <a:p>
            <a:endParaRPr lang="sv-SE" sz="1800"/>
          </a:p>
          <a:p>
            <a:endParaRPr lang="sv-SE" sz="2200"/>
          </a:p>
        </p:txBody>
      </p:sp>
    </p:spTree>
    <p:extLst>
      <p:ext uri="{BB962C8B-B14F-4D97-AF65-F5344CB8AC3E}">
        <p14:creationId xmlns:p14="http://schemas.microsoft.com/office/powerpoint/2010/main" val="1871758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05D9B42-7B97-AEE4-F314-189A6ACA3E97}"/>
              </a:ext>
            </a:extLst>
          </p:cNvPr>
          <p:cNvSpPr>
            <a:spLocks noGrp="1"/>
          </p:cNvSpPr>
          <p:nvPr>
            <p:ph type="title"/>
          </p:nvPr>
        </p:nvSpPr>
        <p:spPr>
          <a:xfrm>
            <a:off x="841248" y="548640"/>
            <a:ext cx="3600860" cy="5431536"/>
          </a:xfrm>
        </p:spPr>
        <p:txBody>
          <a:bodyPr>
            <a:normAutofit/>
          </a:bodyPr>
          <a:lstStyle/>
          <a:p>
            <a:r>
              <a:rPr lang="sv-SE" sz="5000"/>
              <a:t>Fortsättning, vad behöver finnas i remissen?</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BFE1C7A5-F8BD-4D1A-5C96-6D8BDDDE2E86}"/>
              </a:ext>
            </a:extLst>
          </p:cNvPr>
          <p:cNvSpPr>
            <a:spLocks noGrp="1"/>
          </p:cNvSpPr>
          <p:nvPr>
            <p:ph idx="1"/>
          </p:nvPr>
        </p:nvSpPr>
        <p:spPr>
          <a:xfrm>
            <a:off x="5126418" y="552091"/>
            <a:ext cx="6224335" cy="5431536"/>
          </a:xfrm>
        </p:spPr>
        <p:txBody>
          <a:bodyPr anchor="ctr">
            <a:normAutofit/>
          </a:bodyPr>
          <a:lstStyle/>
          <a:p>
            <a:endParaRPr lang="en-US" sz="1400" b="1"/>
          </a:p>
          <a:p>
            <a:r>
              <a:rPr lang="en-US" sz="1400" b="1" err="1"/>
              <a:t>Mål</a:t>
            </a:r>
            <a:r>
              <a:rPr lang="en-US" sz="1400" b="1"/>
              <a:t> med </a:t>
            </a:r>
            <a:r>
              <a:rPr lang="en-US" sz="1400" b="1" err="1"/>
              <a:t>förskrivning</a:t>
            </a:r>
            <a:r>
              <a:rPr lang="en-US" sz="1400" b="1"/>
              <a:t>: </a:t>
            </a:r>
            <a:br>
              <a:rPr lang="sv-SE" sz="1400" b="1"/>
            </a:br>
            <a:r>
              <a:rPr lang="en-US" sz="1400"/>
              <a:t>Vad </a:t>
            </a:r>
            <a:r>
              <a:rPr lang="en-US" sz="1400" err="1"/>
              <a:t>önskar</a:t>
            </a:r>
            <a:r>
              <a:rPr lang="en-US" sz="1400"/>
              <a:t> </a:t>
            </a:r>
            <a:r>
              <a:rPr lang="en-US" sz="1400" err="1"/>
              <a:t>personen</a:t>
            </a:r>
            <a:r>
              <a:rPr lang="en-US" sz="1400"/>
              <a:t> </a:t>
            </a:r>
            <a:r>
              <a:rPr lang="en-US" sz="1400" err="1"/>
              <a:t>uppnå</a:t>
            </a:r>
            <a:r>
              <a:rPr lang="en-US" sz="1400"/>
              <a:t> för </a:t>
            </a:r>
            <a:r>
              <a:rPr lang="en-US" sz="1400" err="1"/>
              <a:t>aktivteter</a:t>
            </a:r>
            <a:r>
              <a:rPr lang="en-US" sz="1400"/>
              <a:t> med </a:t>
            </a:r>
            <a:r>
              <a:rPr lang="en-US" sz="1400" err="1"/>
              <a:t>hjälpmedlet</a:t>
            </a:r>
            <a:r>
              <a:rPr lang="en-US" sz="1400"/>
              <a:t>, </a:t>
            </a:r>
            <a:r>
              <a:rPr lang="en-US" sz="1400" err="1"/>
              <a:t>som</a:t>
            </a:r>
            <a:r>
              <a:rPr lang="en-US" sz="1400"/>
              <a:t> </a:t>
            </a:r>
            <a:r>
              <a:rPr lang="en-US" sz="1400" err="1"/>
              <a:t>personen</a:t>
            </a:r>
            <a:r>
              <a:rPr lang="en-US" sz="1400"/>
              <a:t> </a:t>
            </a:r>
            <a:r>
              <a:rPr lang="en-US" sz="1400" err="1"/>
              <a:t>inte</a:t>
            </a:r>
            <a:r>
              <a:rPr lang="en-US" sz="1400"/>
              <a:t> </a:t>
            </a:r>
            <a:r>
              <a:rPr lang="en-US" sz="1400" err="1"/>
              <a:t>klarar</a:t>
            </a:r>
            <a:r>
              <a:rPr lang="en-US" sz="1400"/>
              <a:t> </a:t>
            </a:r>
            <a:r>
              <a:rPr lang="en-US" sz="1400" err="1"/>
              <a:t>att</a:t>
            </a:r>
            <a:r>
              <a:rPr lang="en-US" sz="1400"/>
              <a:t> </a:t>
            </a:r>
            <a:r>
              <a:rPr lang="en-US" sz="1400" err="1"/>
              <a:t>utföra</a:t>
            </a:r>
            <a:r>
              <a:rPr lang="en-US" sz="1400"/>
              <a:t> </a:t>
            </a:r>
            <a:r>
              <a:rPr lang="en-US" sz="1400" err="1"/>
              <a:t>idag</a:t>
            </a:r>
            <a:r>
              <a:rPr lang="en-US" sz="1400"/>
              <a:t>.</a:t>
            </a:r>
            <a:br>
              <a:rPr lang="en-US" sz="1400"/>
            </a:br>
            <a:r>
              <a:rPr lang="en-US" sz="1400"/>
              <a:t> </a:t>
            </a:r>
            <a:endParaRPr lang="sv-SE" sz="1400"/>
          </a:p>
          <a:p>
            <a:r>
              <a:rPr lang="sv-SE" sz="1400" b="1"/>
              <a:t>Boendemiljö:</a:t>
            </a:r>
            <a:br>
              <a:rPr lang="sv-SE" sz="1400" b="1"/>
            </a:br>
            <a:r>
              <a:rPr lang="sv-SE" sz="1400"/>
              <a:t>Hur ser miljön ut inomhus samt utomhus vid personens bostad. </a:t>
            </a:r>
            <a:br>
              <a:rPr lang="sv-SE" sz="1400"/>
            </a:br>
            <a:r>
              <a:rPr lang="sv-SE" sz="1400"/>
              <a:t>Vart ska elrullstolen förvaras. Finns det godkänd förvaring eller finns det möjlighet med bostadsanpassning. </a:t>
            </a:r>
            <a:br>
              <a:rPr lang="sv-SE" sz="1400"/>
            </a:br>
            <a:endParaRPr lang="sv-SE" sz="1400"/>
          </a:p>
          <a:p>
            <a:r>
              <a:rPr lang="sv-SE" sz="1400" b="1"/>
              <a:t>Syn</a:t>
            </a:r>
            <a:r>
              <a:rPr lang="sv-SE" sz="1400"/>
              <a:t>: </a:t>
            </a:r>
            <a:br>
              <a:rPr lang="sv-SE" sz="1400"/>
            </a:br>
            <a:r>
              <a:rPr lang="sv-SE" sz="1400"/>
              <a:t>Uppfatta sin omgivning i god tid. Ojämnheter i marken och kanter. Tänk på </a:t>
            </a:r>
            <a:r>
              <a:rPr lang="sv-SE" sz="1400" err="1"/>
              <a:t>ev</a:t>
            </a:r>
            <a:r>
              <a:rPr lang="sv-SE" sz="1400"/>
              <a:t> synfältsbortfall som kan påverka. Det kan vara svårt att se saker som kommer från sidan. </a:t>
            </a:r>
            <a:r>
              <a:rPr lang="en-US" sz="1400"/>
              <a:t>​</a:t>
            </a:r>
            <a:br>
              <a:rPr lang="en-US" sz="1400"/>
            </a:br>
            <a:endParaRPr lang="sv-SE" sz="1400"/>
          </a:p>
          <a:p>
            <a:r>
              <a:rPr lang="sv-SE" sz="1400" b="1"/>
              <a:t>Hörsel:</a:t>
            </a:r>
            <a:r>
              <a:rPr lang="sv-SE" sz="1400"/>
              <a:t> </a:t>
            </a:r>
            <a:br>
              <a:rPr lang="sv-SE" sz="1400"/>
            </a:br>
            <a:r>
              <a:rPr lang="sv-SE" sz="1400"/>
              <a:t>Höra sin omgivning trafik mm (om hörselnedsättning finns ska patienten vara medveten om att ta det försiktigt och kompensera extra med syn och lägre hastighet)</a:t>
            </a:r>
            <a:r>
              <a:rPr lang="en-US" sz="1400"/>
              <a:t>​</a:t>
            </a:r>
            <a:br>
              <a:rPr lang="sv-SE" sz="1400"/>
            </a:br>
            <a:br>
              <a:rPr lang="sv-SE" sz="1400"/>
            </a:br>
            <a:r>
              <a:rPr lang="sv-SE" sz="1400"/>
              <a:t>Är det inte lämpligt att patienten kör bil kan det även vara olämpligt att framföra elrullstol utomhus. Beroende på orsaken, kan ibland fungera med anpassad hastighet.</a:t>
            </a:r>
          </a:p>
          <a:p>
            <a:pPr marL="0" indent="0">
              <a:buNone/>
            </a:pPr>
            <a:r>
              <a:rPr lang="sv-SE" sz="1400" b="1"/>
              <a:t>Lathund kommer att finnas på den externa hemsidan. </a:t>
            </a:r>
          </a:p>
        </p:txBody>
      </p:sp>
    </p:spTree>
    <p:extLst>
      <p:ext uri="{BB962C8B-B14F-4D97-AF65-F5344CB8AC3E}">
        <p14:creationId xmlns:p14="http://schemas.microsoft.com/office/powerpoint/2010/main" val="31554702"/>
      </p:ext>
    </p:extLst>
  </p:cSld>
  <p:clrMapOvr>
    <a:masterClrMapping/>
  </p:clrMapOvr>
</p:sld>
</file>

<file path=ppt/theme/theme1.xml><?xml version="1.0" encoding="utf-8"?>
<a:theme xmlns:a="http://schemas.openxmlformats.org/drawingml/2006/main" name="Office-tema">
  <a:themeElements>
    <a:clrScheme name="Varm blå">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5e7265a-d3e0-42b2-9554-dd5ec447cfbb">
      <Terms xmlns="http://schemas.microsoft.com/office/infopath/2007/PartnerControls"/>
    </lcf76f155ced4ddcb4097134ff3c332f>
    <TaxCatchAll xmlns="809b3384-c0ff-4756-b065-cf52c2ac9ec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4C7E857483167F418F90E4B6D34ECD5B" ma:contentTypeVersion="18" ma:contentTypeDescription="Skapa ett nytt dokument." ma:contentTypeScope="" ma:versionID="8271b4a02326e3c359fbc284fde72b10">
  <xsd:schema xmlns:xsd="http://www.w3.org/2001/XMLSchema" xmlns:xs="http://www.w3.org/2001/XMLSchema" xmlns:p="http://schemas.microsoft.com/office/2006/metadata/properties" xmlns:ns2="d5e7265a-d3e0-42b2-9554-dd5ec447cfbb" xmlns:ns3="809b3384-c0ff-4756-b065-cf52c2ac9ec5" targetNamespace="http://schemas.microsoft.com/office/2006/metadata/properties" ma:root="true" ma:fieldsID="d5ce018b723d1325d67963868a1209cb" ns2:_="" ns3:_="">
    <xsd:import namespace="d5e7265a-d3e0-42b2-9554-dd5ec447cfbb"/>
    <xsd:import namespace="809b3384-c0ff-4756-b065-cf52c2ac9ec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e7265a-d3e0-42b2-9554-dd5ec447cf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256c666c-3d86-41dd-931b-6486b2d8a6b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09b3384-c0ff-4756-b065-cf52c2ac9ec5" elementFormDefault="qualified">
    <xsd:import namespace="http://schemas.microsoft.com/office/2006/documentManagement/types"/>
    <xsd:import namespace="http://schemas.microsoft.com/office/infopath/2007/PartnerControls"/>
    <xsd:element name="SharedWithUsers" ma:index="1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30265089-d53d-4b7a-aa07-82663c0c6d78}" ma:internalName="TaxCatchAll" ma:showField="CatchAllData" ma:web="809b3384-c0ff-4756-b065-cf52c2ac9ec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9C2A7B-93DF-41BA-862E-A8BEFD71E2DA}">
  <ds:schemaRefs>
    <ds:schemaRef ds:uri="809b3384-c0ff-4756-b065-cf52c2ac9ec5"/>
    <ds:schemaRef ds:uri="d5e7265a-d3e0-42b2-9554-dd5ec447cfb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AF75AD2-E0FE-406F-9A75-829F8874B7BA}">
  <ds:schemaRefs>
    <ds:schemaRef ds:uri="http://schemas.microsoft.com/sharepoint/v3/contenttype/forms"/>
  </ds:schemaRefs>
</ds:datastoreItem>
</file>

<file path=customXml/itemProps3.xml><?xml version="1.0" encoding="utf-8"?>
<ds:datastoreItem xmlns:ds="http://schemas.openxmlformats.org/officeDocument/2006/customXml" ds:itemID="{C9EEE756-1B33-4F3F-B2B9-67D2921D2C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e7265a-d3e0-42b2-9554-dd5ec447cfbb"/>
    <ds:schemaRef ds:uri="809b3384-c0ff-4756-b065-cf52c2ac9e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TM03090430[[fn=Olikfärgad]]</Template>
  <TotalTime>0</TotalTime>
  <Words>1612</Words>
  <Application>Microsoft Office PowerPoint</Application>
  <PresentationFormat>Bredbild</PresentationFormat>
  <Paragraphs>102</Paragraphs>
  <Slides>12</Slides>
  <Notes>7</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12</vt:i4>
      </vt:variant>
    </vt:vector>
  </HeadingPairs>
  <TitlesOfParts>
    <vt:vector size="17" baseType="lpstr">
      <vt:lpstr>Aptos</vt:lpstr>
      <vt:lpstr>Aptos Display</vt:lpstr>
      <vt:lpstr>Arial</vt:lpstr>
      <vt:lpstr>Wingdings</vt:lpstr>
      <vt:lpstr>Office-tema</vt:lpstr>
      <vt:lpstr>Välkommen till Hjälpmedelsservice</vt:lpstr>
      <vt:lpstr>Vad vi kommer gå igenom idag</vt:lpstr>
      <vt:lpstr>Riktlinjer</vt:lpstr>
      <vt:lpstr>PowerPoint-presentation</vt:lpstr>
      <vt:lpstr>Remiss eldriven rullstol</vt:lpstr>
      <vt:lpstr>Remissflödet:</vt:lpstr>
      <vt:lpstr>Vem får en eldriven rullstol förskriven?</vt:lpstr>
      <vt:lpstr>Vad behöver finnas med i remissen?</vt:lpstr>
      <vt:lpstr>Fortsättning, vad behöver finnas i remissen?</vt:lpstr>
      <vt:lpstr>Vad bedömer en hjälpmedelskonsulent? </vt:lpstr>
      <vt:lpstr>Läkarutlåtande</vt:lpstr>
      <vt:lpstr>Tack för er uppmärksamhet!  Några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Johanna Gewert</dc:creator>
  <cp:lastModifiedBy>Madelene Asp</cp:lastModifiedBy>
  <cp:revision>2</cp:revision>
  <dcterms:created xsi:type="dcterms:W3CDTF">2025-10-13T09:59:02Z</dcterms:created>
  <dcterms:modified xsi:type="dcterms:W3CDTF">2026-01-21T13:38:04Z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0x0101004C7E857483167F418F90E4B6D34ECD5B</vt:lpwstr>
  </property>
  <property fmtid="{D5CDD505-2E9C-101B-9397-08002B2CF9AE}" pid="3" name="MediaServiceImageTags">
    <vt:lpwstr/>
  </property>
</Properties>
</file>