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</p:sldMasterIdLst>
  <p:notesMasterIdLst>
    <p:notesMasterId r:id="rId12"/>
  </p:notesMasterIdLst>
  <p:sldIdLst>
    <p:sldId id="257" r:id="rId7"/>
    <p:sldId id="259" r:id="rId8"/>
    <p:sldId id="261" r:id="rId9"/>
    <p:sldId id="260" r:id="rId10"/>
    <p:sldId id="258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6DA97-2EE3-4D5E-9C0C-5CD67F20F83D}" v="2" dt="2020-05-28T13:47:15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0" autoAdjust="0"/>
    <p:restoredTop sz="71445" autoAdjust="0"/>
  </p:normalViewPr>
  <p:slideViewPr>
    <p:cSldViewPr snapToGrid="0" showGuides="1">
      <p:cViewPr varScale="1">
        <p:scale>
          <a:sx n="81" d="100"/>
          <a:sy n="81" d="100"/>
        </p:scale>
        <p:origin x="157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it Bryske" userId="465d924c-e605-4a9b-81b6-bc90ce17b7ef" providerId="ADAL" clId="{3DA6DA97-2EE3-4D5E-9C0C-5CD67F20F83D}"/>
    <pc:docChg chg="delSld">
      <pc:chgData name="Berit Bryske" userId="465d924c-e605-4a9b-81b6-bc90ce17b7ef" providerId="ADAL" clId="{3DA6DA97-2EE3-4D5E-9C0C-5CD67F20F83D}" dt="2020-05-28T13:47:21.859" v="0" actId="47"/>
      <pc:docMkLst>
        <pc:docMk/>
      </pc:docMkLst>
      <pc:sldChg chg="del">
        <pc:chgData name="Berit Bryske" userId="465d924c-e605-4a9b-81b6-bc90ce17b7ef" providerId="ADAL" clId="{3DA6DA97-2EE3-4D5E-9C0C-5CD67F20F83D}" dt="2020-05-28T13:47:21.859" v="0" actId="47"/>
        <pc:sldMkLst>
          <pc:docMk/>
          <pc:sldMk cId="502725873" sldId="25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liv.se\liv$\Delade%20Mappar\L&#228;kemedelsuppf&#246;ljning\Blommor\K&#228;llfil\L&#228;kemedelsblommor%20-M&#229;nadsuppf&#246;ljning%20V&#229;rdcentraler-%20WI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'Jämförelse Preparat'!$F$6</c:f>
          <c:strCache>
            <c:ptCount val="1"/>
            <c:pt idx="0">
              <c:v>Tolterodin, Inkontinens &lt;75år (Rek) - G04BD07</c:v>
            </c:pt>
          </c:strCache>
        </c:strRef>
      </c:tx>
      <c:layout>
        <c:manualLayout>
          <c:xMode val="edge"/>
          <c:yMode val="edge"/>
          <c:x val="2.649222246517359E-2"/>
          <c:y val="2.43788127887324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radarChart>
        <c:radarStyle val="filled"/>
        <c:varyColors val="0"/>
        <c:ser>
          <c:idx val="0"/>
          <c:order val="0"/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solidFill>
                <a:schemeClr val="tx1"/>
              </a:solidFill>
            </a:ln>
            <a:effectLst>
              <a:outerShdw blurRad="165100" sx="99000" sy="99000" algn="ctr" rotWithShape="0">
                <a:schemeClr val="tx2">
                  <a:alpha val="40000"/>
                </a:scheme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'Jämförelse Preparat'!$B$7:$B$36</c:f>
              <c:numCache>
                <c:formatCode>0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'Jämförelse Preparat'!$F$7:$F$36</c:f>
              <c:numCache>
                <c:formatCode>0%</c:formatCode>
                <c:ptCount val="30"/>
                <c:pt idx="0">
                  <c:v>0.18518518518518517</c:v>
                </c:pt>
                <c:pt idx="1">
                  <c:v>0.83333333333333326</c:v>
                </c:pt>
                <c:pt idx="2">
                  <c:v>0.22222222222222224</c:v>
                </c:pt>
                <c:pt idx="3">
                  <c:v>0</c:v>
                </c:pt>
                <c:pt idx="4">
                  <c:v>0.7407407407407407</c:v>
                </c:pt>
                <c:pt idx="5">
                  <c:v>0.11111111111111112</c:v>
                </c:pt>
                <c:pt idx="6">
                  <c:v>0.22222222222222224</c:v>
                </c:pt>
                <c:pt idx="7">
                  <c:v>0.18518518518518517</c:v>
                </c:pt>
                <c:pt idx="8">
                  <c:v>0.55555555555555558</c:v>
                </c:pt>
                <c:pt idx="9">
                  <c:v>0.27777777777777779</c:v>
                </c:pt>
                <c:pt idx="10">
                  <c:v>0</c:v>
                </c:pt>
                <c:pt idx="11">
                  <c:v>0</c:v>
                </c:pt>
                <c:pt idx="12">
                  <c:v>0.27777777777777779</c:v>
                </c:pt>
                <c:pt idx="13">
                  <c:v>0.44444444444444448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0.22222222222222224</c:v>
                </c:pt>
                <c:pt idx="18">
                  <c:v>0.55555555555555558</c:v>
                </c:pt>
                <c:pt idx="19">
                  <c:v>0.22222222222222224</c:v>
                </c:pt>
                <c:pt idx="20">
                  <c:v>0.22222222222222224</c:v>
                </c:pt>
                <c:pt idx="21">
                  <c:v>0.37037037037037035</c:v>
                </c:pt>
                <c:pt idx="22">
                  <c:v>0.37037037037037035</c:v>
                </c:pt>
                <c:pt idx="23">
                  <c:v>0.33333333333333331</c:v>
                </c:pt>
                <c:pt idx="24">
                  <c:v>0.31746031746031744</c:v>
                </c:pt>
                <c:pt idx="25">
                  <c:v>0</c:v>
                </c:pt>
                <c:pt idx="26">
                  <c:v>0.31746031746031744</c:v>
                </c:pt>
                <c:pt idx="27">
                  <c:v>0.55555555555555558</c:v>
                </c:pt>
                <c:pt idx="28">
                  <c:v>1</c:v>
                </c:pt>
                <c:pt idx="29">
                  <c:v>0.24691358024691357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E-4680-A074-6AD2F8185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5664728"/>
        <c:axId val="745661448"/>
      </c:radarChart>
      <c:catAx>
        <c:axId val="745664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5661448"/>
        <c:crosses val="autoZero"/>
        <c:auto val="1"/>
        <c:lblAlgn val="ctr"/>
        <c:lblOffset val="100"/>
        <c:noMultiLvlLbl val="0"/>
      </c:catAx>
      <c:valAx>
        <c:axId val="745661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alpha val="26000"/>
                </a:schemeClr>
              </a:solidFill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accent1">
                <a:alpha val="2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5664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1859B-985D-483F-A06E-72DA15ABA9AE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02D2D-8030-45D2-94ED-7EF49303FC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6992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anusinfo.se/praktiskinformation/lakemedelsstatistik/omlakemedelsuppfoljning.4.304d30c1612954524530b1d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hlinkClick r:id="rId3"/>
              </a:rPr>
              <a:t>https://janusinfo.se/praktiskinformation/lakemedelsstatistik/omlakemedelsuppfoljning.4.304d30c1612954524530b1d.html</a:t>
            </a:r>
            <a:endParaRPr lang="sv-SE" dirty="0"/>
          </a:p>
          <a:p>
            <a:endParaRPr lang="sv-SE" dirty="0"/>
          </a:p>
          <a:p>
            <a:r>
              <a:rPr lang="sv-SE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Allmänt om kvalitetsindikatorer för läkemedelsuppföljning</a:t>
            </a:r>
          </a:p>
          <a:p>
            <a:r>
              <a:rPr lang="sv-S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Kvalitet i läkemedelsanvändningen kan speglas utifrån kravet att sjukvården skall vara kunskapsbaserad och ändamålsenlig, säker, patientfokuserad, effektiv, jämlik och ges i rimlig tid. Många kvalitetsmått för läkemedel utgår från kravet på kunskapsbaserad vård, och mäter om vårdprogram och evidensbaserade rekommendationer följs. En utgångspunkt för kvalitet i läkemedelsanvändningen är WHO:s begrepp ”rationell läkemedelsanvändning” som innebär att </a:t>
            </a:r>
            <a:r>
              <a:rPr lang="sv-SE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rätt läkemedel ges till rätt patient, i en individuellt avpassad dosering och behandlingstid, och till lägsta möjliga kostnad för patienterna och samhället</a:t>
            </a:r>
            <a:r>
              <a:rPr lang="sv-SE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v-SE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02D2D-8030-45D2-94ED-7EF49303FC2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2850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Högradelen = Cosmic förskrivet</a:t>
            </a:r>
          </a:p>
          <a:p>
            <a:r>
              <a:rPr lang="sv-SE" dirty="0"/>
              <a:t>Vänstra delen DDD = Uthämtat apoteket</a:t>
            </a:r>
          </a:p>
          <a:p>
            <a:endParaRPr lang="sv-SE" dirty="0"/>
          </a:p>
          <a:p>
            <a:r>
              <a:rPr lang="sv-SE" dirty="0"/>
              <a:t>Prata om avstämning halvårsvis som görs via </a:t>
            </a:r>
            <a:r>
              <a:rPr lang="sv-SE" dirty="0" err="1"/>
              <a:t>skype</a:t>
            </a:r>
            <a:r>
              <a:rPr lang="sv-SE" dirty="0"/>
              <a:t>/teams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02D2D-8030-45D2-94ED-7EF49303FC2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54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Senaste blomman alla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02D2D-8030-45D2-94ED-7EF49303FC2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6821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Prata kring detta.</a:t>
            </a:r>
          </a:p>
          <a:p>
            <a:r>
              <a:rPr lang="sv-SE" dirty="0"/>
              <a:t>Privata får klumpsumma när det kommer till budget. Kan om efterfråga erbjuda ”fiktiv budgetfördelning” för öppen jämförelse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02D2D-8030-45D2-94ED-7EF49303FC2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2072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Detta framställs av Lars Matthiessen och Hampus Robertsson som kan svara på frågor kring arbetet. </a:t>
            </a:r>
            <a:r>
              <a:rPr lang="sv-SE"/>
              <a:t>@regionvarmland.se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02D2D-8030-45D2-94ED-7EF49303FC2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508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2020-05-28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2020-05-28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2020-05-28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file:///\\liv.se\liv$\Delade%20Mappar\L&#228;kemedelsuppf&#246;ljning\Blommor\K&#228;llfil\L&#228;kemedelsblommor%20-M&#229;nadsuppf&#246;ljning%20V&#229;rdcentraler-%20WIP.xlsx!Alla%20senaste%20v&#228;rden%20Ratten!%5bL&#228;kemedelsblommor%20-M&#229;nadsuppf&#246;ljning%20V&#229;rdcentraler-%20WIP.xlsx%5dAlla%20senaste%20v&#228;rden%20Ratten%20Diagram%206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file:///\\liv.se\liv$\Delade%20Mappar\L&#228;kemedelsuppf&#246;ljning\Blommor\K&#228;llfil\L&#228;kemedelsblommor%20-M&#229;nadsuppf&#246;ljning%20V&#229;rdcentraler-%20WIP.xlsx!Alla%20senaste%20v&#228;rden%20Ratten!%5bL&#228;kemedelsblommor%20-M&#229;nadsuppf&#246;ljning%20V&#229;rdcentraler-%20WIP.xlsx%5dAlla%20senaste%20v&#228;rden%20Ratten%20Diagram%206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DFCC0C5E-2108-4694-9E88-F7B37F763E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1800" dirty="0"/>
              <a:t>”Rätt läkemedel ges till rätt patient, i en individuell dosering och behandlingstid, och till lägsta möjliga kostnad för patienterna och samhället” </a:t>
            </a:r>
            <a:br>
              <a:rPr lang="sv-SE" sz="1800" dirty="0"/>
            </a:br>
            <a:r>
              <a:rPr lang="sv-SE" sz="1200" b="0" i="1" dirty="0"/>
              <a:t>(WHO:s begrepp ”rationell läkemedelsanvändning)</a:t>
            </a:r>
            <a:endParaRPr lang="sv-SE" sz="1800" b="0" i="1" dirty="0"/>
          </a:p>
        </p:txBody>
      </p:sp>
    </p:spTree>
    <p:extLst>
      <p:ext uri="{BB962C8B-B14F-4D97-AF65-F5344CB8AC3E}">
        <p14:creationId xmlns:p14="http://schemas.microsoft.com/office/powerpoint/2010/main" val="146276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9E5F1349-DF63-4D99-B5BD-9643B92309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115677"/>
              </p:ext>
            </p:extLst>
          </p:nvPr>
        </p:nvGraphicFramePr>
        <p:xfrm>
          <a:off x="423863" y="47625"/>
          <a:ext cx="11344275" cy="676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11344309" imgH="6762803" progId="Excel.Sheet.12">
                  <p:link updateAutomatic="1"/>
                </p:oleObj>
              </mc:Choice>
              <mc:Fallback>
                <p:oleObj name="Worksheet" r:id="rId4" imgW="11344309" imgH="6762803" progId="Excel.Sheet.12">
                  <p:link updateAutomatic="1"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9E5F1349-DF63-4D99-B5BD-9643B92309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3863" y="47625"/>
                        <a:ext cx="11344275" cy="676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301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9E5F1349-DF63-4D99-B5BD-9643B92309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656109"/>
              </p:ext>
            </p:extLst>
          </p:nvPr>
        </p:nvGraphicFramePr>
        <p:xfrm>
          <a:off x="423863" y="47625"/>
          <a:ext cx="11344275" cy="676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4" imgW="11344309" imgH="6762803" progId="Excel.Sheet.12">
                  <p:link updateAutomatic="1"/>
                </p:oleObj>
              </mc:Choice>
              <mc:Fallback>
                <p:oleObj name="Worksheet" r:id="rId4" imgW="11344309" imgH="6762803" progId="Excel.Sheet.12">
                  <p:link updateAutomatic="1"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9E5F1349-DF63-4D99-B5BD-9643B92309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3863" y="47625"/>
                        <a:ext cx="11344275" cy="676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llips 1">
            <a:extLst>
              <a:ext uri="{FF2B5EF4-FFF2-40B4-BE49-F238E27FC236}">
                <a16:creationId xmlns:a16="http://schemas.microsoft.com/office/drawing/2014/main" id="{B8CCC03F-A9B4-46B8-874F-373B70C6B0B2}"/>
              </a:ext>
            </a:extLst>
          </p:cNvPr>
          <p:cNvSpPr/>
          <p:nvPr/>
        </p:nvSpPr>
        <p:spPr>
          <a:xfrm>
            <a:off x="6234545" y="1971304"/>
            <a:ext cx="486889" cy="486889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A67AE68A-CCCC-4C20-9C8A-ABB03BFD6D5C}"/>
              </a:ext>
            </a:extLst>
          </p:cNvPr>
          <p:cNvCxnSpPr>
            <a:cxnSpLocks/>
          </p:cNvCxnSpPr>
          <p:nvPr/>
        </p:nvCxnSpPr>
        <p:spPr>
          <a:xfrm>
            <a:off x="6911439" y="819397"/>
            <a:ext cx="2256312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6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9D387D2-06E5-47F4-AA09-4B85F1474D3E}"/>
              </a:ext>
            </a:extLst>
          </p:cNvPr>
          <p:cNvGraphicFramePr>
            <a:graphicFrameLocks/>
          </p:cNvGraphicFramePr>
          <p:nvPr/>
        </p:nvGraphicFramePr>
        <p:xfrm>
          <a:off x="625021" y="41275"/>
          <a:ext cx="10941957" cy="6775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809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8720446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52367C765E134EB7A74BEA9B11069F" ma:contentTypeVersion="12" ma:contentTypeDescription="Create a new document." ma:contentTypeScope="" ma:versionID="b5d3662edde6744b9e4c776fbea05f9a">
  <xsd:schema xmlns:xsd="http://www.w3.org/2001/XMLSchema" xmlns:xs="http://www.w3.org/2001/XMLSchema" xmlns:p="http://schemas.microsoft.com/office/2006/metadata/properties" xmlns:ns1="http://schemas.microsoft.com/sharepoint/v3" xmlns:ns3="040391a5-cf7e-492c-aa72-10cc3421db48" xmlns:ns4="fc8edb03-35d4-4b23-81d8-4893a59ba910" targetNamespace="http://schemas.microsoft.com/office/2006/metadata/properties" ma:root="true" ma:fieldsID="92286f76beb6bb609d954c1c3bed2334" ns1:_="" ns3:_="" ns4:_="">
    <xsd:import namespace="http://schemas.microsoft.com/sharepoint/v3"/>
    <xsd:import namespace="040391a5-cf7e-492c-aa72-10cc3421db48"/>
    <xsd:import namespace="fc8edb03-35d4-4b23-81d8-4893a59ba91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391a5-cf7e-492c-aa72-10cc3421db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8edb03-35d4-4b23-81d8-4893a59ba9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4231888-1AA2-4829-8A8A-340D8305B9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40391a5-cf7e-492c-aa72-10cc3421db48"/>
    <ds:schemaRef ds:uri="fc8edb03-35d4-4b23-81d8-4893a59ba9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CEB290-7E6C-40D1-B9AA-D136F04A93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DD5F0B-A930-4D04-8769-15679169FD8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188</TotalTime>
  <Words>218</Words>
  <Application>Microsoft Office PowerPoint</Application>
  <PresentationFormat>Bredbild</PresentationFormat>
  <Paragraphs>18</Paragraphs>
  <Slides>5</Slides>
  <Notes>5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Länkar</vt:lpstr>
      </vt:variant>
      <vt:variant>
        <vt:i4>2</vt:i4>
      </vt:variant>
      <vt:variant>
        <vt:lpstr>Bildrubriker</vt:lpstr>
      </vt:variant>
      <vt:variant>
        <vt:i4>5</vt:i4>
      </vt:variant>
    </vt:vector>
  </HeadingPairs>
  <TitlesOfParts>
    <vt:vector size="13" baseType="lpstr">
      <vt:lpstr>Arial</vt:lpstr>
      <vt:lpstr>Calibri</vt:lpstr>
      <vt:lpstr>Courier New</vt:lpstr>
      <vt:lpstr>Region Varmland</vt:lpstr>
      <vt:lpstr>Region Varmland Grå</vt:lpstr>
      <vt:lpstr>Stor rubrik</vt:lpstr>
      <vt:lpstr>file:///\\liv.se\liv$\Delade%20Mappar\Läkemedelsuppföljning\Blommor\Källfil\Läkemedelsblommor%20-Månadsuppföljning%20Vårdcentraler-%20WIP.xlsx!Alla%20senaste%20värden%20Ratten!%5bLäkemedelsblommor%20-Månadsuppföljning%20Vårdcentraler-%20WIP.xlsx%5dAlla%20senaste%20värden%20Ratten%20Diagram%2069</vt:lpstr>
      <vt:lpstr>file:///\\liv.se\liv$\Delade%20Mappar\Läkemedelsuppföljning\Blommor\Källfil\Läkemedelsblommor%20-Månadsuppföljning%20Vårdcentraler-%20WIP.xlsx!Alla%20senaste%20värden%20Ratten!%5bLäkemedelsblommor%20-Månadsuppföljning%20Vårdcentraler-%20WIP.xlsx%5dAlla%20senaste%20värden%20Ratten%20Diagram%2069</vt:lpstr>
      <vt:lpstr>”Rätt läkemedel ges till rätt patient, i en individuell dosering och behandlingstid, och till lägsta möjliga kostnad för patienterna och samhället”  (WHO:s begrepp ”rationell läkemedelsanvändning)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Hampus Robertsson</dc:creator>
  <cp:lastModifiedBy>Berit Bryske</cp:lastModifiedBy>
  <cp:revision>9</cp:revision>
  <dcterms:created xsi:type="dcterms:W3CDTF">2020-05-15T07:08:54Z</dcterms:created>
  <dcterms:modified xsi:type="dcterms:W3CDTF">2020-05-28T13:47:31Z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0x0101003152367C765E134EB7A74BEA9B11069F</vt:lpwstr>
  </property>
</Properties>
</file>