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56" r:id="rId4"/>
    <p:sldId id="257" r:id="rId5"/>
    <p:sldId id="259" r:id="rId6"/>
    <p:sldId id="258" r:id="rId7"/>
    <p:sldId id="268" r:id="rId8"/>
    <p:sldId id="260" r:id="rId9"/>
    <p:sldId id="269" r:id="rId10"/>
    <p:sldId id="262" r:id="rId11"/>
    <p:sldId id="270" r:id="rId12"/>
    <p:sldId id="261" r:id="rId13"/>
    <p:sldId id="263" r:id="rId14"/>
    <p:sldId id="264" r:id="rId15"/>
    <p:sldId id="265" r:id="rId16"/>
    <p:sldId id="266" r:id="rId17"/>
    <p:sldId id="267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DF6145-7D3C-4A30-A65E-90497A8BD6C4}" v="123" dt="2023-04-26T13:53:18.749"/>
    <p1510:client id="{F75ECA66-317D-40CF-BA8C-ADFDCEBB15F4}" v="101" dt="2023-04-26T12:30:02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70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B4F1-C016-4C95-8399-16BF785DEC78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C6E37-1E96-41FF-B3AB-98D887B46C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696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C6E37-1E96-41FF-B3AB-98D887B46C4C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730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Känt citat som ofta används när statistik används för att förstärka vaga argument. Amerikansk författare f 1835 känd fr a för Tom </a:t>
            </a:r>
            <a:r>
              <a:rPr lang="sv-SE" dirty="0" err="1"/>
              <a:t>Soyer</a:t>
            </a:r>
            <a:r>
              <a:rPr lang="sv-SE" dirty="0"/>
              <a:t> och Huckleberry Finn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C6E37-1E96-41FF-B3AB-98D887B46C4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456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135/85 vid hemblodtrycksmätningar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C6E37-1E96-41FF-B3AB-98D887B46C4C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3851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Målvärde tonsilliter </a:t>
            </a:r>
            <a:r>
              <a:rPr lang="sv-SE" dirty="0" err="1"/>
              <a:t>enl</a:t>
            </a:r>
            <a:r>
              <a:rPr lang="sv-SE" dirty="0"/>
              <a:t> STRAMA &gt;80% bör grundas på positiv snabbtest eller odling, &gt;70% av pneumonierna bör ha </a:t>
            </a:r>
            <a:r>
              <a:rPr lang="sv-SE" dirty="0" err="1"/>
              <a:t>pcv</a:t>
            </a:r>
            <a:r>
              <a:rPr lang="sv-SE" dirty="0"/>
              <a:t> som </a:t>
            </a:r>
            <a:r>
              <a:rPr lang="sv-SE" dirty="0" err="1"/>
              <a:t>förstahansdsval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C6E37-1E96-41FF-B3AB-98D887B46C4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9736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59008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59008" cy="458546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91031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2023-05-02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på en eller </a:t>
            </a:r>
            <a:br>
              <a:rPr lang="sv-SE" dirty="0"/>
            </a:br>
            <a:r>
              <a:rPr lang="sv-SE" dirty="0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 dirty="0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 dirty="0"/>
              <a:t>Lägg till innehåll eller skriv 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 dirty="0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dirty="0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2023-05-02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2" r:id="rId1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2023-05-02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Kvalitetsindikatorer</a:t>
            </a:r>
            <a:br>
              <a:rPr lang="sv-SE" dirty="0"/>
            </a:br>
            <a:r>
              <a:rPr lang="sv-SE" dirty="0"/>
              <a:t>fallgropar och felkällor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Vårdvalsråd 230427 Elisabeth Silfverbrand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43891C-7E5E-8306-DAFD-46F67FE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Felkällor hjärtsvikt</a:t>
            </a:r>
            <a:br>
              <a:rPr lang="sv-SE" dirty="0"/>
            </a:br>
            <a:r>
              <a:rPr lang="sv-SE" sz="1600" dirty="0"/>
              <a:t>Förekomst hjärtsvikt</a:t>
            </a:r>
            <a:br>
              <a:rPr lang="sv-SE" sz="1600" dirty="0"/>
            </a:br>
            <a:r>
              <a:rPr lang="sv-SE" sz="1600" dirty="0"/>
              <a:t>Andel patienter med </a:t>
            </a:r>
            <a:r>
              <a:rPr lang="sv-SE" sz="1600" dirty="0" err="1"/>
              <a:t>HFpEF</a:t>
            </a:r>
            <a:r>
              <a:rPr lang="sv-SE" sz="1600" dirty="0"/>
              <a:t> som har ¾ rekommenderade läkemedelsklasser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3C687F-5EB8-B387-BA4A-8648DB55A0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sz="2000" dirty="0"/>
              <a:t>Som vid KOL-diagnosen sätts som bi-diagnos i olika omfattning på olika vårdcentraler och över tid.</a:t>
            </a:r>
          </a:p>
          <a:p>
            <a:r>
              <a:rPr lang="sv-SE" sz="2000" dirty="0"/>
              <a:t>Somliga patienter med hjärtsvikt sköts via kardiologmottagningen och även då kan diagnossättningen vara olika i samband med besök på VC för annan åkomma</a:t>
            </a:r>
          </a:p>
          <a:p>
            <a:r>
              <a:rPr lang="sv-SE" sz="2000" dirty="0"/>
              <a:t>Mycket få patienter som fått diagnosen </a:t>
            </a:r>
            <a:r>
              <a:rPr lang="sv-SE" sz="2000" dirty="0" err="1"/>
              <a:t>HFrEF</a:t>
            </a:r>
            <a:r>
              <a:rPr lang="sv-SE" sz="2000" dirty="0"/>
              <a:t>, vilket ger mycket små absoluta tal med följande </a:t>
            </a:r>
            <a:r>
              <a:rPr lang="sv-SE" dirty="0"/>
              <a:t>osäker statistik</a:t>
            </a:r>
          </a:p>
        </p:txBody>
      </p:sp>
    </p:spTree>
    <p:extLst>
      <p:ext uri="{BB962C8B-B14F-4D97-AF65-F5344CB8AC3E}">
        <p14:creationId xmlns:p14="http://schemas.microsoft.com/office/powerpoint/2010/main" val="927201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24C6B4-4CCD-5A16-E2DB-610B2CE4E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Antibiotikaförskrivning</a:t>
            </a:r>
            <a:br>
              <a:rPr lang="sv-SE" dirty="0"/>
            </a:br>
            <a:r>
              <a:rPr lang="sv-SE" sz="1600" dirty="0"/>
              <a:t>antal recept som förskrivits utan </a:t>
            </a:r>
            <a:r>
              <a:rPr lang="sv-SE" sz="1600" dirty="0" err="1"/>
              <a:t>pos</a:t>
            </a:r>
            <a:r>
              <a:rPr lang="sv-SE" sz="1600" dirty="0"/>
              <a:t> snabbtest vid tonsillit/ alla som fått </a:t>
            </a:r>
            <a:r>
              <a:rPr lang="sv-SE" sz="1600" dirty="0" err="1"/>
              <a:t>antibiotica</a:t>
            </a:r>
            <a:r>
              <a:rPr lang="sv-SE" sz="1600" dirty="0"/>
              <a:t> vid tonsillit.</a:t>
            </a:r>
            <a:br>
              <a:rPr lang="sv-SE" sz="1600" dirty="0"/>
            </a:br>
            <a:r>
              <a:rPr lang="sv-SE" sz="1600" dirty="0" err="1"/>
              <a:t>Pcv</a:t>
            </a:r>
            <a:r>
              <a:rPr lang="sv-SE" sz="1600" dirty="0"/>
              <a:t> vid </a:t>
            </a:r>
            <a:r>
              <a:rPr lang="sv-SE" sz="1600" dirty="0" err="1"/>
              <a:t>pneuomoni</a:t>
            </a:r>
            <a:r>
              <a:rPr lang="sv-SE" sz="1600" dirty="0"/>
              <a:t>/ alla med pneumoni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9A6131-3546-E8EE-A6BA-F0271D40BD0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Analysresultaten missas då de skrivs in i lokala analyser på vissa vårdcentraler, dessa räknas inte med</a:t>
            </a:r>
          </a:p>
          <a:p>
            <a:r>
              <a:rPr lang="sv-SE" dirty="0"/>
              <a:t>Behandling baserad på svalgodling missas</a:t>
            </a:r>
          </a:p>
          <a:p>
            <a:r>
              <a:rPr lang="sv-SE" dirty="0"/>
              <a:t>Pneumoni-överdiagnostik av misstänkt mycoplasma-pneumoni? Relativt små tal men ändå alltför stor skillnad 46%( 23/49) jämfört med 80% (21/25)</a:t>
            </a:r>
          </a:p>
        </p:txBody>
      </p:sp>
    </p:spTree>
    <p:extLst>
      <p:ext uri="{BB962C8B-B14F-4D97-AF65-F5344CB8AC3E}">
        <p14:creationId xmlns:p14="http://schemas.microsoft.com/office/powerpoint/2010/main" val="2769897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050D99-8697-74AB-38AA-C559CCCEF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Allvarlig njurfunktionsnedsättning utan diagnos njursvikt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856A9E-06DF-79C4-CE4D-70B8E345B8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Olika policy för diagnos-sättande på olika vårdenheter?  Pådrivande VA?</a:t>
            </a:r>
          </a:p>
        </p:txBody>
      </p:sp>
    </p:spTree>
    <p:extLst>
      <p:ext uri="{BB962C8B-B14F-4D97-AF65-F5344CB8AC3E}">
        <p14:creationId xmlns:p14="http://schemas.microsoft.com/office/powerpoint/2010/main" val="2935050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8D41CA-0C37-B783-A968-02FF73696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Demens-återbesök alla kategorier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E0CFB0E-D7A0-DF0E-9815-6E89FB739F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Underrapporterat då diagnosen finns med på patienter på SÄBO som i första hands sköts via sittrond och ej besök registrerat som återbesök</a:t>
            </a:r>
          </a:p>
        </p:txBody>
      </p:sp>
    </p:spTree>
    <p:extLst>
      <p:ext uri="{BB962C8B-B14F-4D97-AF65-F5344CB8AC3E}">
        <p14:creationId xmlns:p14="http://schemas.microsoft.com/office/powerpoint/2010/main" val="14293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2180CCE-B138-349F-2749-D03E43624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Depression</a:t>
            </a:r>
            <a:br>
              <a:rPr lang="sv-SE" dirty="0"/>
            </a:br>
            <a:r>
              <a:rPr lang="sv-SE" sz="1600" dirty="0"/>
              <a:t>andel patienter som fått återbesök/ kontakt inom 6v med dokumenterad depressionsdiagnos efter ny diagnos depression ( ej depressionsdiagnos eller antidepressiv </a:t>
            </a:r>
            <a:r>
              <a:rPr lang="sv-SE" sz="1600" dirty="0" err="1"/>
              <a:t>medicindering</a:t>
            </a:r>
            <a:r>
              <a:rPr lang="sv-SE" sz="1600" dirty="0"/>
              <a:t> de senaste 2 åren)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A925FF-F9EF-822E-473D-27C0E81C77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2513673"/>
            <a:ext cx="7200000" cy="3240000"/>
          </a:xfrm>
        </p:spPr>
        <p:txBody>
          <a:bodyPr/>
          <a:lstStyle/>
          <a:p>
            <a:pPr algn="r"/>
            <a:r>
              <a:rPr lang="sv-SE" dirty="0"/>
              <a:t>Diagnos sätts inte alltid vid telefonuppföljning </a:t>
            </a:r>
          </a:p>
          <a:p>
            <a:pPr algn="r"/>
            <a:endParaRPr lang="sv-SE" dirty="0"/>
          </a:p>
          <a:p>
            <a:pPr marL="0" indent="0" algn="r">
              <a:buNone/>
            </a:pPr>
            <a:endParaRPr lang="sv-SE" dirty="0"/>
          </a:p>
          <a:p>
            <a:pPr marL="0" indent="0" algn="r">
              <a:buNone/>
            </a:pPr>
            <a:endParaRPr lang="sv-SE" dirty="0"/>
          </a:p>
          <a:p>
            <a:pPr marL="0" indent="0" algn="r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348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A6DD0B-9AB1-20C7-D20E-C27908A2E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Trean i vårdgarantin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62BAA4-AD22-997C-A0B0-4B7D025576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Komplicerat och alla har inte förstått…</a:t>
            </a:r>
          </a:p>
          <a:p>
            <a:r>
              <a:rPr lang="sv-SE" dirty="0"/>
              <a:t>Olika vårdcentraler registrerar återbesök respektive nybesök olika</a:t>
            </a:r>
          </a:p>
        </p:txBody>
      </p:sp>
    </p:spTree>
    <p:extLst>
      <p:ext uri="{BB962C8B-B14F-4D97-AF65-F5344CB8AC3E}">
        <p14:creationId xmlns:p14="http://schemas.microsoft.com/office/powerpoint/2010/main" val="3908754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B0E744-B15B-4EBF-A795-D68302EF6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3200">
                <a:cs typeface="Arial"/>
              </a:rPr>
              <a:t>Vad är det som Signe identifierar som ett vårdgarantibesök?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0F3447-CC2E-4B72-8CC2-B36E144B6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51460" indent="-251460"/>
            <a:r>
              <a:rPr lang="sv-SE">
                <a:cs typeface="Arial"/>
              </a:rPr>
              <a:t>När ett besök bedöms som ett vårdgarantibesök, ska vi ange besökstypen "nybesök". Väntetiden mäts mellan att bokningsunderlaget skapas tills patienten varit på sitt besök.</a:t>
            </a:r>
          </a:p>
          <a:p>
            <a:pPr marL="251460" indent="-251460"/>
            <a:r>
              <a:rPr lang="sv-SE">
                <a:cs typeface="Arial"/>
              </a:rPr>
              <a:t>Omfattas besöket inte av den förstärkta vårdgarantin, ska besökstypen "återbesök" registreras.</a:t>
            </a:r>
          </a:p>
          <a:p>
            <a:pPr marL="0" indent="0">
              <a:buNone/>
            </a:pPr>
            <a:endParaRPr lang="sv-SE">
              <a:cs typeface="Arial"/>
            </a:endParaRPr>
          </a:p>
          <a:p>
            <a:pPr marL="251460" indent="-251460"/>
            <a:endParaRPr lang="sv-SE">
              <a:cs typeface="Arial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B73269D-B821-4977-A2B6-A427A48315E2}"/>
              </a:ext>
            </a:extLst>
          </p:cNvPr>
          <p:cNvSpPr/>
          <p:nvPr/>
        </p:nvSpPr>
        <p:spPr>
          <a:xfrm>
            <a:off x="2064937" y="3628425"/>
            <a:ext cx="7570178" cy="304698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sv-SE" sz="9600" b="1" spc="50">
              <a:ln w="9525" cmpd="sng">
                <a:solidFill>
                  <a:srgbClr val="FF0000"/>
                </a:solidFill>
                <a:prstDash val="solid"/>
              </a:ln>
              <a:solidFill>
                <a:srgbClr val="70AD47"/>
              </a:solidFill>
              <a:effectLst>
                <a:glow rad="38100">
                  <a:srgbClr val="003A70">
                    <a:alpha val="40000"/>
                  </a:srgbClr>
                </a:glow>
              </a:effectLst>
              <a:cs typeface="Arial"/>
            </a:endParaRPr>
          </a:p>
          <a:p>
            <a:pPr algn="ctr"/>
            <a:endParaRPr lang="sv-SE" sz="9600" b="1" spc="50">
              <a:ln w="9525" cmpd="sng">
                <a:solidFill>
                  <a:srgbClr val="FF0000"/>
                </a:solidFill>
                <a:prstDash val="solid"/>
              </a:ln>
              <a:solidFill>
                <a:srgbClr val="70AD47"/>
              </a:solidFill>
              <a:effectLst>
                <a:glow rad="38100">
                  <a:srgbClr val="003A70">
                    <a:alpha val="40000"/>
                  </a:srgbClr>
                </a:glow>
              </a:effectLst>
              <a:cs typeface="Arial"/>
            </a:endParaRPr>
          </a:p>
        </p:txBody>
      </p:sp>
      <p:pic>
        <p:nvPicPr>
          <p:cNvPr id="5" name="Picture 5" descr="En bild som visar skärmbild&#10;&#10;Beskrivning genererad med mycket hög exakthet">
            <a:extLst>
              <a:ext uri="{FF2B5EF4-FFF2-40B4-BE49-F238E27FC236}">
                <a16:creationId xmlns:a16="http://schemas.microsoft.com/office/drawing/2014/main" id="{53221F16-A046-4694-9369-F70BF4B7B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141" y="4310564"/>
            <a:ext cx="2419350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8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61E393C-6B00-4994-973A-F1B706DCF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Nybesök eller återbesök (3)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9B25982-3C2F-4855-AFAA-110FE751B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59008" cy="4585464"/>
          </a:xfrm>
        </p:spPr>
        <p:txBody>
          <a:bodyPr/>
          <a:lstStyle/>
          <a:p>
            <a:r>
              <a:rPr lang="sv-SE"/>
              <a:t>Man som inte haft kontakt med vårdcentralen tidigare</a:t>
            </a:r>
          </a:p>
          <a:p>
            <a:r>
              <a:rPr lang="sv-SE"/>
              <a:t>Sökt akutmottagningen för 2 veckor sedan, remitterad till vårdcentralen för uppföljning</a:t>
            </a:r>
          </a:p>
          <a:p>
            <a:r>
              <a:rPr lang="sv-SE"/>
              <a:t>Kommer nu till vårdcentralen på ett första besök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9C344A8-E709-4BA4-87D5-022BA68DE0D6}"/>
              </a:ext>
            </a:extLst>
          </p:cNvPr>
          <p:cNvSpPr/>
          <p:nvPr/>
        </p:nvSpPr>
        <p:spPr>
          <a:xfrm>
            <a:off x="2064937" y="3628425"/>
            <a:ext cx="75701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9600" b="1" cap="none" spc="5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Återbesök!</a:t>
            </a:r>
          </a:p>
        </p:txBody>
      </p:sp>
    </p:spTree>
    <p:extLst>
      <p:ext uri="{BB962C8B-B14F-4D97-AF65-F5344CB8AC3E}">
        <p14:creationId xmlns:p14="http://schemas.microsoft.com/office/powerpoint/2010/main" val="151134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E4A4874-16EB-4AFE-8F5E-A78B1DA0A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Nybesök eller återbesök (4)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752AA7-9BE1-4E3B-89FC-DEAE3E3A0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Kvinna med känd hypertoni, i övrigt frisk</a:t>
            </a:r>
          </a:p>
          <a:p>
            <a:r>
              <a:rPr lang="sv-SE"/>
              <a:t>Varit på vårdcentralen senast för ett år sedan för kontroll av sin hypertoni</a:t>
            </a:r>
          </a:p>
          <a:p>
            <a:r>
              <a:rPr lang="sv-SE"/>
              <a:t>Beställt tid för undersökning av hudförändring, som hon noterat för en månad sedan</a:t>
            </a:r>
          </a:p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C49BC2E-069E-4FD3-B8E8-493FD395FB80}"/>
              </a:ext>
            </a:extLst>
          </p:cNvPr>
          <p:cNvSpPr/>
          <p:nvPr/>
        </p:nvSpPr>
        <p:spPr>
          <a:xfrm>
            <a:off x="2064937" y="3628425"/>
            <a:ext cx="757017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9600" b="1" spc="5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Ny</a:t>
            </a:r>
            <a:r>
              <a:rPr lang="sv-SE" sz="9600" b="1" cap="none" spc="50">
                <a:ln w="9525" cmpd="sng">
                  <a:solidFill>
                    <a:srgbClr val="FF000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besök!</a:t>
            </a:r>
          </a:p>
        </p:txBody>
      </p:sp>
    </p:spTree>
    <p:extLst>
      <p:ext uri="{BB962C8B-B14F-4D97-AF65-F5344CB8AC3E}">
        <p14:creationId xmlns:p14="http://schemas.microsoft.com/office/powerpoint/2010/main" val="383863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DD7AFD3A-68BD-C420-930E-60F489E797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46962" y="905163"/>
            <a:ext cx="11846400" cy="6858000"/>
          </a:xfrm>
        </p:spPr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EBFD3F52-EA08-38F0-8AEA-7ADC46D4F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145" y="1219199"/>
            <a:ext cx="6363854" cy="3435927"/>
          </a:xfrm>
        </p:spPr>
        <p:txBody>
          <a:bodyPr/>
          <a:lstStyle/>
          <a:p>
            <a:r>
              <a:rPr lang="sv-SE" b="0" dirty="0"/>
              <a:t>Lögn, förbannad lögn och statistik</a:t>
            </a:r>
            <a:br>
              <a:rPr lang="sv-SE" b="0" dirty="0"/>
            </a:br>
            <a:r>
              <a:rPr lang="sv-SE" sz="1800" b="0" dirty="0"/>
              <a:t>Mark Twain</a:t>
            </a:r>
          </a:p>
        </p:txBody>
      </p:sp>
      <p:pic>
        <p:nvPicPr>
          <p:cNvPr id="4" name="Bildobjekt 3" descr="En bild som visar person, person, står, bära&#10;&#10;Automatiskt genererad beskrivning">
            <a:extLst>
              <a:ext uri="{FF2B5EF4-FFF2-40B4-BE49-F238E27FC236}">
                <a16:creationId xmlns:a16="http://schemas.microsoft.com/office/drawing/2014/main" id="{F098A630-E40B-95E8-7C20-6814BF4CAA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367" y="995680"/>
            <a:ext cx="3141726" cy="440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4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CF705687-100E-0A98-FDFB-DE9E6DB1AD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57839" y="165051"/>
            <a:ext cx="5495925" cy="1325562"/>
          </a:xfrm>
        </p:spPr>
        <p:txBody>
          <a:bodyPr/>
          <a:lstStyle/>
          <a:p>
            <a:r>
              <a:rPr lang="sv-SE" sz="6000" dirty="0"/>
              <a:t>Hypertoni</a:t>
            </a:r>
          </a:p>
        </p:txBody>
      </p:sp>
      <p:pic>
        <p:nvPicPr>
          <p:cNvPr id="15" name="Bildobjekt 14">
            <a:extLst>
              <a:ext uri="{FF2B5EF4-FFF2-40B4-BE49-F238E27FC236}">
                <a16:creationId xmlns:a16="http://schemas.microsoft.com/office/drawing/2014/main" id="{D5D7337D-F695-F457-59AB-53E2C9487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940" y="1415871"/>
            <a:ext cx="10755984" cy="316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7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7CA29976-091C-0685-3089-D1E8BFB8D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Felkällor hypertoni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B4424A-E942-C101-C2B0-4D21BAB02A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Hemblodtrycksmätningar ger adekvat resultat men det finns inte med i kvalitetsindikatorns definition, rapporteras ännu inte NDR</a:t>
            </a:r>
          </a:p>
          <a:p>
            <a:r>
              <a:rPr lang="sv-SE" dirty="0"/>
              <a:t>Målvärdet nås ej utifrån statistiken</a:t>
            </a:r>
          </a:p>
          <a:p>
            <a:r>
              <a:rPr lang="sv-SE" dirty="0"/>
              <a:t>Observera att gränsvärdet för hemblodtryck är lägre än för BT mätt på vårdinrättning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546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46152A30-C631-2D3F-AAEA-A801D21C5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84" y="1911430"/>
            <a:ext cx="10492031" cy="3035139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E28E09C-1187-0AF1-4DF0-8BBE7E20E090}"/>
              </a:ext>
            </a:extLst>
          </p:cNvPr>
          <p:cNvSpPr txBox="1"/>
          <p:nvPr/>
        </p:nvSpPr>
        <p:spPr>
          <a:xfrm>
            <a:off x="849984" y="628072"/>
            <a:ext cx="88481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>
                <a:latin typeface="+mj-lt"/>
              </a:rPr>
              <a:t>KOL, återbesök</a:t>
            </a:r>
          </a:p>
        </p:txBody>
      </p:sp>
    </p:spTree>
    <p:extLst>
      <p:ext uri="{BB962C8B-B14F-4D97-AF65-F5344CB8AC3E}">
        <p14:creationId xmlns:p14="http://schemas.microsoft.com/office/powerpoint/2010/main" val="1673197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D96B2-31D3-6309-84B2-CA9F04E1D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Felkällor KOL-återbesök</a:t>
            </a:r>
            <a:br>
              <a:rPr lang="sv-SE" dirty="0"/>
            </a:br>
            <a:r>
              <a:rPr lang="sv-SE" sz="1600" dirty="0"/>
              <a:t>Andel patienter som fått KOL-diagnos senaste 5 åren och varit på återbesök där diagnosen också satts av alla som fått diagnosen KOL senaste 5 åren.</a:t>
            </a:r>
            <a:br>
              <a:rPr lang="sv-SE" sz="1600" dirty="0"/>
            </a:br>
            <a:endParaRPr lang="sv-SE" sz="1600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C31918-8AFB-0069-BD77-9C480A86A3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Hos patienter med KOL sätts diagnosen även vid besök för andra tillstånd –i olika grad mellan olika vårdcentraler och ändringar kan också ha skett över tid.</a:t>
            </a:r>
          </a:p>
          <a:p>
            <a:r>
              <a:rPr lang="sv-SE" dirty="0"/>
              <a:t>Vid en årskontroll av patient med lindrigare KOL som en av flera diagnoser kan KOL-diagnosen förbises </a:t>
            </a:r>
          </a:p>
        </p:txBody>
      </p:sp>
    </p:spTree>
    <p:extLst>
      <p:ext uri="{BB962C8B-B14F-4D97-AF65-F5344CB8AC3E}">
        <p14:creationId xmlns:p14="http://schemas.microsoft.com/office/powerpoint/2010/main" val="248797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7AF1B8D-84AB-5205-4F2C-3FB553CD6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047" y="2041302"/>
            <a:ext cx="11409575" cy="3202393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2F4DEAB-9D3A-88EF-3D27-FE7760AC4F27}"/>
              </a:ext>
            </a:extLst>
          </p:cNvPr>
          <p:cNvSpPr txBox="1"/>
          <p:nvPr/>
        </p:nvSpPr>
        <p:spPr>
          <a:xfrm>
            <a:off x="395926" y="876692"/>
            <a:ext cx="6834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/>
              <a:t>Artros förekomst</a:t>
            </a:r>
          </a:p>
        </p:txBody>
      </p:sp>
    </p:spTree>
    <p:extLst>
      <p:ext uri="{BB962C8B-B14F-4D97-AF65-F5344CB8AC3E}">
        <p14:creationId xmlns:p14="http://schemas.microsoft.com/office/powerpoint/2010/main" val="348237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384AF8FC-22E8-B03B-67FB-58DB4285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Artros-förekomst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02764F1-6944-9666-1B58-7CA6B49AE7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Är det ens intressant att ta reda på?</a:t>
            </a:r>
          </a:p>
          <a:p>
            <a:r>
              <a:rPr lang="sv-SE" dirty="0"/>
              <a:t>Målsättning att hitta patienter tidigt med artros för att få möjlighet att påverka utvecklingen gynnsamt</a:t>
            </a:r>
          </a:p>
          <a:p>
            <a:r>
              <a:rPr lang="sv-SE" dirty="0"/>
              <a:t>Osäkert om diagnosen sätts på ett korrekt och likvärdigt sätt. </a:t>
            </a:r>
          </a:p>
          <a:p>
            <a:r>
              <a:rPr lang="sv-SE" dirty="0"/>
              <a:t>Diagnos ställd hos fysioterapeut i privat regi kommer inte med i statistiken</a:t>
            </a:r>
          </a:p>
        </p:txBody>
      </p:sp>
    </p:spTree>
    <p:extLst>
      <p:ext uri="{BB962C8B-B14F-4D97-AF65-F5344CB8AC3E}">
        <p14:creationId xmlns:p14="http://schemas.microsoft.com/office/powerpoint/2010/main" val="115998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0D73603C-E1FF-445B-E908-C6BD48D2A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404" y="1893575"/>
            <a:ext cx="10407191" cy="3070849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5D5B8B8A-D263-93FF-4908-F3CD15F987DC}"/>
              </a:ext>
            </a:extLst>
          </p:cNvPr>
          <p:cNvSpPr txBox="1"/>
          <p:nvPr/>
        </p:nvSpPr>
        <p:spPr>
          <a:xfrm>
            <a:off x="788710" y="731421"/>
            <a:ext cx="81007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b="1"/>
              <a:t>Hjärtsvikt</a:t>
            </a:r>
          </a:p>
        </p:txBody>
      </p:sp>
    </p:spTree>
    <p:extLst>
      <p:ext uri="{BB962C8B-B14F-4D97-AF65-F5344CB8AC3E}">
        <p14:creationId xmlns:p14="http://schemas.microsoft.com/office/powerpoint/2010/main" val="172492311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1683</TotalTime>
  <Words>613</Words>
  <Application>Microsoft Office PowerPoint</Application>
  <PresentationFormat>Bredbild</PresentationFormat>
  <Paragraphs>58</Paragraphs>
  <Slides>18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Courier New</vt:lpstr>
      <vt:lpstr>Region Varmland</vt:lpstr>
      <vt:lpstr>Region Varmland Grå</vt:lpstr>
      <vt:lpstr>Stor rubrik</vt:lpstr>
      <vt:lpstr>Kvalitetsindikatorer fallgropar och felkällor</vt:lpstr>
      <vt:lpstr>Lögn, förbannad lögn och statistik Mark Twain</vt:lpstr>
      <vt:lpstr>Hypertoni</vt:lpstr>
      <vt:lpstr>Felkällor hypertoni</vt:lpstr>
      <vt:lpstr>PowerPoint-presentation</vt:lpstr>
      <vt:lpstr>Felkällor KOL-återbesök Andel patienter som fått KOL-diagnos senaste 5 åren och varit på återbesök där diagnosen också satts av alla som fått diagnosen KOL senaste 5 åren. </vt:lpstr>
      <vt:lpstr>PowerPoint-presentation</vt:lpstr>
      <vt:lpstr>Artros-förekomst</vt:lpstr>
      <vt:lpstr>PowerPoint-presentation</vt:lpstr>
      <vt:lpstr>Felkällor hjärtsvikt Förekomst hjärtsvikt Andel patienter med HFpEF som har ¾ rekommenderade läkemedelsklasser</vt:lpstr>
      <vt:lpstr>Antibiotikaförskrivning antal recept som förskrivits utan pos snabbtest vid tonsillit/ alla som fått antibiotica vid tonsillit. Pcv vid pneuomoni/ alla med pneumoni</vt:lpstr>
      <vt:lpstr>Allvarlig njurfunktionsnedsättning utan diagnos njursvikt</vt:lpstr>
      <vt:lpstr>Demens-återbesök alla kategorier</vt:lpstr>
      <vt:lpstr>Depression andel patienter som fått återbesök/ kontakt inom 6v med dokumenterad depressionsdiagnos efter ny diagnos depression ( ej depressionsdiagnos eller antidepressiv medicindering de senaste 2 åren)</vt:lpstr>
      <vt:lpstr>Trean i vårdgarantin</vt:lpstr>
      <vt:lpstr>Vad är det som Signe identifierar som ett vårdgarantibesök?</vt:lpstr>
      <vt:lpstr>Nybesök eller återbesök (3)</vt:lpstr>
      <vt:lpstr>Nybesök eller återbesök (4)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Kvalitetsindikatorer fallgropar och felkällor</dc:title>
  <dc:creator>Elisabeth Silfverbrand</dc:creator>
  <cp:lastModifiedBy>Berit Bryske</cp:lastModifiedBy>
  <cp:revision>2</cp:revision>
  <dcterms:created xsi:type="dcterms:W3CDTF">2023-04-25T14:55:40Z</dcterms:created>
  <dcterms:modified xsi:type="dcterms:W3CDTF">2023-05-02T10:57:47Z</dcterms:modified>
</cp:coreProperties>
</file>