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sldIdLst>
    <p:sldId id="263" r:id="rId7"/>
    <p:sldId id="257" r:id="rId8"/>
    <p:sldId id="260" r:id="rId9"/>
    <p:sldId id="270" r:id="rId10"/>
    <p:sldId id="262" r:id="rId11"/>
    <p:sldId id="259" r:id="rId12"/>
    <p:sldId id="275" r:id="rId13"/>
    <p:sldId id="272" r:id="rId14"/>
    <p:sldId id="273" r:id="rId15"/>
    <p:sldId id="274" r:id="rId16"/>
    <p:sldId id="271" r:id="rId17"/>
    <p:sldId id="265" r:id="rId18"/>
    <p:sldId id="266" r:id="rId19"/>
    <p:sldId id="267" r:id="rId20"/>
    <p:sldId id="278" r:id="rId21"/>
    <p:sldId id="268" r:id="rId22"/>
    <p:sldId id="276" r:id="rId23"/>
    <p:sldId id="269" r:id="rId24"/>
    <p:sldId id="277"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237D4-CCE1-42FE-99F6-BD318F4E3CA6}" v="4" dt="2025-09-15T07:03:33.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e Boman" userId="915bfe85-55fb-4df8-921c-67a32cc6c7b7" providerId="ADAL" clId="{211237D4-CCE1-42FE-99F6-BD318F4E3CA6}"/>
    <pc:docChg chg="undo custSel addSld delSld modSld">
      <pc:chgData name="Susanne Boman" userId="915bfe85-55fb-4df8-921c-67a32cc6c7b7" providerId="ADAL" clId="{211237D4-CCE1-42FE-99F6-BD318F4E3CA6}" dt="2025-09-15T07:03:33.105" v="273"/>
      <pc:docMkLst>
        <pc:docMk/>
      </pc:docMkLst>
      <pc:sldChg chg="addSp delSp modSp mod addAnim delAnim">
        <pc:chgData name="Susanne Boman" userId="915bfe85-55fb-4df8-921c-67a32cc6c7b7" providerId="ADAL" clId="{211237D4-CCE1-42FE-99F6-BD318F4E3CA6}" dt="2025-09-04T07:18:28.014" v="254" actId="1076"/>
        <pc:sldMkLst>
          <pc:docMk/>
          <pc:sldMk cId="2409427078" sldId="257"/>
        </pc:sldMkLst>
        <pc:spChg chg="mod">
          <ac:chgData name="Susanne Boman" userId="915bfe85-55fb-4df8-921c-67a32cc6c7b7" providerId="ADAL" clId="{211237D4-CCE1-42FE-99F6-BD318F4E3CA6}" dt="2025-09-04T07:16:46.053" v="250" actId="1076"/>
          <ac:spMkLst>
            <pc:docMk/>
            <pc:sldMk cId="2409427078" sldId="257"/>
            <ac:spMk id="42" creationId="{EBB3237B-05A3-05B5-4181-E044DADCC157}"/>
          </ac:spMkLst>
        </pc:spChg>
        <pc:spChg chg="add del mod">
          <ac:chgData name="Susanne Boman" userId="915bfe85-55fb-4df8-921c-67a32cc6c7b7" providerId="ADAL" clId="{211237D4-CCE1-42FE-99F6-BD318F4E3CA6}" dt="2025-09-04T07:18:28.014" v="254" actId="1076"/>
          <ac:spMkLst>
            <pc:docMk/>
            <pc:sldMk cId="2409427078" sldId="257"/>
            <ac:spMk id="53" creationId="{906895CA-7F49-5A0C-0F6B-936A2BEC65D3}"/>
          </ac:spMkLst>
        </pc:spChg>
      </pc:sldChg>
      <pc:sldChg chg="modSp mod">
        <pc:chgData name="Susanne Boman" userId="915bfe85-55fb-4df8-921c-67a32cc6c7b7" providerId="ADAL" clId="{211237D4-CCE1-42FE-99F6-BD318F4E3CA6}" dt="2025-09-01T13:15:35.803" v="248" actId="14100"/>
        <pc:sldMkLst>
          <pc:docMk/>
          <pc:sldMk cId="3804727459" sldId="263"/>
        </pc:sldMkLst>
        <pc:picChg chg="mod">
          <ac:chgData name="Susanne Boman" userId="915bfe85-55fb-4df8-921c-67a32cc6c7b7" providerId="ADAL" clId="{211237D4-CCE1-42FE-99F6-BD318F4E3CA6}" dt="2025-09-01T13:15:35.803" v="248" actId="14100"/>
          <ac:picMkLst>
            <pc:docMk/>
            <pc:sldMk cId="3804727459" sldId="263"/>
            <ac:picMk id="2" creationId="{C22C1916-1DBB-78FF-DE5A-954F02B63F95}"/>
          </ac:picMkLst>
        </pc:picChg>
      </pc:sldChg>
      <pc:sldChg chg="modSp">
        <pc:chgData name="Susanne Boman" userId="915bfe85-55fb-4df8-921c-67a32cc6c7b7" providerId="ADAL" clId="{211237D4-CCE1-42FE-99F6-BD318F4E3CA6}" dt="2025-08-28T10:31:30.215" v="23" actId="113"/>
        <pc:sldMkLst>
          <pc:docMk/>
          <pc:sldMk cId="3704346929" sldId="272"/>
        </pc:sldMkLst>
        <pc:spChg chg="mod">
          <ac:chgData name="Susanne Boman" userId="915bfe85-55fb-4df8-921c-67a32cc6c7b7" providerId="ADAL" clId="{211237D4-CCE1-42FE-99F6-BD318F4E3CA6}" dt="2025-08-28T10:31:30.215" v="23" actId="113"/>
          <ac:spMkLst>
            <pc:docMk/>
            <pc:sldMk cId="3704346929" sldId="272"/>
            <ac:spMk id="2" creationId="{3E73FA2E-406B-D911-5E41-1BC12D5C5ADD}"/>
          </ac:spMkLst>
        </pc:spChg>
      </pc:sldChg>
      <pc:sldChg chg="modSp modAnim">
        <pc:chgData name="Susanne Boman" userId="915bfe85-55fb-4df8-921c-67a32cc6c7b7" providerId="ADAL" clId="{211237D4-CCE1-42FE-99F6-BD318F4E3CA6}" dt="2025-08-28T13:11:36.729" v="247" actId="20577"/>
        <pc:sldMkLst>
          <pc:docMk/>
          <pc:sldMk cId="283780725" sldId="273"/>
        </pc:sldMkLst>
        <pc:spChg chg="mod">
          <ac:chgData name="Susanne Boman" userId="915bfe85-55fb-4df8-921c-67a32cc6c7b7" providerId="ADAL" clId="{211237D4-CCE1-42FE-99F6-BD318F4E3CA6}" dt="2025-08-28T13:11:36.729" v="247" actId="20577"/>
          <ac:spMkLst>
            <pc:docMk/>
            <pc:sldMk cId="283780725" sldId="273"/>
            <ac:spMk id="2" creationId="{422D9908-74F2-05C5-B8A7-B53EB1BF8D8E}"/>
          </ac:spMkLst>
        </pc:spChg>
      </pc:sldChg>
      <pc:sldChg chg="modSp modAnim">
        <pc:chgData name="Susanne Boman" userId="915bfe85-55fb-4df8-921c-67a32cc6c7b7" providerId="ADAL" clId="{211237D4-CCE1-42FE-99F6-BD318F4E3CA6}" dt="2025-08-28T13:10:07.957" v="196" actId="20577"/>
        <pc:sldMkLst>
          <pc:docMk/>
          <pc:sldMk cId="19862334" sldId="274"/>
        </pc:sldMkLst>
        <pc:spChg chg="mod">
          <ac:chgData name="Susanne Boman" userId="915bfe85-55fb-4df8-921c-67a32cc6c7b7" providerId="ADAL" clId="{211237D4-CCE1-42FE-99F6-BD318F4E3CA6}" dt="2025-08-28T13:10:07.957" v="196" actId="20577"/>
          <ac:spMkLst>
            <pc:docMk/>
            <pc:sldMk cId="19862334" sldId="274"/>
            <ac:spMk id="2" creationId="{113B1FDD-F95D-9C23-E11F-6D26704162B1}"/>
          </ac:spMkLst>
        </pc:spChg>
      </pc:sldChg>
      <pc:sldChg chg="modSp">
        <pc:chgData name="Susanne Boman" userId="915bfe85-55fb-4df8-921c-67a32cc6c7b7" providerId="ADAL" clId="{211237D4-CCE1-42FE-99F6-BD318F4E3CA6}" dt="2025-08-28T10:31:25.248" v="22" actId="113"/>
        <pc:sldMkLst>
          <pc:docMk/>
          <pc:sldMk cId="2419827264" sldId="275"/>
        </pc:sldMkLst>
        <pc:spChg chg="mod">
          <ac:chgData name="Susanne Boman" userId="915bfe85-55fb-4df8-921c-67a32cc6c7b7" providerId="ADAL" clId="{211237D4-CCE1-42FE-99F6-BD318F4E3CA6}" dt="2025-08-28T10:31:25.248" v="22" actId="113"/>
          <ac:spMkLst>
            <pc:docMk/>
            <pc:sldMk cId="2419827264" sldId="275"/>
            <ac:spMk id="2" creationId="{60FD69D8-C07A-907B-BB8D-7D9BB92B2B00}"/>
          </ac:spMkLst>
        </pc:spChg>
      </pc:sldChg>
      <pc:sldChg chg="addSp delSp modSp add del mod addAnim delAnim modAnim">
        <pc:chgData name="Susanne Boman" userId="915bfe85-55fb-4df8-921c-67a32cc6c7b7" providerId="ADAL" clId="{211237D4-CCE1-42FE-99F6-BD318F4E3CA6}" dt="2025-08-28T10:31:12.356" v="19"/>
        <pc:sldMkLst>
          <pc:docMk/>
          <pc:sldMk cId="603301703" sldId="278"/>
        </pc:sldMkLst>
      </pc:sldChg>
      <pc:sldChg chg="modSp new mod modAnim">
        <pc:chgData name="Susanne Boman" userId="915bfe85-55fb-4df8-921c-67a32cc6c7b7" providerId="ADAL" clId="{211237D4-CCE1-42FE-99F6-BD318F4E3CA6}" dt="2025-09-15T07:03:33.105" v="273"/>
        <pc:sldMkLst>
          <pc:docMk/>
          <pc:sldMk cId="3168653950" sldId="278"/>
        </pc:sldMkLst>
        <pc:spChg chg="mod">
          <ac:chgData name="Susanne Boman" userId="915bfe85-55fb-4df8-921c-67a32cc6c7b7" providerId="ADAL" clId="{211237D4-CCE1-42FE-99F6-BD318F4E3CA6}" dt="2025-09-15T07:03:00.415" v="267" actId="1076"/>
          <ac:spMkLst>
            <pc:docMk/>
            <pc:sldMk cId="3168653950" sldId="278"/>
            <ac:spMk id="2" creationId="{7E775A18-D351-CCDC-CB20-1EE0F018AB1A}"/>
          </ac:spMkLst>
        </pc:spChg>
        <pc:spChg chg="mod">
          <ac:chgData name="Susanne Boman" userId="915bfe85-55fb-4df8-921c-67a32cc6c7b7" providerId="ADAL" clId="{211237D4-CCE1-42FE-99F6-BD318F4E3CA6}" dt="2025-09-15T07:03:16.887" v="271" actId="255"/>
          <ac:spMkLst>
            <pc:docMk/>
            <pc:sldMk cId="3168653950" sldId="278"/>
            <ac:spMk id="3" creationId="{06F12055-C738-0581-CFE1-C662FEFF0FD1}"/>
          </ac:spMkLst>
        </pc:spChg>
      </pc:sldChg>
    </pc:docChg>
  </pc:docChgLst>
  <pc:docChgLst>
    <pc:chgData name="Anna Karlsson" userId="S::anna.karlsson2@regionvarmland.se::6f88e641-cd43-482b-ab7d-3058859aedc1" providerId="AD" clId="Web-{BD501769-57DB-6091-BAD9-08F42B7B0C8A}"/>
    <pc:docChg chg="modSld">
      <pc:chgData name="Anna Karlsson" userId="S::anna.karlsson2@regionvarmland.se::6f88e641-cd43-482b-ab7d-3058859aedc1" providerId="AD" clId="Web-{BD501769-57DB-6091-BAD9-08F42B7B0C8A}" dt="2025-09-11T10:00:07.576" v="7" actId="1076"/>
      <pc:docMkLst>
        <pc:docMk/>
      </pc:docMkLst>
      <pc:sldChg chg="modSp">
        <pc:chgData name="Anna Karlsson" userId="S::anna.karlsson2@regionvarmland.se::6f88e641-cd43-482b-ab7d-3058859aedc1" providerId="AD" clId="Web-{BD501769-57DB-6091-BAD9-08F42B7B0C8A}" dt="2025-09-11T10:00:07.576" v="7" actId="1076"/>
        <pc:sldMkLst>
          <pc:docMk/>
          <pc:sldMk cId="1043170947" sldId="260"/>
        </pc:sldMkLst>
        <pc:spChg chg="mod">
          <ac:chgData name="Anna Karlsson" userId="S::anna.karlsson2@regionvarmland.se::6f88e641-cd43-482b-ab7d-3058859aedc1" providerId="AD" clId="Web-{BD501769-57DB-6091-BAD9-08F42B7B0C8A}" dt="2025-09-11T10:00:07.576" v="7" actId="1076"/>
          <ac:spMkLst>
            <pc:docMk/>
            <pc:sldMk cId="1043170947" sldId="260"/>
            <ac:spMk id="10" creationId="{5AB88D7F-6BF7-A331-5CAC-DE840E119CE4}"/>
          </ac:spMkLst>
        </pc:spChg>
        <pc:spChg chg="mod">
          <ac:chgData name="Anna Karlsson" userId="S::anna.karlsson2@regionvarmland.se::6f88e641-cd43-482b-ab7d-3058859aedc1" providerId="AD" clId="Web-{BD501769-57DB-6091-BAD9-08F42B7B0C8A}" dt="2025-09-11T09:59:57.217" v="1" actId="14100"/>
          <ac:spMkLst>
            <pc:docMk/>
            <pc:sldMk cId="1043170947" sldId="260"/>
            <ac:spMk id="12" creationId="{BD4E6B5F-BF27-0849-5D6B-A6B2B275606C}"/>
          </ac:spMkLst>
        </pc:spChg>
      </pc:sldChg>
    </pc:docChg>
  </pc:docChgLst>
  <pc:docChgLst>
    <pc:chgData name="Hanna Jonsson" userId="e86f6625-de49-4ce2-b01a-24e87136004c" providerId="ADAL" clId="{9C851476-F80B-4651-8013-65DD32873A32}"/>
    <pc:docChg chg="modSld">
      <pc:chgData name="Hanna Jonsson" userId="e86f6625-de49-4ce2-b01a-24e87136004c" providerId="ADAL" clId="{9C851476-F80B-4651-8013-65DD32873A32}" dt="2025-09-12T08:55:44.995" v="7" actId="14100"/>
      <pc:docMkLst>
        <pc:docMk/>
      </pc:docMkLst>
      <pc:sldChg chg="modSp">
        <pc:chgData name="Hanna Jonsson" userId="e86f6625-de49-4ce2-b01a-24e87136004c" providerId="ADAL" clId="{9C851476-F80B-4651-8013-65DD32873A32}" dt="2025-09-12T08:55:44.995" v="7" actId="14100"/>
        <pc:sldMkLst>
          <pc:docMk/>
          <pc:sldMk cId="2409427078" sldId="257"/>
        </pc:sldMkLst>
        <pc:spChg chg="mod">
          <ac:chgData name="Hanna Jonsson" userId="e86f6625-de49-4ce2-b01a-24e87136004c" providerId="ADAL" clId="{9C851476-F80B-4651-8013-65DD32873A32}" dt="2025-09-12T08:55:44.995" v="7" actId="14100"/>
          <ac:spMkLst>
            <pc:docMk/>
            <pc:sldMk cId="2409427078" sldId="257"/>
            <ac:spMk id="45" creationId="{375DE031-5260-2F0A-5D19-14A637039468}"/>
          </ac:spMkLst>
        </pc:spChg>
        <pc:spChg chg="mod">
          <ac:chgData name="Hanna Jonsson" userId="e86f6625-de49-4ce2-b01a-24e87136004c" providerId="ADAL" clId="{9C851476-F80B-4651-8013-65DD32873A32}" dt="2025-09-12T08:55:30.695" v="4" actId="14100"/>
          <ac:spMkLst>
            <pc:docMk/>
            <pc:sldMk cId="2409427078" sldId="257"/>
            <ac:spMk id="46" creationId="{555DC3D8-5F3E-1813-329B-396B283998B1}"/>
          </ac:spMkLst>
        </pc:spChg>
        <pc:spChg chg="mod">
          <ac:chgData name="Hanna Jonsson" userId="e86f6625-de49-4ce2-b01a-24e87136004c" providerId="ADAL" clId="{9C851476-F80B-4651-8013-65DD32873A32}" dt="2025-09-12T08:55:25.994" v="3" actId="1076"/>
          <ac:spMkLst>
            <pc:docMk/>
            <pc:sldMk cId="2409427078" sldId="257"/>
            <ac:spMk id="53" creationId="{906895CA-7F49-5A0C-0F6B-936A2BEC65D3}"/>
          </ac:spMkLst>
        </pc:spChg>
      </pc:sldChg>
    </pc:docChg>
  </pc:docChgLst>
  <pc:docChgLst>
    <pc:chgData name="Desirée Stén" userId="810b554f-acc3-475d-91ad-6d2dd18295ee" providerId="ADAL" clId="{F59F9169-D249-4097-9A94-5A934AF8B558}"/>
    <pc:docChg chg="undo custSel modSld">
      <pc:chgData name="Desirée Stén" userId="810b554f-acc3-475d-91ad-6d2dd18295ee" providerId="ADAL" clId="{F59F9169-D249-4097-9A94-5A934AF8B558}" dt="2025-09-01T06:59:22.144" v="917"/>
      <pc:docMkLst>
        <pc:docMk/>
      </pc:docMkLst>
      <pc:sldChg chg="modTransition">
        <pc:chgData name="Desirée Stén" userId="810b554f-acc3-475d-91ad-6d2dd18295ee" providerId="ADAL" clId="{F59F9169-D249-4097-9A94-5A934AF8B558}" dt="2025-09-01T06:59:22.144" v="917"/>
        <pc:sldMkLst>
          <pc:docMk/>
          <pc:sldMk cId="2409427078" sldId="257"/>
        </pc:sldMkLst>
      </pc:sldChg>
      <pc:sldChg chg="delSp mod modTransition">
        <pc:chgData name="Desirée Stén" userId="810b554f-acc3-475d-91ad-6d2dd18295ee" providerId="ADAL" clId="{F59F9169-D249-4097-9A94-5A934AF8B558}" dt="2025-09-01T06:59:22.144" v="917"/>
        <pc:sldMkLst>
          <pc:docMk/>
          <pc:sldMk cId="2265612273" sldId="259"/>
        </pc:sldMkLst>
      </pc:sldChg>
      <pc:sldChg chg="delSp mod modTransition">
        <pc:chgData name="Desirée Stén" userId="810b554f-acc3-475d-91ad-6d2dd18295ee" providerId="ADAL" clId="{F59F9169-D249-4097-9A94-5A934AF8B558}" dt="2025-09-01T06:59:22.144" v="917"/>
        <pc:sldMkLst>
          <pc:docMk/>
          <pc:sldMk cId="1043170947" sldId="260"/>
        </pc:sldMkLst>
      </pc:sldChg>
      <pc:sldChg chg="modTransition">
        <pc:chgData name="Desirée Stén" userId="810b554f-acc3-475d-91ad-6d2dd18295ee" providerId="ADAL" clId="{F59F9169-D249-4097-9A94-5A934AF8B558}" dt="2025-09-01T06:59:22.144" v="917"/>
        <pc:sldMkLst>
          <pc:docMk/>
          <pc:sldMk cId="4227411365" sldId="262"/>
        </pc:sldMkLst>
      </pc:sldChg>
      <pc:sldChg chg="modTransition">
        <pc:chgData name="Desirée Stén" userId="810b554f-acc3-475d-91ad-6d2dd18295ee" providerId="ADAL" clId="{F59F9169-D249-4097-9A94-5A934AF8B558}" dt="2025-09-01T06:59:22.144" v="917"/>
        <pc:sldMkLst>
          <pc:docMk/>
          <pc:sldMk cId="3804727459" sldId="263"/>
        </pc:sldMkLst>
      </pc:sldChg>
      <pc:sldChg chg="delSp mod modTransition">
        <pc:chgData name="Desirée Stén" userId="810b554f-acc3-475d-91ad-6d2dd18295ee" providerId="ADAL" clId="{F59F9169-D249-4097-9A94-5A934AF8B558}" dt="2025-09-01T06:59:22.144" v="917"/>
        <pc:sldMkLst>
          <pc:docMk/>
          <pc:sldMk cId="1632390751" sldId="265"/>
        </pc:sldMkLst>
      </pc:sldChg>
      <pc:sldChg chg="delSp mod modTransition">
        <pc:chgData name="Desirée Stén" userId="810b554f-acc3-475d-91ad-6d2dd18295ee" providerId="ADAL" clId="{F59F9169-D249-4097-9A94-5A934AF8B558}" dt="2025-09-01T06:59:22.144" v="917"/>
        <pc:sldMkLst>
          <pc:docMk/>
          <pc:sldMk cId="1657383975" sldId="266"/>
        </pc:sldMkLst>
      </pc:sldChg>
      <pc:sldChg chg="delSp mod modTransition">
        <pc:chgData name="Desirée Stén" userId="810b554f-acc3-475d-91ad-6d2dd18295ee" providerId="ADAL" clId="{F59F9169-D249-4097-9A94-5A934AF8B558}" dt="2025-09-01T06:59:22.144" v="917"/>
        <pc:sldMkLst>
          <pc:docMk/>
          <pc:sldMk cId="3975499018" sldId="267"/>
        </pc:sldMkLst>
      </pc:sldChg>
      <pc:sldChg chg="delSp modSp mod modTransition">
        <pc:chgData name="Desirée Stén" userId="810b554f-acc3-475d-91ad-6d2dd18295ee" providerId="ADAL" clId="{F59F9169-D249-4097-9A94-5A934AF8B558}" dt="2025-09-01T06:59:22.144" v="917"/>
        <pc:sldMkLst>
          <pc:docMk/>
          <pc:sldMk cId="174076939" sldId="268"/>
        </pc:sldMkLst>
        <pc:spChg chg="mod">
          <ac:chgData name="Desirée Stén" userId="810b554f-acc3-475d-91ad-6d2dd18295ee" providerId="ADAL" clId="{F59F9169-D249-4097-9A94-5A934AF8B558}" dt="2025-09-01T06:46:15.400" v="893" actId="20577"/>
          <ac:spMkLst>
            <pc:docMk/>
            <pc:sldMk cId="174076939" sldId="268"/>
            <ac:spMk id="11" creationId="{4EDC0421-4415-E7F4-123E-EDEAB6DD832E}"/>
          </ac:spMkLst>
        </pc:spChg>
      </pc:sldChg>
      <pc:sldChg chg="modTransition">
        <pc:chgData name="Desirée Stén" userId="810b554f-acc3-475d-91ad-6d2dd18295ee" providerId="ADAL" clId="{F59F9169-D249-4097-9A94-5A934AF8B558}" dt="2025-09-01T06:59:22.144" v="917"/>
        <pc:sldMkLst>
          <pc:docMk/>
          <pc:sldMk cId="3765835267" sldId="269"/>
        </pc:sldMkLst>
      </pc:sldChg>
      <pc:sldChg chg="delSp mod modTransition">
        <pc:chgData name="Desirée Stén" userId="810b554f-acc3-475d-91ad-6d2dd18295ee" providerId="ADAL" clId="{F59F9169-D249-4097-9A94-5A934AF8B558}" dt="2025-09-01T06:59:22.144" v="917"/>
        <pc:sldMkLst>
          <pc:docMk/>
          <pc:sldMk cId="1938230023" sldId="270"/>
        </pc:sldMkLst>
      </pc:sldChg>
      <pc:sldChg chg="delSp mod modTransition">
        <pc:chgData name="Desirée Stén" userId="810b554f-acc3-475d-91ad-6d2dd18295ee" providerId="ADAL" clId="{F59F9169-D249-4097-9A94-5A934AF8B558}" dt="2025-09-01T06:59:22.144" v="917"/>
        <pc:sldMkLst>
          <pc:docMk/>
          <pc:sldMk cId="1146564703" sldId="271"/>
        </pc:sldMkLst>
      </pc:sldChg>
      <pc:sldChg chg="delSp mod modTransition modAnim">
        <pc:chgData name="Desirée Stén" userId="810b554f-acc3-475d-91ad-6d2dd18295ee" providerId="ADAL" clId="{F59F9169-D249-4097-9A94-5A934AF8B558}" dt="2025-09-01T06:59:22.144" v="917"/>
        <pc:sldMkLst>
          <pc:docMk/>
          <pc:sldMk cId="3704346929" sldId="272"/>
        </pc:sldMkLst>
      </pc:sldChg>
      <pc:sldChg chg="addSp delSp modSp mod modTransition modAnim">
        <pc:chgData name="Desirée Stén" userId="810b554f-acc3-475d-91ad-6d2dd18295ee" providerId="ADAL" clId="{F59F9169-D249-4097-9A94-5A934AF8B558}" dt="2025-09-01T06:59:22.144" v="917"/>
        <pc:sldMkLst>
          <pc:docMk/>
          <pc:sldMk cId="283780725" sldId="273"/>
        </pc:sldMkLst>
        <pc:spChg chg="mod">
          <ac:chgData name="Desirée Stén" userId="810b554f-acc3-475d-91ad-6d2dd18295ee" providerId="ADAL" clId="{F59F9169-D249-4097-9A94-5A934AF8B558}" dt="2025-09-01T06:53:37.714" v="915" actId="20577"/>
          <ac:spMkLst>
            <pc:docMk/>
            <pc:sldMk cId="283780725" sldId="273"/>
            <ac:spMk id="2" creationId="{422D9908-74F2-05C5-B8A7-B53EB1BF8D8E}"/>
          </ac:spMkLst>
        </pc:spChg>
      </pc:sldChg>
      <pc:sldChg chg="delSp modSp mod modTransition modAnim">
        <pc:chgData name="Desirée Stén" userId="810b554f-acc3-475d-91ad-6d2dd18295ee" providerId="ADAL" clId="{F59F9169-D249-4097-9A94-5A934AF8B558}" dt="2025-09-01T06:59:22.144" v="917"/>
        <pc:sldMkLst>
          <pc:docMk/>
          <pc:sldMk cId="19862334" sldId="274"/>
        </pc:sldMkLst>
        <pc:spChg chg="mod">
          <ac:chgData name="Desirée Stén" userId="810b554f-acc3-475d-91ad-6d2dd18295ee" providerId="ADAL" clId="{F59F9169-D249-4097-9A94-5A934AF8B558}" dt="2025-09-01T06:53:42.230" v="916" actId="20577"/>
          <ac:spMkLst>
            <pc:docMk/>
            <pc:sldMk cId="19862334" sldId="274"/>
            <ac:spMk id="2" creationId="{113B1FDD-F95D-9C23-E11F-6D26704162B1}"/>
          </ac:spMkLst>
        </pc:spChg>
      </pc:sldChg>
      <pc:sldChg chg="delSp mod modTransition modAnim">
        <pc:chgData name="Desirée Stén" userId="810b554f-acc3-475d-91ad-6d2dd18295ee" providerId="ADAL" clId="{F59F9169-D249-4097-9A94-5A934AF8B558}" dt="2025-09-01T06:59:22.144" v="917"/>
        <pc:sldMkLst>
          <pc:docMk/>
          <pc:sldMk cId="2419827264" sldId="275"/>
        </pc:sldMkLst>
      </pc:sldChg>
      <pc:sldChg chg="addSp delSp modSp mod modTransition">
        <pc:chgData name="Desirée Stén" userId="810b554f-acc3-475d-91ad-6d2dd18295ee" providerId="ADAL" clId="{F59F9169-D249-4097-9A94-5A934AF8B558}" dt="2025-09-01T06:59:22.144" v="917"/>
        <pc:sldMkLst>
          <pc:docMk/>
          <pc:sldMk cId="2414730358" sldId="276"/>
        </pc:sldMkLst>
        <pc:spChg chg="mod">
          <ac:chgData name="Desirée Stén" userId="810b554f-acc3-475d-91ad-6d2dd18295ee" providerId="ADAL" clId="{F59F9169-D249-4097-9A94-5A934AF8B558}" dt="2025-09-01T06:48:28.570" v="903" actId="1076"/>
          <ac:spMkLst>
            <pc:docMk/>
            <pc:sldMk cId="2414730358" sldId="276"/>
            <ac:spMk id="2" creationId="{58576F24-D551-6C44-559E-894F00A762F8}"/>
          </ac:spMkLst>
        </pc:spChg>
        <pc:spChg chg="mod">
          <ac:chgData name="Desirée Stén" userId="810b554f-acc3-475d-91ad-6d2dd18295ee" providerId="ADAL" clId="{F59F9169-D249-4097-9A94-5A934AF8B558}" dt="2025-09-01T06:48:39.637" v="904" actId="1076"/>
          <ac:spMkLst>
            <pc:docMk/>
            <pc:sldMk cId="2414730358" sldId="276"/>
            <ac:spMk id="3" creationId="{A1EE41ED-A104-E225-AC14-24F14A8693D5}"/>
          </ac:spMkLst>
        </pc:spChg>
        <pc:spChg chg="add mod">
          <ac:chgData name="Desirée Stén" userId="810b554f-acc3-475d-91ad-6d2dd18295ee" providerId="ADAL" clId="{F59F9169-D249-4097-9A94-5A934AF8B558}" dt="2025-09-01T06:43:13.009" v="823" actId="114"/>
          <ac:spMkLst>
            <pc:docMk/>
            <pc:sldMk cId="2414730358" sldId="276"/>
            <ac:spMk id="11" creationId="{5009C48A-DFBB-3B62-AEC8-619C2325084C}"/>
          </ac:spMkLst>
        </pc:spChg>
        <pc:picChg chg="add mod">
          <ac:chgData name="Desirée Stén" userId="810b554f-acc3-475d-91ad-6d2dd18295ee" providerId="ADAL" clId="{F59F9169-D249-4097-9A94-5A934AF8B558}" dt="2025-09-01T06:48:39.637" v="904" actId="1076"/>
          <ac:picMkLst>
            <pc:docMk/>
            <pc:sldMk cId="2414730358" sldId="276"/>
            <ac:picMk id="7" creationId="{508EF281-1146-143F-6A6F-E5C247C5A8F8}"/>
          </ac:picMkLst>
        </pc:picChg>
        <pc:picChg chg="add mod">
          <ac:chgData name="Desirée Stén" userId="810b554f-acc3-475d-91ad-6d2dd18295ee" providerId="ADAL" clId="{F59F9169-D249-4097-9A94-5A934AF8B558}" dt="2025-09-01T06:48:39.637" v="904" actId="1076"/>
          <ac:picMkLst>
            <pc:docMk/>
            <pc:sldMk cId="2414730358" sldId="276"/>
            <ac:picMk id="8" creationId="{8E66A5A0-174D-2373-260E-B957D973856D}"/>
          </ac:picMkLst>
        </pc:picChg>
      </pc:sldChg>
      <pc:sldChg chg="modTransition">
        <pc:chgData name="Desirée Stén" userId="810b554f-acc3-475d-91ad-6d2dd18295ee" providerId="ADAL" clId="{F59F9169-D249-4097-9A94-5A934AF8B558}" dt="2025-09-01T06:59:22.144" v="917"/>
        <pc:sldMkLst>
          <pc:docMk/>
          <pc:sldMk cId="2814887018" sldId="277"/>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accent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a:t>Rubrik på en eller </a:t>
            </a:r>
            <a:br>
              <a:rPr lang="sv-SE"/>
            </a:br>
            <a:r>
              <a:rPr lang="sv-SE"/>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39444113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80860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2025-09-15</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13" y="2898400"/>
            <a:ext cx="3422574" cy="990553"/>
          </a:xfrm>
          <a:prstGeom prst="rect">
            <a:avLst/>
          </a:prstGeom>
        </p:spPr>
      </p:pic>
    </p:spTree>
    <p:extLst>
      <p:ext uri="{BB962C8B-B14F-4D97-AF65-F5344CB8AC3E}">
        <p14:creationId xmlns:p14="http://schemas.microsoft.com/office/powerpoint/2010/main" val="503657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tx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a:t>Rubrik på en eller </a:t>
            </a:r>
            <a:br>
              <a:rPr lang="sv-SE"/>
            </a:br>
            <a:r>
              <a:rPr lang="sv-SE"/>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65157066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4800"/>
            <a:ext cx="5599074" cy="1311128"/>
          </a:xfrm>
        </p:spPr>
        <p:txBody>
          <a:bodyPr anchor="b">
            <a:noAutofit/>
          </a:bodyPr>
          <a:lstStyle>
            <a:lvl1pPr algn="l">
              <a:lnSpc>
                <a:spcPct val="100000"/>
              </a:lnSpc>
              <a:defRPr sz="4400" b="1">
                <a:solidFill>
                  <a:schemeClr val="tx2"/>
                </a:solidFill>
              </a:defRPr>
            </a:lvl1pPr>
          </a:lstStyle>
          <a:p>
            <a:r>
              <a:rPr lang="sv-SE"/>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7B6AD9C4-35A3-4D7A-9B19-F30406AB6CAC}" type="datetimeFigureOut">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233" t="28855"/>
          <a:stretch/>
        </p:blipFill>
        <p:spPr>
          <a:xfrm>
            <a:off x="-1" y="0"/>
            <a:ext cx="4121077" cy="3428391"/>
          </a:xfrm>
          <a:prstGeom prst="rect">
            <a:avLst/>
          </a:prstGeom>
        </p:spPr>
      </p:pic>
    </p:spTree>
    <p:extLst>
      <p:ext uri="{BB962C8B-B14F-4D97-AF65-F5344CB8AC3E}">
        <p14:creationId xmlns:p14="http://schemas.microsoft.com/office/powerpoint/2010/main" val="8706289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a:t>Rubrik på en eller </a:t>
            </a:r>
            <a:br>
              <a:rPr lang="sv-SE"/>
            </a:br>
            <a:r>
              <a:rPr lang="sv-SE"/>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7B6AD9C4-35A3-4D7A-9B19-F30406AB6CAC}" type="datetimeFigureOut">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6968083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7B6AD9C4-35A3-4D7A-9B19-F30406AB6CAC}" type="datetimeFigureOut">
              <a:rPr lang="sv-SE" smtClean="0"/>
              <a:t>2025-09-15</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45960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7B6AD9C4-35A3-4D7A-9B19-F30406AB6CAC}" type="datetimeFigureOut">
              <a:rPr lang="sv-SE" smtClean="0"/>
              <a:t>2025-09-15</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89569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7B6AD9C4-35A3-4D7A-9B19-F30406AB6CAC}" type="datetimeFigureOut">
              <a:rPr lang="sv-SE" smtClean="0"/>
              <a:t>2025-09-15</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7319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2025-09-15</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84619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2025-09-15</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0029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4800"/>
            <a:ext cx="5599074" cy="1311128"/>
          </a:xfrm>
        </p:spPr>
        <p:txBody>
          <a:bodyPr anchor="b">
            <a:noAutofit/>
          </a:bodyPr>
          <a:lstStyle>
            <a:lvl1pPr algn="l">
              <a:lnSpc>
                <a:spcPct val="100000"/>
              </a:lnSpc>
              <a:defRPr sz="4400" b="1">
                <a:solidFill>
                  <a:schemeClr val="accent1"/>
                </a:solidFill>
              </a:defRPr>
            </a:lvl1pPr>
          </a:lstStyle>
          <a:p>
            <a:r>
              <a:rPr lang="sv-SE"/>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109" t="28708"/>
          <a:stretch/>
        </p:blipFill>
        <p:spPr>
          <a:xfrm>
            <a:off x="0" y="698710"/>
            <a:ext cx="4121077" cy="3428998"/>
          </a:xfrm>
          <a:prstGeom prst="rect">
            <a:avLst/>
          </a:prstGeom>
        </p:spPr>
      </p:pic>
    </p:spTree>
    <p:extLst>
      <p:ext uri="{BB962C8B-B14F-4D97-AF65-F5344CB8AC3E}">
        <p14:creationId xmlns:p14="http://schemas.microsoft.com/office/powerpoint/2010/main" val="187879139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7B6AD9C4-35A3-4D7A-9B19-F30406AB6CAC}" type="datetimeFigureOut">
              <a:rPr lang="sv-SE" smtClean="0"/>
              <a:t>2025-09-15</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27955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5699609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2025-09-15</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13" y="2898400"/>
            <a:ext cx="3422574" cy="990553"/>
          </a:xfrm>
          <a:prstGeom prst="rect">
            <a:avLst/>
          </a:prstGeom>
        </p:spPr>
      </p:pic>
    </p:spTree>
    <p:extLst>
      <p:ext uri="{BB962C8B-B14F-4D97-AF65-F5344CB8AC3E}">
        <p14:creationId xmlns:p14="http://schemas.microsoft.com/office/powerpoint/2010/main" val="2198654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å">
    <p:bg>
      <p:bgPr>
        <a:solidFill>
          <a:schemeClr val="accent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41203622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ila">
    <p:bg>
      <p:bgPr>
        <a:solidFill>
          <a:schemeClr val="accent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22014783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Grön">
    <p:bg>
      <p:bgPr>
        <a:solidFill>
          <a:schemeClr val="accent3"/>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50175026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tx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tx1"/>
                </a:solidFill>
              </a:defRPr>
            </a:lvl1pPr>
          </a:lstStyle>
          <a:p>
            <a:fld id="{3EB2360C-C35F-5040-8F82-49517619CE55}" type="datetime1">
              <a:rPr lang="sv-SE" smtClean="0"/>
              <a:pPr/>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tx1"/>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15270054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jus blå">
    <p:bg>
      <p:bgPr>
        <a:solidFill>
          <a:schemeClr val="accent5"/>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73781520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öd">
    <p:bg>
      <p:bgPr>
        <a:solidFill>
          <a:schemeClr val="accent6"/>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46747059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312464782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a:t>Rubrik på en eller </a:t>
            </a:r>
            <a:br>
              <a:rPr lang="sv-SE"/>
            </a:br>
            <a:r>
              <a:rPr lang="sv-SE"/>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2025-09-15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170485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2025-09-15</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977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6661A35B-5759-402D-A031-2298209AB0E2}" type="datetimeFigureOut">
              <a:rPr lang="sv-SE" smtClean="0"/>
              <a:t>2025-09-15</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557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6661A35B-5759-402D-A031-2298209AB0E2}" type="datetimeFigureOut">
              <a:rPr lang="sv-SE" smtClean="0"/>
              <a:t>2025-09-15</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2330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2025-09-15</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468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2025-09-15</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938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2025-09-15</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745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6661A35B-5759-402D-A031-2298209AB0E2}" type="datetimeFigureOut">
              <a:rPr lang="sv-SE" smtClean="0"/>
              <a:t>2025-09-15</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CC95FCE1-8E5F-4560-B29E-7FB78EB7A839}" type="slidenum">
              <a:rPr lang="sv-SE" smtClean="0"/>
              <a:t>‹#›</a:t>
            </a:fld>
            <a:endParaRPr lang="sv-SE"/>
          </a:p>
        </p:txBody>
      </p:sp>
    </p:spTree>
    <p:extLst>
      <p:ext uri="{BB962C8B-B14F-4D97-AF65-F5344CB8AC3E}">
        <p14:creationId xmlns:p14="http://schemas.microsoft.com/office/powerpoint/2010/main" val="913107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7B6AD9C4-35A3-4D7A-9B19-F30406AB6CAC}" type="datetimeFigureOut">
              <a:rPr lang="sv-SE" smtClean="0"/>
              <a:t>2025-09-15</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1943B2B7-BEA8-4334-A326-592BBB640B02}" type="slidenum">
              <a:rPr lang="sv-SE" smtClean="0"/>
              <a:t>‹#›</a:t>
            </a:fld>
            <a:endParaRPr lang="sv-SE"/>
          </a:p>
        </p:txBody>
      </p:sp>
    </p:spTree>
    <p:extLst>
      <p:ext uri="{BB962C8B-B14F-4D97-AF65-F5344CB8AC3E}">
        <p14:creationId xmlns:p14="http://schemas.microsoft.com/office/powerpoint/2010/main" val="655071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517961DE-70CA-1949-9072-9D2A38C11419}" type="datetime1">
              <a:rPr lang="sv-SE" smtClean="0"/>
              <a:t>2025-09-15</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0958566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sldNum="0" hdr="0" ftr="0" dt="0"/>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hyperlink" Target="https://www.regionvarmland.se/vardgivarwebben/vard-och-behandling/strama-varmland/antibiotikasmarta-tips-for-dig-som-arbetar-pa-sjukhus/overgripande-planering" TargetMode="External"/><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e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22C1916-1DBB-78FF-DE5A-954F02B63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723" y="4143982"/>
            <a:ext cx="3618363" cy="1048504"/>
          </a:xfrm>
          <a:prstGeom prst="rect">
            <a:avLst/>
          </a:prstGeom>
        </p:spPr>
      </p:pic>
      <p:sp>
        <p:nvSpPr>
          <p:cNvPr id="3" name="textruta 2">
            <a:extLst>
              <a:ext uri="{FF2B5EF4-FFF2-40B4-BE49-F238E27FC236}">
                <a16:creationId xmlns:a16="http://schemas.microsoft.com/office/drawing/2014/main" id="{4FC5F35F-43CB-6575-E6C6-4124C123FCC1}"/>
              </a:ext>
            </a:extLst>
          </p:cNvPr>
          <p:cNvSpPr txBox="1"/>
          <p:nvPr/>
        </p:nvSpPr>
        <p:spPr>
          <a:xfrm>
            <a:off x="2331395" y="1982450"/>
            <a:ext cx="7529209" cy="1446550"/>
          </a:xfrm>
          <a:prstGeom prst="rect">
            <a:avLst/>
          </a:prstGeom>
          <a:noFill/>
        </p:spPr>
        <p:txBody>
          <a:bodyPr wrap="square" rtlCol="0">
            <a:spAutoFit/>
          </a:bodyPr>
          <a:lstStyle/>
          <a:p>
            <a:pPr algn="ctr"/>
            <a:r>
              <a:rPr lang="sv-SE" sz="8800" b="1"/>
              <a:t>Sepsismånad</a:t>
            </a:r>
          </a:p>
        </p:txBody>
      </p:sp>
      <p:cxnSp>
        <p:nvCxnSpPr>
          <p:cNvPr id="6" name="Rak koppling 5">
            <a:extLst>
              <a:ext uri="{FF2B5EF4-FFF2-40B4-BE49-F238E27FC236}">
                <a16:creationId xmlns:a16="http://schemas.microsoft.com/office/drawing/2014/main" id="{A1919395-E470-4F31-1D44-0A622B162E63}"/>
              </a:ext>
            </a:extLst>
          </p:cNvPr>
          <p:cNvCxnSpPr/>
          <p:nvPr/>
        </p:nvCxnSpPr>
        <p:spPr>
          <a:xfrm>
            <a:off x="1796373" y="3715966"/>
            <a:ext cx="8599251"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727459"/>
      </p:ext>
    </p:extLst>
  </p:cSld>
  <p:clrMapOvr>
    <a:masterClrMapping/>
  </p:clrMapOvr>
  <p:transition spd="slow" advClick="0" advTm="70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D645F-A0B0-FEDF-7F52-3A4481AE4C40}"/>
            </a:ext>
          </a:extLst>
        </p:cNvPr>
        <p:cNvGrpSpPr/>
        <p:nvPr/>
      </p:nvGrpSpPr>
      <p:grpSpPr>
        <a:xfrm>
          <a:off x="0" y="0"/>
          <a:ext cx="0" cy="0"/>
          <a:chOff x="0" y="0"/>
          <a:chExt cx="0" cy="0"/>
        </a:xfrm>
      </p:grpSpPr>
      <p:sp>
        <p:nvSpPr>
          <p:cNvPr id="31" name="Ellips 30">
            <a:extLst>
              <a:ext uri="{FF2B5EF4-FFF2-40B4-BE49-F238E27FC236}">
                <a16:creationId xmlns:a16="http://schemas.microsoft.com/office/drawing/2014/main" id="{F210D57D-3F54-2B7F-1600-584EE55E961F}"/>
              </a:ext>
            </a:extLst>
          </p:cNvPr>
          <p:cNvSpPr/>
          <p:nvPr/>
        </p:nvSpPr>
        <p:spPr>
          <a:xfrm>
            <a:off x="1303941" y="4755941"/>
            <a:ext cx="1044000" cy="1044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79DE0BB5-89B0-8456-3D56-AD59E1325415}"/>
              </a:ext>
            </a:extLst>
          </p:cNvPr>
          <p:cNvSpPr/>
          <p:nvPr/>
        </p:nvSpPr>
        <p:spPr>
          <a:xfrm>
            <a:off x="1303941" y="3429000"/>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771A7428-315C-5296-7369-C55137CF30C9}"/>
              </a:ext>
            </a:extLst>
          </p:cNvPr>
          <p:cNvSpPr/>
          <p:nvPr/>
        </p:nvSpPr>
        <p:spPr>
          <a:xfrm>
            <a:off x="1335379" y="2145687"/>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C736C1B2-9839-83C9-7DB6-0D2889BB83B9}"/>
              </a:ext>
            </a:extLst>
          </p:cNvPr>
          <p:cNvSpPr/>
          <p:nvPr/>
        </p:nvSpPr>
        <p:spPr>
          <a:xfrm>
            <a:off x="1322767" y="914400"/>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24E2D406-C483-6A69-A9C6-9FDEC81DDFEE}"/>
              </a:ext>
            </a:extLst>
          </p:cNvPr>
          <p:cNvSpPr/>
          <p:nvPr/>
        </p:nvSpPr>
        <p:spPr>
          <a:xfrm>
            <a:off x="-9961114" y="1024569"/>
            <a:ext cx="9287220" cy="47703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EBCE1109-EB11-BD6F-6212-C75E0B5B9AE6}"/>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4AF6C842-BF04-E0C7-8944-3D63D2393032}"/>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pic>
        <p:nvPicPr>
          <p:cNvPr id="19" name="Bild 18" descr="Skrivare med hel fyllning">
            <a:extLst>
              <a:ext uri="{FF2B5EF4-FFF2-40B4-BE49-F238E27FC236}">
                <a16:creationId xmlns:a16="http://schemas.microsoft.com/office/drawing/2014/main" id="{CCDAB40B-9DA1-F96A-76A1-3AF7B81133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0797" y="1101687"/>
            <a:ext cx="667940" cy="667940"/>
          </a:xfrm>
          <a:prstGeom prst="rect">
            <a:avLst/>
          </a:prstGeom>
        </p:spPr>
      </p:pic>
      <p:pic>
        <p:nvPicPr>
          <p:cNvPr id="21" name="Bild 20" descr="Varning med hel fyllning">
            <a:extLst>
              <a:ext uri="{FF2B5EF4-FFF2-40B4-BE49-F238E27FC236}">
                <a16:creationId xmlns:a16="http://schemas.microsoft.com/office/drawing/2014/main" id="{9A6958DE-9832-7957-6811-A338003534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3409" y="2298622"/>
            <a:ext cx="667940" cy="667940"/>
          </a:xfrm>
          <a:prstGeom prst="rect">
            <a:avLst/>
          </a:prstGeom>
        </p:spPr>
      </p:pic>
      <p:pic>
        <p:nvPicPr>
          <p:cNvPr id="23" name="Bild 22" descr="Dörr är öppen med hel fyllning">
            <a:extLst>
              <a:ext uri="{FF2B5EF4-FFF2-40B4-BE49-F238E27FC236}">
                <a16:creationId xmlns:a16="http://schemas.microsoft.com/office/drawing/2014/main" id="{CDD9A38D-7084-60B9-2988-5780CC3175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1971" y="3617030"/>
            <a:ext cx="667940" cy="667940"/>
          </a:xfrm>
          <a:prstGeom prst="rect">
            <a:avLst/>
          </a:prstGeom>
        </p:spPr>
      </p:pic>
      <p:pic>
        <p:nvPicPr>
          <p:cNvPr id="27" name="Bild 26" descr="Mappsökning med hel fyllning">
            <a:extLst>
              <a:ext uri="{FF2B5EF4-FFF2-40B4-BE49-F238E27FC236}">
                <a16:creationId xmlns:a16="http://schemas.microsoft.com/office/drawing/2014/main" id="{494D3AEC-35B7-5E57-DDBB-9C58678D86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1971" y="4943971"/>
            <a:ext cx="667940" cy="667940"/>
          </a:xfrm>
          <a:prstGeom prst="rect">
            <a:avLst/>
          </a:prstGeom>
        </p:spPr>
      </p:pic>
      <p:sp>
        <p:nvSpPr>
          <p:cNvPr id="32" name="Rektangel: rundade hörn 31">
            <a:extLst>
              <a:ext uri="{FF2B5EF4-FFF2-40B4-BE49-F238E27FC236}">
                <a16:creationId xmlns:a16="http://schemas.microsoft.com/office/drawing/2014/main" id="{F9F87AAD-D3F9-E44A-E630-21D5C42935E4}"/>
              </a:ext>
            </a:extLst>
          </p:cNvPr>
          <p:cNvSpPr/>
          <p:nvPr/>
        </p:nvSpPr>
        <p:spPr>
          <a:xfrm>
            <a:off x="2688116" y="914400"/>
            <a:ext cx="8181117" cy="488047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113B1FDD-F95D-9C23-E11F-6D26704162B1}"/>
              </a:ext>
            </a:extLst>
          </p:cNvPr>
          <p:cNvSpPr txBox="1"/>
          <p:nvPr/>
        </p:nvSpPr>
        <p:spPr>
          <a:xfrm>
            <a:off x="3260993" y="1727748"/>
            <a:ext cx="6920831" cy="2862322"/>
          </a:xfrm>
          <a:prstGeom prst="rect">
            <a:avLst/>
          </a:prstGeom>
          <a:noFill/>
        </p:spPr>
        <p:txBody>
          <a:bodyPr wrap="square" rtlCol="0">
            <a:spAutoFit/>
          </a:bodyPr>
          <a:lstStyle/>
          <a:p>
            <a:r>
              <a:rPr lang="sv-SE" sz="2200" b="1">
                <a:solidFill>
                  <a:schemeClr val="bg1"/>
                </a:solidFill>
              </a:rPr>
              <a:t>Uppföljning efter utskrivning</a:t>
            </a:r>
          </a:p>
          <a:p>
            <a:endParaRPr lang="sv-SE" sz="2400" b="1">
              <a:solidFill>
                <a:schemeClr val="bg1"/>
              </a:solidFill>
            </a:endParaRPr>
          </a:p>
          <a:p>
            <a:pPr marL="539750" indent="-539750">
              <a:buFont typeface="Wingdings" panose="05000000000000000000" pitchFamily="2" charset="2"/>
              <a:buChar char="§"/>
            </a:pPr>
            <a:r>
              <a:rPr lang="sv-SE" sz="2000" b="1">
                <a:solidFill>
                  <a:schemeClr val="bg1"/>
                </a:solidFill>
              </a:rPr>
              <a:t>Sepsisombuden samlar data om de svårast sjuka.</a:t>
            </a:r>
          </a:p>
          <a:p>
            <a:pPr marL="539750" indent="-539750">
              <a:buFont typeface="Wingdings" panose="05000000000000000000" pitchFamily="2" charset="2"/>
              <a:buChar char="§"/>
            </a:pPr>
            <a:endParaRPr lang="sv-SE" sz="2000" b="1">
              <a:solidFill>
                <a:schemeClr val="bg1"/>
              </a:solidFill>
            </a:endParaRPr>
          </a:p>
          <a:p>
            <a:pPr marL="539750" indent="-539750">
              <a:buFont typeface="Wingdings" panose="05000000000000000000" pitchFamily="2" charset="2"/>
              <a:buChar char="§"/>
            </a:pPr>
            <a:r>
              <a:rPr lang="sv-SE" sz="2000" b="1">
                <a:solidFill>
                  <a:schemeClr val="bg1"/>
                </a:solidFill>
              </a:rPr>
              <a:t>Sepsisombuden på infektion följer vårdrutin Sepsisombud - Uppföljning av sepsispatient (VÅR-28745) för poliklinisk uppföljning av sepsispatient.</a:t>
            </a:r>
          </a:p>
          <a:p>
            <a:pPr marL="539750" indent="-539750">
              <a:buFont typeface="Wingdings" panose="05000000000000000000" pitchFamily="2" charset="2"/>
              <a:buChar char="§"/>
            </a:pPr>
            <a:endParaRPr lang="sv-SE" sz="2000" b="1">
              <a:solidFill>
                <a:schemeClr val="bg1"/>
              </a:solidFill>
            </a:endParaRPr>
          </a:p>
          <a:p>
            <a:pPr marL="539750" indent="-539750">
              <a:buFont typeface="Wingdings" panose="05000000000000000000" pitchFamily="2" charset="2"/>
              <a:buChar char="§"/>
            </a:pPr>
            <a:endParaRPr lang="sv-SE" sz="1400" b="1">
              <a:solidFill>
                <a:schemeClr val="bg1"/>
              </a:solidFill>
            </a:endParaRPr>
          </a:p>
        </p:txBody>
      </p:sp>
    </p:spTree>
    <p:custDataLst>
      <p:tags r:id="rId1"/>
    </p:custDataLst>
    <p:extLst>
      <p:ext uri="{BB962C8B-B14F-4D97-AF65-F5344CB8AC3E}">
        <p14:creationId xmlns:p14="http://schemas.microsoft.com/office/powerpoint/2010/main" val="19862334"/>
      </p:ext>
    </p:extLst>
  </p:cSld>
  <p:clrMapOvr>
    <a:masterClrMapping/>
  </p:clrMapOvr>
  <mc:AlternateContent xmlns:mc="http://schemas.openxmlformats.org/markup-compatibility/2006" xmlns:p14="http://schemas.microsoft.com/office/powerpoint/2010/main">
    <mc:Choice Requires="p14">
      <p:transition spd="med" p14:dur="700" advTm="15169">
        <p:fade/>
      </p:transition>
    </mc:Choice>
    <mc:Fallback xmlns="">
      <p:transition spd="med" advTm="151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BA0E0-ADFE-CB91-BF17-1411BF4C6EF6}"/>
            </a:ext>
          </a:extLst>
        </p:cNvPr>
        <p:cNvGrpSpPr/>
        <p:nvPr/>
      </p:nvGrpSpPr>
      <p:grpSpPr>
        <a:xfrm>
          <a:off x="0" y="0"/>
          <a:ext cx="0" cy="0"/>
          <a:chOff x="0" y="0"/>
          <a:chExt cx="0" cy="0"/>
        </a:xfrm>
      </p:grpSpPr>
      <p:sp>
        <p:nvSpPr>
          <p:cNvPr id="17" name="Rektangel 16">
            <a:extLst>
              <a:ext uri="{FF2B5EF4-FFF2-40B4-BE49-F238E27FC236}">
                <a16:creationId xmlns:a16="http://schemas.microsoft.com/office/drawing/2014/main" id="{7892F39C-6DCB-8E65-8106-A88DD6B89D1C}"/>
              </a:ext>
            </a:extLst>
          </p:cNvPr>
          <p:cNvSpPr/>
          <p:nvPr/>
        </p:nvSpPr>
        <p:spPr>
          <a:xfrm>
            <a:off x="1452390" y="1024569"/>
            <a:ext cx="9287220" cy="47703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FBCFBD44-BC56-26F4-4989-41D21BD30616}"/>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11F1FE71-6625-25CC-371E-52CB5687DA59}"/>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
        <p:nvSpPr>
          <p:cNvPr id="11" name="textruta 10">
            <a:extLst>
              <a:ext uri="{FF2B5EF4-FFF2-40B4-BE49-F238E27FC236}">
                <a16:creationId xmlns:a16="http://schemas.microsoft.com/office/drawing/2014/main" id="{456AD56E-BB9B-2BB3-AD49-2B596EF432CF}"/>
              </a:ext>
            </a:extLst>
          </p:cNvPr>
          <p:cNvSpPr txBox="1"/>
          <p:nvPr/>
        </p:nvSpPr>
        <p:spPr>
          <a:xfrm>
            <a:off x="1806766" y="2144395"/>
            <a:ext cx="8830018" cy="3416320"/>
          </a:xfrm>
          <a:prstGeom prst="rect">
            <a:avLst/>
          </a:prstGeom>
          <a:noFill/>
        </p:spPr>
        <p:txBody>
          <a:bodyPr wrap="square">
            <a:spAutoFit/>
          </a:bodyPr>
          <a:lstStyle/>
          <a:p>
            <a:r>
              <a:rPr lang="sv-SE">
                <a:cs typeface="Times New Roman" panose="02020603050405020304" pitchFamily="18" charset="0"/>
              </a:rPr>
              <a:t>En vårdrelaterad infektion är en infektion som uppkommer hos en person under slutenvård eller till följd av diagnostik, behandling eller omvårdnad inom övrig vård och omsorg.</a:t>
            </a:r>
          </a:p>
          <a:p>
            <a:endParaRPr lang="sv-SE" sz="1800">
              <a:cs typeface="Times New Roman" panose="02020603050405020304" pitchFamily="18" charset="0"/>
            </a:endParaRPr>
          </a:p>
          <a:p>
            <a:r>
              <a:rPr lang="sv-SE" sz="1800">
                <a:cs typeface="Times New Roman" panose="02020603050405020304" pitchFamily="18" charset="0"/>
              </a:rPr>
              <a:t>Varje år får närmare 57 000 patienter på svenska sjukhus en vårdrelaterad infektion av varierande allvarlighetsgrad och </a:t>
            </a:r>
            <a:r>
              <a:rPr lang="sv-SE" sz="1800" b="1">
                <a:cs typeface="Times New Roman" panose="02020603050405020304" pitchFamily="18" charset="0"/>
              </a:rPr>
              <a:t>uppskattningsvis kan 50 procent av infektionerna undvikas</a:t>
            </a:r>
            <a:r>
              <a:rPr lang="sv-SE" sz="1800">
                <a:cs typeface="Times New Roman" panose="02020603050405020304" pitchFamily="18" charset="0"/>
              </a:rPr>
              <a:t>. </a:t>
            </a:r>
          </a:p>
          <a:p>
            <a:endParaRPr lang="sv-SE" sz="1800">
              <a:cs typeface="Times New Roman" panose="02020603050405020304" pitchFamily="18" charset="0"/>
            </a:endParaRPr>
          </a:p>
          <a:p>
            <a:r>
              <a:rPr lang="sv-SE" sz="1800">
                <a:cs typeface="Times New Roman" panose="02020603050405020304" pitchFamily="18" charset="0"/>
              </a:rPr>
              <a:t>En vårdrelaterad infektion kostar i genomsnitt 107 000 kronor för svensk sjukvård. </a:t>
            </a:r>
          </a:p>
          <a:p>
            <a:endParaRPr lang="sv-SE" sz="1800">
              <a:cs typeface="Times New Roman" panose="02020603050405020304" pitchFamily="18" charset="0"/>
            </a:endParaRPr>
          </a:p>
          <a:p>
            <a:r>
              <a:rPr lang="sv-SE" sz="1800" b="1">
                <a:cs typeface="Times New Roman" panose="02020603050405020304" pitchFamily="18" charset="0"/>
              </a:rPr>
              <a:t>En vårdrelaterad infektion orsakar stort mänskligt lidande för de drabbade patienterna.</a:t>
            </a:r>
          </a:p>
        </p:txBody>
      </p:sp>
      <p:sp>
        <p:nvSpPr>
          <p:cNvPr id="14" name="textruta 13">
            <a:extLst>
              <a:ext uri="{FF2B5EF4-FFF2-40B4-BE49-F238E27FC236}">
                <a16:creationId xmlns:a16="http://schemas.microsoft.com/office/drawing/2014/main" id="{C62A77E6-6867-92F2-98F7-A4460360BE3C}"/>
              </a:ext>
            </a:extLst>
          </p:cNvPr>
          <p:cNvSpPr txBox="1"/>
          <p:nvPr/>
        </p:nvSpPr>
        <p:spPr>
          <a:xfrm>
            <a:off x="1806766" y="1234770"/>
            <a:ext cx="7337234" cy="707886"/>
          </a:xfrm>
          <a:prstGeom prst="rect">
            <a:avLst/>
          </a:prstGeom>
          <a:noFill/>
        </p:spPr>
        <p:txBody>
          <a:bodyPr wrap="square" rtlCol="0">
            <a:spAutoFit/>
          </a:bodyPr>
          <a:lstStyle/>
          <a:p>
            <a:r>
              <a:rPr lang="sv-SE" sz="4000" b="1"/>
              <a:t>Vårdrelaterad infektion, VRI</a:t>
            </a:r>
          </a:p>
        </p:txBody>
      </p:sp>
    </p:spTree>
    <p:custDataLst>
      <p:tags r:id="rId1"/>
    </p:custDataLst>
    <p:extLst>
      <p:ext uri="{BB962C8B-B14F-4D97-AF65-F5344CB8AC3E}">
        <p14:creationId xmlns:p14="http://schemas.microsoft.com/office/powerpoint/2010/main" val="1146564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013">
        <p159:morph option="byObject"/>
      </p:transition>
    </mc:Choice>
    <mc:Fallback xmlns="">
      <p:transition spd="slow" advTm="270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A2C1E-4AB6-D05A-0A4B-D08382760E9E}"/>
            </a:ext>
          </a:extLst>
        </p:cNvPr>
        <p:cNvGrpSpPr/>
        <p:nvPr/>
      </p:nvGrpSpPr>
      <p:grpSpPr>
        <a:xfrm>
          <a:off x="0" y="0"/>
          <a:ext cx="0" cy="0"/>
          <a:chOff x="0" y="0"/>
          <a:chExt cx="0" cy="0"/>
        </a:xfrm>
      </p:grpSpPr>
      <p:pic>
        <p:nvPicPr>
          <p:cNvPr id="6" name="Bildobjekt 5" descr="En bild som visar person, Medicinsk utrustning, medicinsk, sjukvård&#10;&#10;AI-genererat innehåll kan vara felaktigt.">
            <a:extLst>
              <a:ext uri="{FF2B5EF4-FFF2-40B4-BE49-F238E27FC236}">
                <a16:creationId xmlns:a16="http://schemas.microsoft.com/office/drawing/2014/main" id="{98172C25-DCCE-DAA7-89EF-03803870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735" y="1024569"/>
            <a:ext cx="3856701" cy="2730544"/>
          </a:xfrm>
          <a:prstGeom prst="rect">
            <a:avLst/>
          </a:prstGeom>
        </p:spPr>
      </p:pic>
      <p:sp>
        <p:nvSpPr>
          <p:cNvPr id="17" name="Rektangel 16">
            <a:extLst>
              <a:ext uri="{FF2B5EF4-FFF2-40B4-BE49-F238E27FC236}">
                <a16:creationId xmlns:a16="http://schemas.microsoft.com/office/drawing/2014/main" id="{8E720FB3-24F1-BBFE-2360-966324833D8C}"/>
              </a:ext>
            </a:extLst>
          </p:cNvPr>
          <p:cNvSpPr/>
          <p:nvPr/>
        </p:nvSpPr>
        <p:spPr>
          <a:xfrm>
            <a:off x="12425218" y="1024569"/>
            <a:ext cx="9287220" cy="47703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69AE419A-3D4E-D32A-BA36-49D6FD214EBB}"/>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F7B3CDBA-FECB-5832-0B63-895BC542C402}"/>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
        <p:nvSpPr>
          <p:cNvPr id="11" name="textruta 10">
            <a:extLst>
              <a:ext uri="{FF2B5EF4-FFF2-40B4-BE49-F238E27FC236}">
                <a16:creationId xmlns:a16="http://schemas.microsoft.com/office/drawing/2014/main" id="{ACA83345-AE17-D485-0543-18F01A99BDE2}"/>
              </a:ext>
            </a:extLst>
          </p:cNvPr>
          <p:cNvSpPr txBox="1"/>
          <p:nvPr/>
        </p:nvSpPr>
        <p:spPr>
          <a:xfrm>
            <a:off x="1336585" y="1986225"/>
            <a:ext cx="4912813" cy="3139321"/>
          </a:xfrm>
          <a:prstGeom prst="rect">
            <a:avLst/>
          </a:prstGeom>
          <a:noFill/>
        </p:spPr>
        <p:txBody>
          <a:bodyPr wrap="square">
            <a:spAutoFit/>
          </a:bodyPr>
          <a:lstStyle/>
          <a:p>
            <a:pPr marL="439738" indent="-439738">
              <a:buClr>
                <a:srgbClr val="FF0000"/>
              </a:buClr>
              <a:buFont typeface="Symbol" panose="05050102010706020507" pitchFamily="18" charset="2"/>
              <a:buChar char="®"/>
            </a:pPr>
            <a:r>
              <a:rPr lang="sv-SE" sz="1800" b="1">
                <a:cs typeface="Times New Roman" panose="02020603050405020304" pitchFamily="18" charset="0"/>
              </a:rPr>
              <a:t>Inspektera minst en gång per arbetspass </a:t>
            </a:r>
            <a:r>
              <a:rPr lang="sv-SE" sz="1800">
                <a:cs typeface="Times New Roman" panose="02020603050405020304" pitchFamily="18" charset="0"/>
              </a:rPr>
              <a:t>och utvärdera funktion, fixering av PVK och förlängningsslang/ trevägskran samt </a:t>
            </a:r>
            <a:r>
              <a:rPr lang="sv-SE">
                <a:cs typeface="Times New Roman" panose="02020603050405020304" pitchFamily="18" charset="0"/>
              </a:rPr>
              <a:t>t</a:t>
            </a:r>
            <a:r>
              <a:rPr lang="sv-SE" sz="1800">
                <a:cs typeface="Times New Roman" panose="02020603050405020304" pitchFamily="18" charset="0"/>
              </a:rPr>
              <a:t>rombos</a:t>
            </a:r>
            <a:r>
              <a:rPr lang="sv-SE">
                <a:cs typeface="Times New Roman" panose="02020603050405020304" pitchFamily="18" charset="0"/>
              </a:rPr>
              <a:t>- eller infektionstecken</a:t>
            </a:r>
          </a:p>
          <a:p>
            <a:pPr marL="439738" indent="-439738">
              <a:buClr>
                <a:srgbClr val="FF0000"/>
              </a:buClr>
              <a:buFont typeface="Symbol" panose="05050102010706020507" pitchFamily="18" charset="2"/>
              <a:buChar char="®"/>
            </a:pPr>
            <a:endParaRPr lang="sv-SE" sz="1800">
              <a:cs typeface="Times New Roman" panose="02020603050405020304" pitchFamily="18" charset="0"/>
            </a:endParaRPr>
          </a:p>
          <a:p>
            <a:pPr marL="439738" indent="-439738">
              <a:buClr>
                <a:srgbClr val="FF0000"/>
              </a:buClr>
              <a:buFont typeface="Symbol" panose="05050102010706020507" pitchFamily="18" charset="2"/>
              <a:buChar char="®"/>
            </a:pPr>
            <a:r>
              <a:rPr lang="sv-SE" b="1">
                <a:cs typeface="Times New Roman" panose="02020603050405020304" pitchFamily="18" charset="0"/>
              </a:rPr>
              <a:t>PVK ska sitta kortast möjliga tid </a:t>
            </a:r>
            <a:r>
              <a:rPr lang="sv-SE">
                <a:cs typeface="Times New Roman" panose="02020603050405020304" pitchFamily="18" charset="0"/>
              </a:rPr>
              <a:t>och aldrig längre än vad patienten behöver gällande intravenös vätske- och läkemedelsbehandling, dock </a:t>
            </a:r>
            <a:r>
              <a:rPr lang="sv-SE" b="1">
                <a:cs typeface="Times New Roman" panose="02020603050405020304" pitchFamily="18" charset="0"/>
              </a:rPr>
              <a:t>max 72 timmar</a:t>
            </a:r>
            <a:endParaRPr lang="sv-SE" sz="1800" b="1">
              <a:cs typeface="Times New Roman" panose="02020603050405020304" pitchFamily="18" charset="0"/>
            </a:endParaRPr>
          </a:p>
        </p:txBody>
      </p:sp>
      <p:sp>
        <p:nvSpPr>
          <p:cNvPr id="14" name="textruta 13">
            <a:extLst>
              <a:ext uri="{FF2B5EF4-FFF2-40B4-BE49-F238E27FC236}">
                <a16:creationId xmlns:a16="http://schemas.microsoft.com/office/drawing/2014/main" id="{9DB1A434-F184-5AC2-1C27-7A8F5C4C0383}"/>
              </a:ext>
            </a:extLst>
          </p:cNvPr>
          <p:cNvSpPr txBox="1"/>
          <p:nvPr/>
        </p:nvSpPr>
        <p:spPr>
          <a:xfrm>
            <a:off x="1336586" y="1024569"/>
            <a:ext cx="4642368" cy="707886"/>
          </a:xfrm>
          <a:prstGeom prst="rect">
            <a:avLst/>
          </a:prstGeom>
          <a:noFill/>
        </p:spPr>
        <p:txBody>
          <a:bodyPr wrap="square" rtlCol="0">
            <a:spAutoFit/>
          </a:bodyPr>
          <a:lstStyle/>
          <a:p>
            <a:r>
              <a:rPr lang="sv-SE" sz="4000" b="1"/>
              <a:t>PVK - vårdrutin</a:t>
            </a:r>
          </a:p>
        </p:txBody>
      </p:sp>
      <p:pic>
        <p:nvPicPr>
          <p:cNvPr id="3" name="Bildobjekt 2" descr="En bild som visar person, nagel, Medicinsk utrustning, medicinsk&#10;&#10;AI-genererat innehåll kan vara felaktigt.">
            <a:extLst>
              <a:ext uri="{FF2B5EF4-FFF2-40B4-BE49-F238E27FC236}">
                <a16:creationId xmlns:a16="http://schemas.microsoft.com/office/drawing/2014/main" id="{93498265-4ED2-8612-A9E3-F7C9B869CD33}"/>
              </a:ext>
            </a:extLst>
          </p:cNvPr>
          <p:cNvPicPr>
            <a:picLocks noChangeAspect="1"/>
          </p:cNvPicPr>
          <p:nvPr/>
        </p:nvPicPr>
        <p:blipFill>
          <a:blip r:embed="rId3">
            <a:extLst>
              <a:ext uri="{28A0092B-C50C-407E-A947-70E740481C1C}">
                <a14:useLocalDpi xmlns:a14="http://schemas.microsoft.com/office/drawing/2010/main" val="0"/>
              </a:ext>
            </a:extLst>
          </a:blip>
          <a:srcRect b="8248"/>
          <a:stretch/>
        </p:blipFill>
        <p:spPr>
          <a:xfrm>
            <a:off x="8323705" y="3281659"/>
            <a:ext cx="3716238" cy="2414064"/>
          </a:xfrm>
          <a:prstGeom prst="rect">
            <a:avLst/>
          </a:prstGeom>
        </p:spPr>
      </p:pic>
      <p:sp>
        <p:nvSpPr>
          <p:cNvPr id="8" name="textruta 7">
            <a:extLst>
              <a:ext uri="{FF2B5EF4-FFF2-40B4-BE49-F238E27FC236}">
                <a16:creationId xmlns:a16="http://schemas.microsoft.com/office/drawing/2014/main" id="{7A1F3C0B-C96E-BCBF-CB1D-B3D1E0A7EBB9}"/>
              </a:ext>
            </a:extLst>
          </p:cNvPr>
          <p:cNvSpPr txBox="1"/>
          <p:nvPr/>
        </p:nvSpPr>
        <p:spPr>
          <a:xfrm>
            <a:off x="429658" y="6555488"/>
            <a:ext cx="5155894" cy="230832"/>
          </a:xfrm>
          <a:prstGeom prst="rect">
            <a:avLst/>
          </a:prstGeom>
          <a:noFill/>
        </p:spPr>
        <p:txBody>
          <a:bodyPr wrap="square" rtlCol="0">
            <a:spAutoFit/>
          </a:bodyPr>
          <a:lstStyle/>
          <a:p>
            <a:r>
              <a:rPr lang="sv-SE" sz="900" i="1">
                <a:latin typeface="+mj-lt"/>
              </a:rPr>
              <a:t>Källa: </a:t>
            </a:r>
            <a:r>
              <a:rPr lang="nb-NO" sz="900" b="0" i="1">
                <a:effectLst/>
                <a:latin typeface="+mj-lt"/>
              </a:rPr>
              <a:t>VÅR-09992-v.4.0 Perifer venkateter (PVK)</a:t>
            </a:r>
            <a:endParaRPr lang="sv-SE" sz="900" i="1">
              <a:latin typeface="+mj-lt"/>
            </a:endParaRPr>
          </a:p>
        </p:txBody>
      </p:sp>
      <p:sp>
        <p:nvSpPr>
          <p:cNvPr id="9" name="textruta 8">
            <a:extLst>
              <a:ext uri="{FF2B5EF4-FFF2-40B4-BE49-F238E27FC236}">
                <a16:creationId xmlns:a16="http://schemas.microsoft.com/office/drawing/2014/main" id="{BB6E409D-B7BE-F377-29CF-69A7D2453CD0}"/>
              </a:ext>
            </a:extLst>
          </p:cNvPr>
          <p:cNvSpPr txBox="1"/>
          <p:nvPr/>
        </p:nvSpPr>
        <p:spPr>
          <a:xfrm>
            <a:off x="10694931" y="5695723"/>
            <a:ext cx="1357522" cy="230832"/>
          </a:xfrm>
          <a:prstGeom prst="rect">
            <a:avLst/>
          </a:prstGeom>
          <a:noFill/>
        </p:spPr>
        <p:txBody>
          <a:bodyPr wrap="square" rtlCol="0">
            <a:spAutoFit/>
          </a:bodyPr>
          <a:lstStyle/>
          <a:p>
            <a:pPr algn="r"/>
            <a:r>
              <a:rPr lang="sv-SE" sz="900" b="0" i="1">
                <a:effectLst/>
                <a:latin typeface="+mj-lt"/>
              </a:rPr>
              <a:t>F</a:t>
            </a:r>
            <a:r>
              <a:rPr lang="nb-NO" sz="900" b="0" i="1">
                <a:effectLst/>
                <a:latin typeface="+mj-lt"/>
              </a:rPr>
              <a:t>oto: Vårdhandboken</a:t>
            </a:r>
            <a:endParaRPr lang="sv-SE" sz="900" i="1">
              <a:latin typeface="+mj-lt"/>
            </a:endParaRPr>
          </a:p>
        </p:txBody>
      </p:sp>
    </p:spTree>
    <p:extLst>
      <p:ext uri="{BB962C8B-B14F-4D97-AF65-F5344CB8AC3E}">
        <p14:creationId xmlns:p14="http://schemas.microsoft.com/office/powerpoint/2010/main" val="163239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174">
        <p159:morph option="byObject"/>
      </p:transition>
    </mc:Choice>
    <mc:Fallback xmlns="">
      <p:transition spd="slow" advTm="1317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D673-5D24-56CA-84DF-108F0577454E}"/>
            </a:ext>
          </a:extLst>
        </p:cNvPr>
        <p:cNvGrpSpPr/>
        <p:nvPr/>
      </p:nvGrpSpPr>
      <p:grpSpPr>
        <a:xfrm>
          <a:off x="0" y="0"/>
          <a:ext cx="0" cy="0"/>
          <a:chOff x="0" y="0"/>
          <a:chExt cx="0" cy="0"/>
        </a:xfrm>
      </p:grpSpPr>
      <p:pic>
        <p:nvPicPr>
          <p:cNvPr id="6" name="Bildobjekt 5" descr="En bild som visar person, Medicinsk utrustning, medicinsk, sjukvård&#10;&#10;AI-genererat innehåll kan vara felaktigt.">
            <a:extLst>
              <a:ext uri="{FF2B5EF4-FFF2-40B4-BE49-F238E27FC236}">
                <a16:creationId xmlns:a16="http://schemas.microsoft.com/office/drawing/2014/main" id="{14C6A8B9-2A8B-A616-8BAC-0FD00AF94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735" y="1024569"/>
            <a:ext cx="3856701" cy="2730544"/>
          </a:xfrm>
          <a:prstGeom prst="rect">
            <a:avLst/>
          </a:prstGeom>
        </p:spPr>
      </p:pic>
      <p:sp>
        <p:nvSpPr>
          <p:cNvPr id="10" name="Rektangel 9">
            <a:extLst>
              <a:ext uri="{FF2B5EF4-FFF2-40B4-BE49-F238E27FC236}">
                <a16:creationId xmlns:a16="http://schemas.microsoft.com/office/drawing/2014/main" id="{4725C33E-2B5B-C1A3-4C10-C9711151A276}"/>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F45D5358-37E1-08A8-95BD-B6A1CC72F3DA}"/>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
        <p:nvSpPr>
          <p:cNvPr id="11" name="textruta 10">
            <a:extLst>
              <a:ext uri="{FF2B5EF4-FFF2-40B4-BE49-F238E27FC236}">
                <a16:creationId xmlns:a16="http://schemas.microsoft.com/office/drawing/2014/main" id="{6A616CF0-A6CE-1CD7-4A90-416DAF9D1360}"/>
              </a:ext>
            </a:extLst>
          </p:cNvPr>
          <p:cNvSpPr txBox="1"/>
          <p:nvPr/>
        </p:nvSpPr>
        <p:spPr>
          <a:xfrm>
            <a:off x="1336586" y="1998328"/>
            <a:ext cx="4912812" cy="3416320"/>
          </a:xfrm>
          <a:prstGeom prst="rect">
            <a:avLst/>
          </a:prstGeom>
          <a:noFill/>
        </p:spPr>
        <p:txBody>
          <a:bodyPr wrap="square">
            <a:spAutoFit/>
          </a:bodyPr>
          <a:lstStyle/>
          <a:p>
            <a:pPr marL="439738" indent="-439738">
              <a:buClr>
                <a:srgbClr val="FF0000"/>
              </a:buClr>
              <a:buFont typeface="Symbol" panose="05050102010706020507" pitchFamily="18" charset="2"/>
              <a:buChar char="®"/>
            </a:pPr>
            <a:r>
              <a:rPr lang="sv-SE">
                <a:cs typeface="Times New Roman" panose="02020603050405020304" pitchFamily="18" charset="0"/>
              </a:rPr>
              <a:t>PVK ska förses med lång trevägskran och injektionsventil alternativt förläningsslang med tillhörande injektionsventil</a:t>
            </a:r>
          </a:p>
          <a:p>
            <a:pPr marL="285750" indent="-285750">
              <a:buClr>
                <a:srgbClr val="FF0000"/>
              </a:buClr>
              <a:buFont typeface="Symbol" panose="05050102010706020507" pitchFamily="18" charset="2"/>
              <a:buChar char="®"/>
            </a:pPr>
            <a:endParaRPr lang="sv-SE" sz="1800">
              <a:cs typeface="Times New Roman" panose="02020603050405020304" pitchFamily="18" charset="0"/>
            </a:endParaRPr>
          </a:p>
          <a:p>
            <a:pPr marL="439738" indent="-439738">
              <a:buClr>
                <a:srgbClr val="FF0000"/>
              </a:buClr>
              <a:buFont typeface="Symbol" panose="05050102010706020507" pitchFamily="18" charset="2"/>
              <a:buChar char="®"/>
            </a:pPr>
            <a:r>
              <a:rPr lang="sv-SE">
                <a:cs typeface="Times New Roman" panose="02020603050405020304" pitchFamily="18" charset="0"/>
              </a:rPr>
              <a:t>PVK som satts i en akutsituation där adekvat huddesinfektion inte utförts ska snarast tas bort!</a:t>
            </a:r>
          </a:p>
          <a:p>
            <a:pPr marL="439738" indent="-439738">
              <a:buClr>
                <a:srgbClr val="FF0000"/>
              </a:buClr>
              <a:buFont typeface="Symbol" panose="05050102010706020507" pitchFamily="18" charset="2"/>
              <a:buChar char="®"/>
            </a:pPr>
            <a:endParaRPr lang="sv-SE" sz="1800">
              <a:cs typeface="Times New Roman" panose="02020603050405020304" pitchFamily="18" charset="0"/>
            </a:endParaRPr>
          </a:p>
          <a:p>
            <a:pPr marL="439738" indent="-439738">
              <a:buClr>
                <a:srgbClr val="FF0000"/>
              </a:buClr>
              <a:buFont typeface="Symbol" panose="05050102010706020507" pitchFamily="18" charset="2"/>
              <a:buChar char="®"/>
            </a:pPr>
            <a:r>
              <a:rPr lang="sv-SE" b="1">
                <a:cs typeface="Times New Roman" panose="02020603050405020304" pitchFamily="18" charset="0"/>
              </a:rPr>
              <a:t>Märk förband med datum och signatur</a:t>
            </a:r>
          </a:p>
          <a:p>
            <a:pPr marL="439738" indent="-439738">
              <a:buClr>
                <a:srgbClr val="FF0000"/>
              </a:buClr>
              <a:buFont typeface="Symbol" panose="05050102010706020507" pitchFamily="18" charset="2"/>
              <a:buChar char="®"/>
            </a:pPr>
            <a:endParaRPr lang="sv-SE" sz="1800">
              <a:cs typeface="Times New Roman" panose="02020603050405020304" pitchFamily="18" charset="0"/>
            </a:endParaRPr>
          </a:p>
          <a:p>
            <a:pPr marL="439738" indent="-439738">
              <a:buClr>
                <a:srgbClr val="FF0000"/>
              </a:buClr>
              <a:buFont typeface="Symbol" panose="05050102010706020507" pitchFamily="18" charset="2"/>
              <a:buChar char="®"/>
            </a:pPr>
            <a:r>
              <a:rPr lang="sv-SE">
                <a:cs typeface="Times New Roman" panose="02020603050405020304" pitchFamily="18" charset="0"/>
              </a:rPr>
              <a:t>Dokumentation vid insättning/ avlägsnande av PVK görs i journal</a:t>
            </a:r>
            <a:endParaRPr lang="sv-SE" sz="1800">
              <a:cs typeface="Times New Roman" panose="02020603050405020304" pitchFamily="18" charset="0"/>
            </a:endParaRPr>
          </a:p>
        </p:txBody>
      </p:sp>
      <p:sp>
        <p:nvSpPr>
          <p:cNvPr id="14" name="textruta 13">
            <a:extLst>
              <a:ext uri="{FF2B5EF4-FFF2-40B4-BE49-F238E27FC236}">
                <a16:creationId xmlns:a16="http://schemas.microsoft.com/office/drawing/2014/main" id="{4EF9B3F5-0B90-3627-AC06-0D64267FFC11}"/>
              </a:ext>
            </a:extLst>
          </p:cNvPr>
          <p:cNvSpPr txBox="1"/>
          <p:nvPr/>
        </p:nvSpPr>
        <p:spPr>
          <a:xfrm>
            <a:off x="1336586" y="1024569"/>
            <a:ext cx="4642368" cy="707886"/>
          </a:xfrm>
          <a:prstGeom prst="rect">
            <a:avLst/>
          </a:prstGeom>
          <a:noFill/>
        </p:spPr>
        <p:txBody>
          <a:bodyPr wrap="square" rtlCol="0">
            <a:spAutoFit/>
          </a:bodyPr>
          <a:lstStyle/>
          <a:p>
            <a:r>
              <a:rPr lang="sv-SE" sz="4000" b="1"/>
              <a:t>PVK - vårdrutin</a:t>
            </a:r>
          </a:p>
        </p:txBody>
      </p:sp>
      <p:pic>
        <p:nvPicPr>
          <p:cNvPr id="3" name="Bildobjekt 2" descr="En bild som visar person, nagel, Medicinsk utrustning, medicinsk&#10;&#10;AI-genererat innehåll kan vara felaktigt.">
            <a:extLst>
              <a:ext uri="{FF2B5EF4-FFF2-40B4-BE49-F238E27FC236}">
                <a16:creationId xmlns:a16="http://schemas.microsoft.com/office/drawing/2014/main" id="{9DD808BF-5782-0FED-6EC8-33CC722CDC72}"/>
              </a:ext>
            </a:extLst>
          </p:cNvPr>
          <p:cNvPicPr>
            <a:picLocks noChangeAspect="1"/>
          </p:cNvPicPr>
          <p:nvPr/>
        </p:nvPicPr>
        <p:blipFill>
          <a:blip r:embed="rId3">
            <a:extLst>
              <a:ext uri="{28A0092B-C50C-407E-A947-70E740481C1C}">
                <a14:useLocalDpi xmlns:a14="http://schemas.microsoft.com/office/drawing/2010/main" val="0"/>
              </a:ext>
            </a:extLst>
          </a:blip>
          <a:srcRect b="8248"/>
          <a:stretch/>
        </p:blipFill>
        <p:spPr>
          <a:xfrm>
            <a:off x="8323705" y="3281659"/>
            <a:ext cx="3716238" cy="2414064"/>
          </a:xfrm>
          <a:prstGeom prst="rect">
            <a:avLst/>
          </a:prstGeom>
        </p:spPr>
      </p:pic>
      <p:sp>
        <p:nvSpPr>
          <p:cNvPr id="2" name="textruta 1">
            <a:extLst>
              <a:ext uri="{FF2B5EF4-FFF2-40B4-BE49-F238E27FC236}">
                <a16:creationId xmlns:a16="http://schemas.microsoft.com/office/drawing/2014/main" id="{2FC0015A-A1C5-2703-3324-40F3572A322A}"/>
              </a:ext>
            </a:extLst>
          </p:cNvPr>
          <p:cNvSpPr txBox="1"/>
          <p:nvPr/>
        </p:nvSpPr>
        <p:spPr>
          <a:xfrm>
            <a:off x="429658" y="6555488"/>
            <a:ext cx="5155894" cy="230832"/>
          </a:xfrm>
          <a:prstGeom prst="rect">
            <a:avLst/>
          </a:prstGeom>
          <a:noFill/>
        </p:spPr>
        <p:txBody>
          <a:bodyPr wrap="square" rtlCol="0">
            <a:spAutoFit/>
          </a:bodyPr>
          <a:lstStyle/>
          <a:p>
            <a:r>
              <a:rPr lang="sv-SE" sz="900" i="1">
                <a:latin typeface="+mj-lt"/>
              </a:rPr>
              <a:t>Källa: </a:t>
            </a:r>
            <a:r>
              <a:rPr lang="nb-NO" sz="900" b="0" i="1">
                <a:effectLst/>
                <a:latin typeface="+mj-lt"/>
              </a:rPr>
              <a:t>VÅR-09992-v.4.0 Perifer venkateter (PVK)</a:t>
            </a:r>
            <a:endParaRPr lang="sv-SE" sz="900" i="1">
              <a:latin typeface="+mj-lt"/>
            </a:endParaRPr>
          </a:p>
        </p:txBody>
      </p:sp>
      <p:sp>
        <p:nvSpPr>
          <p:cNvPr id="4" name="textruta 3">
            <a:extLst>
              <a:ext uri="{FF2B5EF4-FFF2-40B4-BE49-F238E27FC236}">
                <a16:creationId xmlns:a16="http://schemas.microsoft.com/office/drawing/2014/main" id="{80A37368-B613-0260-0F91-E9552E62DA1D}"/>
              </a:ext>
            </a:extLst>
          </p:cNvPr>
          <p:cNvSpPr txBox="1"/>
          <p:nvPr/>
        </p:nvSpPr>
        <p:spPr>
          <a:xfrm>
            <a:off x="10682421" y="5695723"/>
            <a:ext cx="1370032" cy="231352"/>
          </a:xfrm>
          <a:prstGeom prst="rect">
            <a:avLst/>
          </a:prstGeom>
          <a:noFill/>
        </p:spPr>
        <p:txBody>
          <a:bodyPr wrap="square" rtlCol="0">
            <a:spAutoFit/>
          </a:bodyPr>
          <a:lstStyle/>
          <a:p>
            <a:r>
              <a:rPr lang="sv-SE" sz="900" b="0" i="1">
                <a:effectLst/>
                <a:latin typeface="+mj-lt"/>
              </a:rPr>
              <a:t>F</a:t>
            </a:r>
            <a:r>
              <a:rPr lang="nb-NO" sz="900" b="0" i="1">
                <a:effectLst/>
                <a:latin typeface="+mj-lt"/>
              </a:rPr>
              <a:t>oton: Vårdhandboken</a:t>
            </a:r>
            <a:endParaRPr lang="sv-SE" sz="900" i="1">
              <a:latin typeface="+mj-lt"/>
            </a:endParaRPr>
          </a:p>
        </p:txBody>
      </p:sp>
    </p:spTree>
    <p:extLst>
      <p:ext uri="{BB962C8B-B14F-4D97-AF65-F5344CB8AC3E}">
        <p14:creationId xmlns:p14="http://schemas.microsoft.com/office/powerpoint/2010/main" val="1657383975"/>
      </p:ext>
    </p:extLst>
  </p:cSld>
  <p:clrMapOvr>
    <a:masterClrMapping/>
  </p:clrMapOvr>
  <mc:AlternateContent xmlns:mc="http://schemas.openxmlformats.org/markup-compatibility/2006" xmlns:p14="http://schemas.microsoft.com/office/powerpoint/2010/main">
    <mc:Choice Requires="p14">
      <p:transition spd="med" p14:dur="700" advTm="18341">
        <p:fade/>
      </p:transition>
    </mc:Choice>
    <mc:Fallback xmlns="">
      <p:transition spd="med" advTm="1834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2A89C-AA62-9C4F-1A08-0070E4A6E51A}"/>
            </a:ext>
          </a:extLst>
        </p:cNvPr>
        <p:cNvGrpSpPr/>
        <p:nvPr/>
      </p:nvGrpSpPr>
      <p:grpSpPr>
        <a:xfrm>
          <a:off x="0" y="0"/>
          <a:ext cx="0" cy="0"/>
          <a:chOff x="0" y="0"/>
          <a:chExt cx="0" cy="0"/>
        </a:xfrm>
      </p:grpSpPr>
      <p:pic>
        <p:nvPicPr>
          <p:cNvPr id="6" name="Bildobjekt 5" descr="En bild som visar person, Medicinsk utrustning, medicinsk, sjukvård&#10;&#10;AI-genererat innehåll kan vara felaktigt.">
            <a:extLst>
              <a:ext uri="{FF2B5EF4-FFF2-40B4-BE49-F238E27FC236}">
                <a16:creationId xmlns:a16="http://schemas.microsoft.com/office/drawing/2014/main" id="{A3D5B53E-369B-E50B-3CB6-27CF83C79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735" y="1024569"/>
            <a:ext cx="3856701" cy="2730544"/>
          </a:xfrm>
          <a:prstGeom prst="rect">
            <a:avLst/>
          </a:prstGeom>
        </p:spPr>
      </p:pic>
      <p:sp>
        <p:nvSpPr>
          <p:cNvPr id="10" name="Rektangel 9">
            <a:extLst>
              <a:ext uri="{FF2B5EF4-FFF2-40B4-BE49-F238E27FC236}">
                <a16:creationId xmlns:a16="http://schemas.microsoft.com/office/drawing/2014/main" id="{A6762700-04A8-7559-DE16-A8B8086B7649}"/>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8B4F85CE-672F-2E90-8D66-8A6DF0912905}"/>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
        <p:nvSpPr>
          <p:cNvPr id="11" name="textruta 10">
            <a:extLst>
              <a:ext uri="{FF2B5EF4-FFF2-40B4-BE49-F238E27FC236}">
                <a16:creationId xmlns:a16="http://schemas.microsoft.com/office/drawing/2014/main" id="{AC6A43A6-7AB8-0694-100C-89316B418533}"/>
              </a:ext>
            </a:extLst>
          </p:cNvPr>
          <p:cNvSpPr txBox="1"/>
          <p:nvPr/>
        </p:nvSpPr>
        <p:spPr>
          <a:xfrm>
            <a:off x="1336586" y="1998328"/>
            <a:ext cx="4912812" cy="3970318"/>
          </a:xfrm>
          <a:prstGeom prst="rect">
            <a:avLst/>
          </a:prstGeom>
          <a:noFill/>
        </p:spPr>
        <p:txBody>
          <a:bodyPr wrap="square">
            <a:spAutoFit/>
          </a:bodyPr>
          <a:lstStyle/>
          <a:p>
            <a:pPr marL="439738" indent="-439738">
              <a:buClr>
                <a:srgbClr val="FF0000"/>
              </a:buClr>
              <a:buFont typeface="Symbol" panose="05050102010706020507" pitchFamily="18" charset="2"/>
              <a:buChar char="®"/>
            </a:pPr>
            <a:r>
              <a:rPr lang="sv-SE" dirty="0"/>
              <a:t>Om en patient drabbas av sepsis av oklar genes ska befintlig PVK bytas</a:t>
            </a:r>
          </a:p>
          <a:p>
            <a:pPr marL="439738" indent="-439738">
              <a:buClr>
                <a:srgbClr val="FF0000"/>
              </a:buClr>
              <a:buFont typeface="Symbol" panose="05050102010706020507" pitchFamily="18" charset="2"/>
              <a:buChar char="®"/>
            </a:pPr>
            <a:endParaRPr lang="sv-SE" dirty="0"/>
          </a:p>
          <a:p>
            <a:pPr marL="439738" indent="-439738">
              <a:buClr>
                <a:srgbClr val="FF0000"/>
              </a:buClr>
              <a:buFont typeface="Symbol" panose="05050102010706020507" pitchFamily="18" charset="2"/>
              <a:buChar char="®"/>
            </a:pPr>
            <a:r>
              <a:rPr lang="sv-SE" dirty="0"/>
              <a:t>Odling tas på aktuell kateterspets, beställ Kateter (perifer) i Cosmic samt ta blododling med frågeställning PVK-relaterad sepsis i anamnes</a:t>
            </a:r>
          </a:p>
          <a:p>
            <a:pPr marL="439738" indent="-439738">
              <a:buClr>
                <a:srgbClr val="FF0000"/>
              </a:buClr>
              <a:buFont typeface="Symbol" panose="05050102010706020507" pitchFamily="18" charset="2"/>
              <a:buChar char="®"/>
            </a:pPr>
            <a:endParaRPr lang="sv-SE" sz="1800" dirty="0">
              <a:cs typeface="Times New Roman" panose="02020603050405020304" pitchFamily="18" charset="0"/>
            </a:endParaRPr>
          </a:p>
          <a:p>
            <a:pPr marL="439738" indent="-439738">
              <a:buClr>
                <a:srgbClr val="FF0000"/>
              </a:buClr>
              <a:buFont typeface="Symbol" panose="05050102010706020507" pitchFamily="18" charset="2"/>
              <a:buChar char="®"/>
            </a:pPr>
            <a:r>
              <a:rPr lang="sv-SE" b="1" dirty="0">
                <a:cs typeface="Times New Roman" panose="02020603050405020304" pitchFamily="18" charset="0"/>
              </a:rPr>
              <a:t>Vid tecken på </a:t>
            </a:r>
            <a:r>
              <a:rPr lang="sv-SE" b="1" dirty="0" err="1">
                <a:cs typeface="Times New Roman" panose="02020603050405020304" pitchFamily="18" charset="0"/>
              </a:rPr>
              <a:t>tromboflebit</a:t>
            </a:r>
            <a:r>
              <a:rPr lang="sv-SE" b="1" dirty="0">
                <a:cs typeface="Times New Roman" panose="02020603050405020304" pitchFamily="18" charset="0"/>
              </a:rPr>
              <a:t> eller lokal infektion avlägsna PVK direkt!</a:t>
            </a:r>
          </a:p>
          <a:p>
            <a:pPr marL="439738" indent="-439738">
              <a:buClr>
                <a:srgbClr val="FF0000"/>
              </a:buClr>
              <a:buFont typeface="Symbol" panose="05050102010706020507" pitchFamily="18" charset="2"/>
              <a:buChar char="®"/>
            </a:pPr>
            <a:endParaRPr lang="sv-SE" sz="1800" dirty="0">
              <a:cs typeface="Times New Roman" panose="02020603050405020304" pitchFamily="18" charset="0"/>
            </a:endParaRPr>
          </a:p>
          <a:p>
            <a:pPr marL="439738" indent="-439738">
              <a:buClr>
                <a:srgbClr val="FF0000"/>
              </a:buClr>
              <a:buFont typeface="Symbol" panose="05050102010706020507" pitchFamily="18" charset="2"/>
              <a:buChar char="®"/>
            </a:pPr>
            <a:r>
              <a:rPr lang="sv-SE" sz="1800" dirty="0">
                <a:cs typeface="Times New Roman" panose="02020603050405020304" pitchFamily="18" charset="0"/>
              </a:rPr>
              <a:t>Kontakta ansvarig läkare och </a:t>
            </a:r>
            <a:r>
              <a:rPr lang="sv-SE" sz="1800" b="1" dirty="0">
                <a:cs typeface="Times New Roman" panose="02020603050405020304" pitchFamily="18" charset="0"/>
              </a:rPr>
              <a:t>om infektionsmisstanke tas en odling från insticksstället </a:t>
            </a:r>
          </a:p>
        </p:txBody>
      </p:sp>
      <p:sp>
        <p:nvSpPr>
          <p:cNvPr id="14" name="textruta 13">
            <a:extLst>
              <a:ext uri="{FF2B5EF4-FFF2-40B4-BE49-F238E27FC236}">
                <a16:creationId xmlns:a16="http://schemas.microsoft.com/office/drawing/2014/main" id="{803C2C25-9C44-5D54-919E-B6C8E9682378}"/>
              </a:ext>
            </a:extLst>
          </p:cNvPr>
          <p:cNvSpPr txBox="1"/>
          <p:nvPr/>
        </p:nvSpPr>
        <p:spPr>
          <a:xfrm>
            <a:off x="1336586" y="1024569"/>
            <a:ext cx="4642368" cy="707886"/>
          </a:xfrm>
          <a:prstGeom prst="rect">
            <a:avLst/>
          </a:prstGeom>
          <a:noFill/>
        </p:spPr>
        <p:txBody>
          <a:bodyPr wrap="square" rtlCol="0">
            <a:spAutoFit/>
          </a:bodyPr>
          <a:lstStyle/>
          <a:p>
            <a:r>
              <a:rPr lang="sv-SE" sz="4000" b="1"/>
              <a:t>PVK - vårdrutin</a:t>
            </a:r>
          </a:p>
        </p:txBody>
      </p:sp>
      <p:pic>
        <p:nvPicPr>
          <p:cNvPr id="3" name="Bildobjekt 2" descr="En bild som visar person, nagel, Medicinsk utrustning, medicinsk&#10;&#10;AI-genererat innehåll kan vara felaktigt.">
            <a:extLst>
              <a:ext uri="{FF2B5EF4-FFF2-40B4-BE49-F238E27FC236}">
                <a16:creationId xmlns:a16="http://schemas.microsoft.com/office/drawing/2014/main" id="{4CC3E4D8-C16D-E9E0-1B8C-9C89E35A7EAA}"/>
              </a:ext>
            </a:extLst>
          </p:cNvPr>
          <p:cNvPicPr>
            <a:picLocks noChangeAspect="1"/>
          </p:cNvPicPr>
          <p:nvPr/>
        </p:nvPicPr>
        <p:blipFill>
          <a:blip r:embed="rId3">
            <a:extLst>
              <a:ext uri="{28A0092B-C50C-407E-A947-70E740481C1C}">
                <a14:useLocalDpi xmlns:a14="http://schemas.microsoft.com/office/drawing/2010/main" val="0"/>
              </a:ext>
            </a:extLst>
          </a:blip>
          <a:srcRect b="8248"/>
          <a:stretch/>
        </p:blipFill>
        <p:spPr>
          <a:xfrm>
            <a:off x="8323705" y="3281659"/>
            <a:ext cx="3716238" cy="2414064"/>
          </a:xfrm>
          <a:prstGeom prst="rect">
            <a:avLst/>
          </a:prstGeom>
        </p:spPr>
      </p:pic>
      <p:sp>
        <p:nvSpPr>
          <p:cNvPr id="2" name="textruta 1">
            <a:extLst>
              <a:ext uri="{FF2B5EF4-FFF2-40B4-BE49-F238E27FC236}">
                <a16:creationId xmlns:a16="http://schemas.microsoft.com/office/drawing/2014/main" id="{76D22D27-A2E6-D247-7A88-9E02E92D7472}"/>
              </a:ext>
            </a:extLst>
          </p:cNvPr>
          <p:cNvSpPr txBox="1"/>
          <p:nvPr/>
        </p:nvSpPr>
        <p:spPr>
          <a:xfrm>
            <a:off x="429658" y="6555488"/>
            <a:ext cx="5155894" cy="230832"/>
          </a:xfrm>
          <a:prstGeom prst="rect">
            <a:avLst/>
          </a:prstGeom>
          <a:noFill/>
        </p:spPr>
        <p:txBody>
          <a:bodyPr wrap="square" rtlCol="0">
            <a:spAutoFit/>
          </a:bodyPr>
          <a:lstStyle/>
          <a:p>
            <a:r>
              <a:rPr lang="sv-SE" sz="900" i="1">
                <a:latin typeface="+mj-lt"/>
              </a:rPr>
              <a:t>Källa: </a:t>
            </a:r>
            <a:r>
              <a:rPr lang="nb-NO" sz="900" b="0" i="1">
                <a:effectLst/>
                <a:latin typeface="+mj-lt"/>
              </a:rPr>
              <a:t>VÅR-09992-v.4.0 Perifer venkateter (PVK)</a:t>
            </a:r>
            <a:endParaRPr lang="sv-SE" sz="900" i="1">
              <a:latin typeface="+mj-lt"/>
            </a:endParaRPr>
          </a:p>
        </p:txBody>
      </p:sp>
      <p:sp>
        <p:nvSpPr>
          <p:cNvPr id="4" name="textruta 3">
            <a:extLst>
              <a:ext uri="{FF2B5EF4-FFF2-40B4-BE49-F238E27FC236}">
                <a16:creationId xmlns:a16="http://schemas.microsoft.com/office/drawing/2014/main" id="{B428EB6F-DC5A-825B-1AF4-BBF4F5CAC9CA}"/>
              </a:ext>
            </a:extLst>
          </p:cNvPr>
          <p:cNvSpPr txBox="1"/>
          <p:nvPr/>
        </p:nvSpPr>
        <p:spPr>
          <a:xfrm>
            <a:off x="10682421" y="5695723"/>
            <a:ext cx="1370032" cy="231352"/>
          </a:xfrm>
          <a:prstGeom prst="rect">
            <a:avLst/>
          </a:prstGeom>
          <a:noFill/>
        </p:spPr>
        <p:txBody>
          <a:bodyPr wrap="square" rtlCol="0">
            <a:spAutoFit/>
          </a:bodyPr>
          <a:lstStyle/>
          <a:p>
            <a:r>
              <a:rPr lang="sv-SE" sz="900" b="0" i="1">
                <a:effectLst/>
                <a:latin typeface="+mj-lt"/>
              </a:rPr>
              <a:t>F</a:t>
            </a:r>
            <a:r>
              <a:rPr lang="nb-NO" sz="900" b="0" i="1">
                <a:effectLst/>
                <a:latin typeface="+mj-lt"/>
              </a:rPr>
              <a:t>oton: Vårdhandboken</a:t>
            </a:r>
            <a:endParaRPr lang="sv-SE" sz="900" i="1">
              <a:latin typeface="+mj-lt"/>
            </a:endParaRPr>
          </a:p>
        </p:txBody>
      </p:sp>
    </p:spTree>
    <p:extLst>
      <p:ext uri="{BB962C8B-B14F-4D97-AF65-F5344CB8AC3E}">
        <p14:creationId xmlns:p14="http://schemas.microsoft.com/office/powerpoint/2010/main" val="3975499018"/>
      </p:ext>
    </p:extLst>
  </p:cSld>
  <p:clrMapOvr>
    <a:masterClrMapping/>
  </p:clrMapOvr>
  <mc:AlternateContent xmlns:mc="http://schemas.openxmlformats.org/markup-compatibility/2006" xmlns:p14="http://schemas.microsoft.com/office/powerpoint/2010/main">
    <mc:Choice Requires="p14">
      <p:transition spd="med" p14:dur="700" advTm="18105">
        <p:fade/>
      </p:transition>
    </mc:Choice>
    <mc:Fallback xmlns="">
      <p:transition spd="med" advTm="18105">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775A18-D351-CCDC-CB20-1EE0F018AB1A}"/>
              </a:ext>
            </a:extLst>
          </p:cNvPr>
          <p:cNvSpPr>
            <a:spLocks noGrp="1"/>
          </p:cNvSpPr>
          <p:nvPr>
            <p:ph type="title"/>
          </p:nvPr>
        </p:nvSpPr>
        <p:spPr>
          <a:xfrm>
            <a:off x="1201409" y="373285"/>
            <a:ext cx="7200000" cy="1325563"/>
          </a:xfrm>
        </p:spPr>
        <p:txBody>
          <a:bodyPr/>
          <a:lstStyle/>
          <a:p>
            <a:r>
              <a:rPr lang="sv-SE" dirty="0"/>
              <a:t>PVK- Fixering och förband</a:t>
            </a:r>
            <a:br>
              <a:rPr lang="sv-SE" dirty="0"/>
            </a:br>
            <a:endParaRPr lang="sv-SE" dirty="0"/>
          </a:p>
        </p:txBody>
      </p:sp>
      <p:sp>
        <p:nvSpPr>
          <p:cNvPr id="3" name="Platshållare för text 2">
            <a:extLst>
              <a:ext uri="{FF2B5EF4-FFF2-40B4-BE49-F238E27FC236}">
                <a16:creationId xmlns:a16="http://schemas.microsoft.com/office/drawing/2014/main" id="{06F12055-C738-0581-CFE1-C662FEFF0FD1}"/>
              </a:ext>
            </a:extLst>
          </p:cNvPr>
          <p:cNvSpPr>
            <a:spLocks noGrp="1"/>
          </p:cNvSpPr>
          <p:nvPr>
            <p:ph type="body" sz="quarter" idx="13"/>
          </p:nvPr>
        </p:nvSpPr>
        <p:spPr>
          <a:xfrm>
            <a:off x="1277609" y="1481134"/>
            <a:ext cx="9793162" cy="3240000"/>
          </a:xfrm>
        </p:spPr>
        <p:txBody>
          <a:bodyPr/>
          <a:lstStyle/>
          <a:p>
            <a:r>
              <a:rPr lang="sv-SE" sz="2300" dirty="0"/>
              <a:t>Vid infusions- och transfusionsbehandling fixeras infusionsaggregatets slang på arm eller hand med separat fixering, på ett sådant sätt att PVK inte kan rubbas. Ett yttre förband är ett skydd mot att PVK rubbas ur sitt läge och minskar mekanisk retning i kärlet och därmed risken för </a:t>
            </a:r>
            <a:r>
              <a:rPr lang="sv-SE" sz="2300" dirty="0" err="1"/>
              <a:t>tromboflebit</a:t>
            </a:r>
            <a:r>
              <a:rPr lang="sv-SE" sz="2300" dirty="0"/>
              <a:t>.</a:t>
            </a:r>
          </a:p>
          <a:p>
            <a:pPr marL="0" indent="0">
              <a:buNone/>
            </a:pPr>
            <a:endParaRPr lang="sv-SE" sz="2300" dirty="0"/>
          </a:p>
          <a:p>
            <a:r>
              <a:rPr lang="sv-SE" sz="2300" dirty="0"/>
              <a:t>För att ytterligare fixera PVK och tillhörande slangar bör ett yttre förband användas. Löst hängande slangar kan öka risken för </a:t>
            </a:r>
            <a:r>
              <a:rPr lang="sv-SE" sz="2300" dirty="0" err="1"/>
              <a:t>tromboflebit</a:t>
            </a:r>
            <a:r>
              <a:rPr lang="sv-SE" sz="2300" dirty="0"/>
              <a:t> och eventuell utdragning av PVK. Avlasta eventuellt huden med kompress mellan koppling/slang och huden för att undvika tryckskador.</a:t>
            </a:r>
          </a:p>
          <a:p>
            <a:endParaRPr lang="sv-SE" dirty="0"/>
          </a:p>
        </p:txBody>
      </p:sp>
    </p:spTree>
    <p:extLst>
      <p:ext uri="{BB962C8B-B14F-4D97-AF65-F5344CB8AC3E}">
        <p14:creationId xmlns:p14="http://schemas.microsoft.com/office/powerpoint/2010/main" val="316865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49C1-9615-76EE-CA30-BB3A04CF779D}"/>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4FCC9FCC-F7D2-E808-94B3-20FC4044004E}"/>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A58585B4-7C1B-C5B4-23D3-42E818E25971}"/>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
        <p:nvSpPr>
          <p:cNvPr id="11" name="textruta 10">
            <a:extLst>
              <a:ext uri="{FF2B5EF4-FFF2-40B4-BE49-F238E27FC236}">
                <a16:creationId xmlns:a16="http://schemas.microsoft.com/office/drawing/2014/main" id="{4EDC0421-4415-E7F4-123E-EDEAB6DD832E}"/>
              </a:ext>
            </a:extLst>
          </p:cNvPr>
          <p:cNvSpPr txBox="1"/>
          <p:nvPr/>
        </p:nvSpPr>
        <p:spPr>
          <a:xfrm>
            <a:off x="7525825" y="2269129"/>
            <a:ext cx="3945764" cy="2785378"/>
          </a:xfrm>
          <a:prstGeom prst="rect">
            <a:avLst/>
          </a:prstGeom>
          <a:noFill/>
        </p:spPr>
        <p:txBody>
          <a:bodyPr wrap="square">
            <a:spAutoFit/>
          </a:bodyPr>
          <a:lstStyle/>
          <a:p>
            <a:pPr algn="ctr"/>
            <a:r>
              <a:rPr lang="sv-SE" sz="2500" b="1"/>
              <a:t>Om PVK inte sköts, </a:t>
            </a:r>
          </a:p>
          <a:p>
            <a:pPr algn="ctr"/>
            <a:r>
              <a:rPr lang="sv-SE" sz="2500" b="1"/>
              <a:t>eller i de fall där rodnad uppstått, och den inte avlägsnas kan det i värsta fall leda till allvarlig infektion</a:t>
            </a:r>
          </a:p>
          <a:p>
            <a:pPr algn="ctr"/>
            <a:r>
              <a:rPr lang="sv-SE" sz="2500" b="1"/>
              <a:t> och sepsis!</a:t>
            </a:r>
            <a:endParaRPr lang="sv-SE" sz="2500" b="1">
              <a:cs typeface="Times New Roman" panose="02020603050405020304" pitchFamily="18" charset="0"/>
            </a:endParaRPr>
          </a:p>
        </p:txBody>
      </p:sp>
      <p:sp>
        <p:nvSpPr>
          <p:cNvPr id="4" name="textruta 3">
            <a:extLst>
              <a:ext uri="{FF2B5EF4-FFF2-40B4-BE49-F238E27FC236}">
                <a16:creationId xmlns:a16="http://schemas.microsoft.com/office/drawing/2014/main" id="{65AE8C4C-4011-1AD8-5767-87B79D81115D}"/>
              </a:ext>
            </a:extLst>
          </p:cNvPr>
          <p:cNvSpPr txBox="1"/>
          <p:nvPr/>
        </p:nvSpPr>
        <p:spPr>
          <a:xfrm>
            <a:off x="929089" y="5486400"/>
            <a:ext cx="1370032" cy="231352"/>
          </a:xfrm>
          <a:prstGeom prst="rect">
            <a:avLst/>
          </a:prstGeom>
          <a:noFill/>
        </p:spPr>
        <p:txBody>
          <a:bodyPr wrap="square" rtlCol="0">
            <a:spAutoFit/>
          </a:bodyPr>
          <a:lstStyle/>
          <a:p>
            <a:r>
              <a:rPr lang="sv-SE" sz="900" b="0" i="1">
                <a:effectLst/>
                <a:latin typeface="+mj-lt"/>
              </a:rPr>
              <a:t>F</a:t>
            </a:r>
            <a:r>
              <a:rPr lang="nb-NO" sz="900" b="0" i="1">
                <a:effectLst/>
                <a:latin typeface="+mj-lt"/>
              </a:rPr>
              <a:t>oton: Vårdhandboken</a:t>
            </a:r>
            <a:endParaRPr lang="sv-SE" sz="900" i="1">
              <a:latin typeface="+mj-lt"/>
            </a:endParaRPr>
          </a:p>
        </p:txBody>
      </p:sp>
      <p:sp>
        <p:nvSpPr>
          <p:cNvPr id="9" name="Rektangel 8">
            <a:extLst>
              <a:ext uri="{FF2B5EF4-FFF2-40B4-BE49-F238E27FC236}">
                <a16:creationId xmlns:a16="http://schemas.microsoft.com/office/drawing/2014/main" id="{F19F6740-00F4-8FD9-ED54-25AB968C242F}"/>
              </a:ext>
            </a:extLst>
          </p:cNvPr>
          <p:cNvSpPr/>
          <p:nvPr/>
        </p:nvSpPr>
        <p:spPr>
          <a:xfrm>
            <a:off x="7525825" y="2026548"/>
            <a:ext cx="3945764" cy="32705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descr="En bild som visar text, skärmbild, nummer, Teckensnitt&#10;&#10;AI-genererat innehåll kan vara felaktigt.">
            <a:extLst>
              <a:ext uri="{FF2B5EF4-FFF2-40B4-BE49-F238E27FC236}">
                <a16:creationId xmlns:a16="http://schemas.microsoft.com/office/drawing/2014/main" id="{450883A1-F49D-2D0B-6910-2F7B8B22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535" y="1837239"/>
            <a:ext cx="6011797" cy="3649161"/>
          </a:xfrm>
          <a:prstGeom prst="rect">
            <a:avLst/>
          </a:prstGeom>
        </p:spPr>
      </p:pic>
      <p:sp>
        <p:nvSpPr>
          <p:cNvPr id="16" name="textruta 15">
            <a:extLst>
              <a:ext uri="{FF2B5EF4-FFF2-40B4-BE49-F238E27FC236}">
                <a16:creationId xmlns:a16="http://schemas.microsoft.com/office/drawing/2014/main" id="{03255367-5C44-0802-2891-0E5AE7F63DA3}"/>
              </a:ext>
            </a:extLst>
          </p:cNvPr>
          <p:cNvSpPr txBox="1"/>
          <p:nvPr/>
        </p:nvSpPr>
        <p:spPr>
          <a:xfrm>
            <a:off x="929089" y="1081144"/>
            <a:ext cx="6011797" cy="523220"/>
          </a:xfrm>
          <a:prstGeom prst="rect">
            <a:avLst/>
          </a:prstGeom>
          <a:noFill/>
        </p:spPr>
        <p:txBody>
          <a:bodyPr wrap="square" rtlCol="0">
            <a:spAutoFit/>
          </a:bodyPr>
          <a:lstStyle/>
          <a:p>
            <a:r>
              <a:rPr lang="sv-SE" sz="2800" b="1" err="1"/>
              <a:t>Tromboflebit</a:t>
            </a:r>
            <a:r>
              <a:rPr lang="sv-SE" sz="2800" b="1"/>
              <a:t> och infektion</a:t>
            </a:r>
          </a:p>
        </p:txBody>
      </p:sp>
    </p:spTree>
    <p:extLst>
      <p:ext uri="{BB962C8B-B14F-4D97-AF65-F5344CB8AC3E}">
        <p14:creationId xmlns:p14="http://schemas.microsoft.com/office/powerpoint/2010/main" val="174076939"/>
      </p:ext>
    </p:extLst>
  </p:cSld>
  <p:clrMapOvr>
    <a:masterClrMapping/>
  </p:clrMapOvr>
  <p:transition spd="slow" advTm="1558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576F24-D551-6C44-559E-894F00A762F8}"/>
              </a:ext>
            </a:extLst>
          </p:cNvPr>
          <p:cNvSpPr>
            <a:spLocks noGrp="1"/>
          </p:cNvSpPr>
          <p:nvPr>
            <p:ph type="title"/>
          </p:nvPr>
        </p:nvSpPr>
        <p:spPr>
          <a:xfrm>
            <a:off x="1133946" y="391500"/>
            <a:ext cx="10447449" cy="2621805"/>
          </a:xfrm>
        </p:spPr>
        <p:txBody>
          <a:bodyPr/>
          <a:lstStyle/>
          <a:p>
            <a:pPr algn="ctr"/>
            <a:br>
              <a:rPr lang="sv-SE"/>
            </a:br>
            <a:br>
              <a:rPr lang="sv-SE"/>
            </a:br>
            <a:r>
              <a:rPr lang="sv-SE" sz="4800"/>
              <a:t>Simulera mera! </a:t>
            </a:r>
            <a:br>
              <a:rPr lang="sv-SE"/>
            </a:br>
            <a:r>
              <a:rPr lang="sv-SE" sz="2000"/>
              <a:t> </a:t>
            </a:r>
            <a:br>
              <a:rPr lang="sv-SE"/>
            </a:br>
            <a:r>
              <a:rPr lang="sv-SE" sz="3200" b="0"/>
              <a:t>Passa på att träna och förbättra era färdigheter i verkliga vårdsituationer – utan att lämna avdelningen!</a:t>
            </a:r>
            <a:endParaRPr lang="sv-SE" b="0"/>
          </a:p>
        </p:txBody>
      </p:sp>
      <p:sp>
        <p:nvSpPr>
          <p:cNvPr id="3" name="Platshållare för text 2">
            <a:extLst>
              <a:ext uri="{FF2B5EF4-FFF2-40B4-BE49-F238E27FC236}">
                <a16:creationId xmlns:a16="http://schemas.microsoft.com/office/drawing/2014/main" id="{A1EE41ED-A104-E225-AC14-24F14A8693D5}"/>
              </a:ext>
            </a:extLst>
          </p:cNvPr>
          <p:cNvSpPr>
            <a:spLocks noGrp="1"/>
          </p:cNvSpPr>
          <p:nvPr>
            <p:ph type="body" sz="quarter" idx="13"/>
          </p:nvPr>
        </p:nvSpPr>
        <p:spPr>
          <a:xfrm>
            <a:off x="2656605" y="4857067"/>
            <a:ext cx="4733332" cy="1032865"/>
          </a:xfrm>
        </p:spPr>
        <p:txBody>
          <a:bodyPr/>
          <a:lstStyle/>
          <a:p>
            <a:pPr marL="0" indent="0" algn="ctr">
              <a:buNone/>
            </a:pPr>
            <a:r>
              <a:rPr lang="sv-SE"/>
              <a:t>Scanna QR-koden för att få tillgång till patientfallen!</a:t>
            </a:r>
          </a:p>
        </p:txBody>
      </p:sp>
      <p:sp>
        <p:nvSpPr>
          <p:cNvPr id="4" name="Rektangel 3">
            <a:extLst>
              <a:ext uri="{FF2B5EF4-FFF2-40B4-BE49-F238E27FC236}">
                <a16:creationId xmlns:a16="http://schemas.microsoft.com/office/drawing/2014/main" id="{110B76BE-7D8E-E036-358F-A8C13557199E}"/>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B5DF4185-DD5B-21A7-6694-BAC313B55C3B}"/>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pic>
        <p:nvPicPr>
          <p:cNvPr id="7" name="Bildobjekt 6" descr="En bild som visar mönster, Grafik, konst, cirkel&#10;&#10;AI-genererat innehåll kan vara felaktigt.">
            <a:extLst>
              <a:ext uri="{FF2B5EF4-FFF2-40B4-BE49-F238E27FC236}">
                <a16:creationId xmlns:a16="http://schemas.microsoft.com/office/drawing/2014/main" id="{508EF281-1146-143F-6A6F-E5C247C5A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607" y="3341927"/>
            <a:ext cx="2385217" cy="2385217"/>
          </a:xfrm>
          <a:prstGeom prst="rect">
            <a:avLst/>
          </a:prstGeom>
        </p:spPr>
      </p:pic>
      <p:pic>
        <p:nvPicPr>
          <p:cNvPr id="8" name="Bild 7" descr="Linjepil: medsols böj med hel fyllning">
            <a:extLst>
              <a:ext uri="{FF2B5EF4-FFF2-40B4-BE49-F238E27FC236}">
                <a16:creationId xmlns:a16="http://schemas.microsoft.com/office/drawing/2014/main" id="{8E66A5A0-174D-2373-260E-B957D97385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268056" y="3328516"/>
            <a:ext cx="1352352" cy="1704750"/>
          </a:xfrm>
          <a:prstGeom prst="rect">
            <a:avLst/>
          </a:prstGeom>
        </p:spPr>
      </p:pic>
      <p:sp>
        <p:nvSpPr>
          <p:cNvPr id="11" name="textruta 10">
            <a:extLst>
              <a:ext uri="{FF2B5EF4-FFF2-40B4-BE49-F238E27FC236}">
                <a16:creationId xmlns:a16="http://schemas.microsoft.com/office/drawing/2014/main" id="{5009C48A-DFBB-3B62-AEC8-619C2325084C}"/>
              </a:ext>
            </a:extLst>
          </p:cNvPr>
          <p:cNvSpPr txBox="1"/>
          <p:nvPr/>
        </p:nvSpPr>
        <p:spPr>
          <a:xfrm>
            <a:off x="429658" y="6555488"/>
            <a:ext cx="8182714" cy="230832"/>
          </a:xfrm>
          <a:prstGeom prst="rect">
            <a:avLst/>
          </a:prstGeom>
          <a:noFill/>
        </p:spPr>
        <p:txBody>
          <a:bodyPr wrap="square" rtlCol="0">
            <a:spAutoFit/>
          </a:bodyPr>
          <a:lstStyle/>
          <a:p>
            <a:r>
              <a:rPr lang="sv-SE" sz="900" i="1">
                <a:latin typeface="+mj-lt"/>
              </a:rPr>
              <a:t>Källa: </a:t>
            </a:r>
            <a:r>
              <a:rPr lang="sv-SE" sz="900" i="1">
                <a:hlinkClick r:id="rId5"/>
              </a:rPr>
              <a:t>Övergripande planering - Region Värmland</a:t>
            </a:r>
            <a:r>
              <a:rPr lang="sv-SE" sz="900" i="1"/>
              <a:t> </a:t>
            </a:r>
            <a:r>
              <a:rPr lang="sv-SE" sz="900" i="1">
                <a:sym typeface="Wingdings" panose="05000000000000000000" pitchFamily="2" charset="2"/>
              </a:rPr>
              <a:t> Scrolla till september och klicka på pilen under Världssepsisdagen </a:t>
            </a:r>
            <a:endParaRPr lang="sv-SE" sz="900" i="1">
              <a:latin typeface="+mj-lt"/>
            </a:endParaRPr>
          </a:p>
        </p:txBody>
      </p:sp>
    </p:spTree>
    <p:extLst>
      <p:ext uri="{BB962C8B-B14F-4D97-AF65-F5344CB8AC3E}">
        <p14:creationId xmlns:p14="http://schemas.microsoft.com/office/powerpoint/2010/main" val="2414730358"/>
      </p:ext>
    </p:extLst>
  </p:cSld>
  <p:clrMapOvr>
    <a:masterClrMapping/>
  </p:clrMapOvr>
  <mc:AlternateContent xmlns:mc="http://schemas.openxmlformats.org/markup-compatibility/2006" xmlns:p14="http://schemas.microsoft.com/office/powerpoint/2010/main">
    <mc:Choice Requires="p14">
      <p:transition spd="med" p14:dur="700" advTm="20459">
        <p:fade/>
      </p:transition>
    </mc:Choice>
    <mc:Fallback xmlns="">
      <p:transition spd="med" advTm="2045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99F46-CD6C-7E1C-723C-5AFC769DE8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 t="8377" r="4556" b="13844"/>
          <a:stretch/>
        </p:blipFill>
        <p:spPr bwMode="auto">
          <a:xfrm>
            <a:off x="6096000" y="220635"/>
            <a:ext cx="5709841" cy="5811351"/>
          </a:xfrm>
          <a:prstGeom prst="rect">
            <a:avLst/>
          </a:prstGeom>
          <a:solidFill>
            <a:srgbClr val="FFFFFF"/>
          </a:solidFill>
        </p:spPr>
      </p:pic>
      <p:pic>
        <p:nvPicPr>
          <p:cNvPr id="4" name="Platshållare för innehåll 6">
            <a:extLst>
              <a:ext uri="{FF2B5EF4-FFF2-40B4-BE49-F238E27FC236}">
                <a16:creationId xmlns:a16="http://schemas.microsoft.com/office/drawing/2014/main" id="{2BF7B2C4-89E4-2A93-4D68-5AF570A05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82" y="3987302"/>
            <a:ext cx="2223719" cy="2223719"/>
          </a:xfrm>
          <a:custGeom>
            <a:avLst/>
            <a:gdLst>
              <a:gd name="connsiteX0" fmla="*/ 0 w 5002954"/>
              <a:gd name="connsiteY0" fmla="*/ 0 h 6071396"/>
              <a:gd name="connsiteX1" fmla="*/ 5002954 w 5002954"/>
              <a:gd name="connsiteY1" fmla="*/ 0 h 6071396"/>
              <a:gd name="connsiteX2" fmla="*/ 5002954 w 5002954"/>
              <a:gd name="connsiteY2" fmla="*/ 5059476 h 6071396"/>
              <a:gd name="connsiteX3" fmla="*/ 3991034 w 5002954"/>
              <a:gd name="connsiteY3" fmla="*/ 6071396 h 6071396"/>
              <a:gd name="connsiteX4" fmla="*/ 0 w 5002954"/>
              <a:gd name="connsiteY4" fmla="*/ 6071396 h 607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954" h="6071396">
                <a:moveTo>
                  <a:pt x="0" y="0"/>
                </a:moveTo>
                <a:lnTo>
                  <a:pt x="5002954" y="0"/>
                </a:lnTo>
                <a:lnTo>
                  <a:pt x="5002954" y="5059476"/>
                </a:lnTo>
                <a:cubicBezTo>
                  <a:pt x="5002954" y="5618344"/>
                  <a:pt x="4549902" y="6071396"/>
                  <a:pt x="3991034" y="6071396"/>
                </a:cubicBezTo>
                <a:lnTo>
                  <a:pt x="0" y="6071396"/>
                </a:lnTo>
                <a:close/>
              </a:path>
            </a:pathLst>
          </a:custGeom>
          <a:solidFill>
            <a:schemeClr val="bg1">
              <a:lumMod val="95000"/>
            </a:schemeClr>
          </a:solidFill>
        </p:spPr>
      </p:pic>
      <p:sp>
        <p:nvSpPr>
          <p:cNvPr id="5" name="Platshållare för innehåll 2">
            <a:extLst>
              <a:ext uri="{FF2B5EF4-FFF2-40B4-BE49-F238E27FC236}">
                <a16:creationId xmlns:a16="http://schemas.microsoft.com/office/drawing/2014/main" id="{29CA789B-C933-3BB5-2FAF-46C6AECECE01}"/>
              </a:ext>
            </a:extLst>
          </p:cNvPr>
          <p:cNvSpPr txBox="1">
            <a:spLocks/>
          </p:cNvSpPr>
          <p:nvPr/>
        </p:nvSpPr>
        <p:spPr>
          <a:xfrm>
            <a:off x="861683" y="2577770"/>
            <a:ext cx="4987705" cy="2819063"/>
          </a:xfrm>
          <a:custGeom>
            <a:avLst/>
            <a:gdLst>
              <a:gd name="connsiteX0" fmla="*/ 0 w 4919133"/>
              <a:gd name="connsiteY0" fmla="*/ 0 h 3756990"/>
              <a:gd name="connsiteX1" fmla="*/ 4919133 w 4919133"/>
              <a:gd name="connsiteY1" fmla="*/ 0 h 3756990"/>
              <a:gd name="connsiteX2" fmla="*/ 4919133 w 4919133"/>
              <a:gd name="connsiteY2" fmla="*/ 3756990 h 3756990"/>
              <a:gd name="connsiteX3" fmla="*/ 0 w 4919133"/>
              <a:gd name="connsiteY3" fmla="*/ 3756990 h 3756990"/>
            </a:gdLst>
            <a:ahLst/>
            <a:cxnLst>
              <a:cxn ang="0">
                <a:pos x="connsiteX0" y="connsiteY0"/>
              </a:cxn>
              <a:cxn ang="0">
                <a:pos x="connsiteX1" y="connsiteY1"/>
              </a:cxn>
              <a:cxn ang="0">
                <a:pos x="connsiteX2" y="connsiteY2"/>
              </a:cxn>
              <a:cxn ang="0">
                <a:pos x="connsiteX3" y="connsiteY3"/>
              </a:cxn>
            </a:cxnLst>
            <a:rect l="l" t="t" r="r" b="b"/>
            <a:pathLst>
              <a:path w="4919133" h="3756990">
                <a:moveTo>
                  <a:pt x="0" y="0"/>
                </a:moveTo>
                <a:lnTo>
                  <a:pt x="4919133" y="0"/>
                </a:lnTo>
                <a:lnTo>
                  <a:pt x="4919133" y="3756990"/>
                </a:lnTo>
                <a:lnTo>
                  <a:pt x="0" y="3756990"/>
                </a:lnTo>
                <a:close/>
              </a:path>
            </a:pathLst>
          </a:custGeom>
        </p:spPr>
        <p:txBody>
          <a:bodyPr/>
          <a:lst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b="1"/>
              <a:t>Socialstyrelsen</a:t>
            </a:r>
            <a:r>
              <a:rPr lang="sv-SE" sz="1800"/>
              <a:t> har tagit fram en nationell handlingsplan med tillhörande digital utbildning om Säker vård, scanna QR-koden här nedanför för att komma till utbildning direkt:</a:t>
            </a:r>
          </a:p>
        </p:txBody>
      </p:sp>
      <p:sp>
        <p:nvSpPr>
          <p:cNvPr id="6" name="Rubrik 1">
            <a:extLst>
              <a:ext uri="{FF2B5EF4-FFF2-40B4-BE49-F238E27FC236}">
                <a16:creationId xmlns:a16="http://schemas.microsoft.com/office/drawing/2014/main" id="{42689DB7-FABF-E54B-0E39-70F99A315B07}"/>
              </a:ext>
            </a:extLst>
          </p:cNvPr>
          <p:cNvSpPr txBox="1">
            <a:spLocks/>
          </p:cNvSpPr>
          <p:nvPr/>
        </p:nvSpPr>
        <p:spPr>
          <a:xfrm>
            <a:off x="916579" y="1178736"/>
            <a:ext cx="4995333" cy="1047750"/>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3300" kern="1200">
                <a:solidFill>
                  <a:schemeClr val="tx1"/>
                </a:solidFill>
                <a:latin typeface="+mj-lt"/>
                <a:ea typeface="+mj-ea"/>
                <a:cs typeface="+mj-cs"/>
              </a:defRPr>
            </a:lvl1pPr>
          </a:lstStyle>
          <a:p>
            <a:r>
              <a:rPr lang="sv-SE" b="1"/>
              <a:t>Vill du lära dig mer om patientsäkerhet?</a:t>
            </a:r>
            <a:endParaRPr lang="sv-SE"/>
          </a:p>
        </p:txBody>
      </p:sp>
      <p:sp>
        <p:nvSpPr>
          <p:cNvPr id="7" name="Rektangel 6">
            <a:extLst>
              <a:ext uri="{FF2B5EF4-FFF2-40B4-BE49-F238E27FC236}">
                <a16:creationId xmlns:a16="http://schemas.microsoft.com/office/drawing/2014/main" id="{2564B762-607F-71D8-9C2B-3F05AA25A0ED}"/>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0101E426-CCB6-23E3-1FD3-3F710B60671B}"/>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Tree>
    <p:extLst>
      <p:ext uri="{BB962C8B-B14F-4D97-AF65-F5344CB8AC3E}">
        <p14:creationId xmlns:p14="http://schemas.microsoft.com/office/powerpoint/2010/main" val="3765835267"/>
      </p:ext>
    </p:extLst>
  </p:cSld>
  <p:clrMapOvr>
    <a:masterClrMapping/>
  </p:clrMapOvr>
  <mc:AlternateContent xmlns:mc="http://schemas.openxmlformats.org/markup-compatibility/2006" xmlns:p14="http://schemas.microsoft.com/office/powerpoint/2010/main">
    <mc:Choice Requires="p14">
      <p:transition spd="med" p14:dur="700" advTm="11479">
        <p:fade/>
      </p:transition>
    </mc:Choice>
    <mc:Fallback xmlns="">
      <p:transition spd="med" advTm="11479">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887018"/>
      </p:ext>
    </p:extLst>
  </p:cSld>
  <p:clrMapOvr>
    <a:masterClrMapping/>
  </p:clrMapOvr>
  <mc:AlternateContent xmlns:mc="http://schemas.openxmlformats.org/markup-compatibility/2006" xmlns:p14="http://schemas.microsoft.com/office/powerpoint/2010/main">
    <mc:Choice Requires="p14">
      <p:transition spd="med" p14:dur="700" advTm="5023">
        <p:fade/>
      </p:transition>
    </mc:Choice>
    <mc:Fallback xmlns="">
      <p:transition spd="med" advTm="502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Video 43" title="Flytande virus">
            <a:hlinkClick r:id="" action="ppaction://media"/>
            <a:extLst>
              <a:ext uri="{FF2B5EF4-FFF2-40B4-BE49-F238E27FC236}">
                <a16:creationId xmlns:a16="http://schemas.microsoft.com/office/drawing/2014/main" id="{92AEBFB5-9792-EEC3-9C1C-CCC5BC05241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7975" r="23121"/>
          <a:stretch/>
        </p:blipFill>
        <p:spPr>
          <a:xfrm>
            <a:off x="5010284" y="-1"/>
            <a:ext cx="7181715" cy="6856189"/>
          </a:xfrm>
          <a:prstGeom prst="rect">
            <a:avLst/>
          </a:prstGeom>
        </p:spPr>
      </p:pic>
      <p:sp>
        <p:nvSpPr>
          <p:cNvPr id="42" name="Frihandsfigur: Form 41">
            <a:extLst>
              <a:ext uri="{FF2B5EF4-FFF2-40B4-BE49-F238E27FC236}">
                <a16:creationId xmlns:a16="http://schemas.microsoft.com/office/drawing/2014/main" id="{EBB3237B-05A3-05B5-4181-E044DADCC157}"/>
              </a:ext>
            </a:extLst>
          </p:cNvPr>
          <p:cNvSpPr/>
          <p:nvPr/>
        </p:nvSpPr>
        <p:spPr>
          <a:xfrm>
            <a:off x="361506" y="0"/>
            <a:ext cx="11830493" cy="6858000"/>
          </a:xfrm>
          <a:custGeom>
            <a:avLst/>
            <a:gdLst>
              <a:gd name="connsiteX0" fmla="*/ 0 w 11912600"/>
              <a:gd name="connsiteY0" fmla="*/ 0 h 6858000"/>
              <a:gd name="connsiteX1" fmla="*/ 10751789 w 11912600"/>
              <a:gd name="connsiteY1" fmla="*/ 0 h 6858000"/>
              <a:gd name="connsiteX2" fmla="*/ 8837593 w 11912600"/>
              <a:gd name="connsiteY2" fmla="*/ 4455642 h 6858000"/>
              <a:gd name="connsiteX3" fmla="*/ 9037796 w 11912600"/>
              <a:gd name="connsiteY3" fmla="*/ 4957429 h 6858000"/>
              <a:gd name="connsiteX4" fmla="*/ 10441738 w 11912600"/>
              <a:gd name="connsiteY4" fmla="*/ 5560579 h 6858000"/>
              <a:gd name="connsiteX5" fmla="*/ 10943526 w 11912600"/>
              <a:gd name="connsiteY5" fmla="*/ 5360376 h 6858000"/>
              <a:gd name="connsiteX6" fmla="*/ 11912600 w 11912600"/>
              <a:gd name="connsiteY6" fmla="*/ 3104678 h 6858000"/>
              <a:gd name="connsiteX7" fmla="*/ 11912600 w 11912600"/>
              <a:gd name="connsiteY7" fmla="*/ 6858000 h 6858000"/>
              <a:gd name="connsiteX8" fmla="*/ 7456998 w 11912600"/>
              <a:gd name="connsiteY8" fmla="*/ 6858000 h 6858000"/>
              <a:gd name="connsiteX9" fmla="*/ 9371194 w 11912600"/>
              <a:gd name="connsiteY9" fmla="*/ 2402358 h 6858000"/>
              <a:gd name="connsiteX10" fmla="*/ 9170991 w 11912600"/>
              <a:gd name="connsiteY10" fmla="*/ 1900570 h 6858000"/>
              <a:gd name="connsiteX11" fmla="*/ 7767049 w 11912600"/>
              <a:gd name="connsiteY11" fmla="*/ 1297420 h 6858000"/>
              <a:gd name="connsiteX12" fmla="*/ 7265261 w 11912600"/>
              <a:gd name="connsiteY12" fmla="*/ 1497624 h 6858000"/>
              <a:gd name="connsiteX13" fmla="*/ 4962380 w 11912600"/>
              <a:gd name="connsiteY13" fmla="*/ 6858000 h 6858000"/>
              <a:gd name="connsiteX14" fmla="*/ 0 w 119126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2600" h="6858000">
                <a:moveTo>
                  <a:pt x="0" y="0"/>
                </a:moveTo>
                <a:lnTo>
                  <a:pt x="10751789" y="0"/>
                </a:lnTo>
                <a:lnTo>
                  <a:pt x="8837593" y="4455642"/>
                </a:lnTo>
                <a:cubicBezTo>
                  <a:pt x="8754312" y="4649492"/>
                  <a:pt x="8843947" y="4874149"/>
                  <a:pt x="9037796" y="4957429"/>
                </a:cubicBezTo>
                <a:lnTo>
                  <a:pt x="10441738" y="5560579"/>
                </a:lnTo>
                <a:cubicBezTo>
                  <a:pt x="10635588" y="5643860"/>
                  <a:pt x="10860246" y="5554226"/>
                  <a:pt x="10943526" y="5360376"/>
                </a:cubicBezTo>
                <a:lnTo>
                  <a:pt x="11912600" y="3104678"/>
                </a:lnTo>
                <a:lnTo>
                  <a:pt x="11912600" y="6858000"/>
                </a:lnTo>
                <a:lnTo>
                  <a:pt x="7456998" y="6858000"/>
                </a:lnTo>
                <a:lnTo>
                  <a:pt x="9371194" y="2402358"/>
                </a:lnTo>
                <a:cubicBezTo>
                  <a:pt x="9454475" y="2208508"/>
                  <a:pt x="9364840" y="1983850"/>
                  <a:pt x="9170991" y="1900570"/>
                </a:cubicBezTo>
                <a:lnTo>
                  <a:pt x="7767049" y="1297420"/>
                </a:lnTo>
                <a:cubicBezTo>
                  <a:pt x="7573199" y="1214140"/>
                  <a:pt x="7348542" y="1303774"/>
                  <a:pt x="7265261" y="1497624"/>
                </a:cubicBezTo>
                <a:lnTo>
                  <a:pt x="496238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5" name="textruta 44">
            <a:extLst>
              <a:ext uri="{FF2B5EF4-FFF2-40B4-BE49-F238E27FC236}">
                <a16:creationId xmlns:a16="http://schemas.microsoft.com/office/drawing/2014/main" id="{375DE031-5260-2F0A-5D19-14A637039468}"/>
              </a:ext>
            </a:extLst>
          </p:cNvPr>
          <p:cNvSpPr txBox="1"/>
          <p:nvPr/>
        </p:nvSpPr>
        <p:spPr>
          <a:xfrm>
            <a:off x="1102895" y="-1813"/>
            <a:ext cx="4318379" cy="1323439"/>
          </a:xfrm>
          <a:prstGeom prst="rect">
            <a:avLst/>
          </a:prstGeom>
          <a:noFill/>
        </p:spPr>
        <p:txBody>
          <a:bodyPr wrap="square" rtlCol="0">
            <a:spAutoFit/>
          </a:bodyPr>
          <a:lstStyle/>
          <a:p>
            <a:pPr algn="ctr"/>
            <a:r>
              <a:rPr lang="sv-SE" sz="8000" b="1">
                <a:solidFill>
                  <a:schemeClr val="tx1">
                    <a:lumMod val="95000"/>
                    <a:lumOff val="5000"/>
                  </a:schemeClr>
                </a:solidFill>
              </a:rPr>
              <a:t>Sepsis</a:t>
            </a:r>
            <a:endParaRPr lang="sv-SE" sz="2800" b="1">
              <a:solidFill>
                <a:schemeClr val="tx1">
                  <a:lumMod val="95000"/>
                  <a:lumOff val="5000"/>
                </a:schemeClr>
              </a:solidFill>
            </a:endParaRPr>
          </a:p>
        </p:txBody>
      </p:sp>
      <p:sp>
        <p:nvSpPr>
          <p:cNvPr id="46" name="textruta 45">
            <a:extLst>
              <a:ext uri="{FF2B5EF4-FFF2-40B4-BE49-F238E27FC236}">
                <a16:creationId xmlns:a16="http://schemas.microsoft.com/office/drawing/2014/main" id="{555DC3D8-5F3E-1813-329B-396B283998B1}"/>
              </a:ext>
            </a:extLst>
          </p:cNvPr>
          <p:cNvSpPr txBox="1"/>
          <p:nvPr/>
        </p:nvSpPr>
        <p:spPr>
          <a:xfrm>
            <a:off x="342900" y="1572212"/>
            <a:ext cx="5525829" cy="2308324"/>
          </a:xfrm>
          <a:prstGeom prst="rect">
            <a:avLst/>
          </a:prstGeom>
          <a:noFill/>
        </p:spPr>
        <p:txBody>
          <a:bodyPr wrap="square" rtlCol="0">
            <a:spAutoFit/>
          </a:bodyPr>
          <a:lstStyle/>
          <a:p>
            <a:pPr algn="ctr"/>
            <a:r>
              <a:rPr lang="sv-SE" dirty="0"/>
              <a:t>Sepsis är ett tillstånd med försämrad organfunktion orsakat av en infektion, som i Sverige rapporterats ha en incidens på cirka </a:t>
            </a:r>
            <a:r>
              <a:rPr lang="sv-SE" b="1" dirty="0"/>
              <a:t>800 av 100 000 individer per år</a:t>
            </a:r>
            <a:r>
              <a:rPr lang="sv-SE" dirty="0"/>
              <a:t>. </a:t>
            </a:r>
          </a:p>
          <a:p>
            <a:pPr algn="ctr"/>
            <a:endParaRPr lang="sv-SE" dirty="0"/>
          </a:p>
          <a:p>
            <a:pPr algn="ctr"/>
            <a:r>
              <a:rPr lang="sv-SE" dirty="0"/>
              <a:t>Kvinnor och män i alla åldrar kan utveckla sepsis, men små barn, äldre individer och personer med kroniska sjukdomar har störst risk att insjukna.</a:t>
            </a:r>
          </a:p>
        </p:txBody>
      </p:sp>
      <p:pic>
        <p:nvPicPr>
          <p:cNvPr id="50" name="Bildobjekt 49">
            <a:extLst>
              <a:ext uri="{FF2B5EF4-FFF2-40B4-BE49-F238E27FC236}">
                <a16:creationId xmlns:a16="http://schemas.microsoft.com/office/drawing/2014/main" id="{571DCA19-B284-E4DE-0395-984DCB843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53" name="textruta 52">
            <a:extLst>
              <a:ext uri="{FF2B5EF4-FFF2-40B4-BE49-F238E27FC236}">
                <a16:creationId xmlns:a16="http://schemas.microsoft.com/office/drawing/2014/main" id="{906895CA-7F49-5A0C-0F6B-936A2BEC65D3}"/>
              </a:ext>
            </a:extLst>
          </p:cNvPr>
          <p:cNvSpPr txBox="1"/>
          <p:nvPr/>
        </p:nvSpPr>
        <p:spPr>
          <a:xfrm>
            <a:off x="503694" y="3993126"/>
            <a:ext cx="5092552" cy="2585323"/>
          </a:xfrm>
          <a:prstGeom prst="rect">
            <a:avLst/>
          </a:prstGeom>
          <a:noFill/>
        </p:spPr>
        <p:txBody>
          <a:bodyPr wrap="square" rtlCol="0">
            <a:spAutoFit/>
          </a:bodyPr>
          <a:lstStyle/>
          <a:p>
            <a:pPr algn="ctr"/>
            <a:r>
              <a:rPr lang="sv-SE" dirty="0"/>
              <a:t>Patienter med sepsis identifieras i alla </a:t>
            </a:r>
          </a:p>
          <a:p>
            <a:pPr algn="ctr"/>
            <a:r>
              <a:rPr lang="sv-SE" dirty="0"/>
              <a:t>delar av vården. Flertalet patienter insjuknar utanför sjukhus men diagnostiseras ofta på akutmottagning eller i olika delar av slutenvården.</a:t>
            </a:r>
          </a:p>
          <a:p>
            <a:pPr algn="ctr"/>
            <a:endParaRPr lang="sv-SE" dirty="0"/>
          </a:p>
          <a:p>
            <a:pPr algn="ctr"/>
            <a:r>
              <a:rPr lang="sv-SE" dirty="0"/>
              <a:t>För de svårast sjuka patienterna, de med septisk chock, finns evidens för att riktigt snabba åtgärder har betydelse för överlevnaden. </a:t>
            </a:r>
          </a:p>
        </p:txBody>
      </p:sp>
      <p:sp>
        <p:nvSpPr>
          <p:cNvPr id="57" name="Rektangel 56">
            <a:extLst>
              <a:ext uri="{FF2B5EF4-FFF2-40B4-BE49-F238E27FC236}">
                <a16:creationId xmlns:a16="http://schemas.microsoft.com/office/drawing/2014/main" id="{640144EB-E53E-4A64-EDCA-2F3A3AA01700}"/>
              </a:ext>
            </a:extLst>
          </p:cNvPr>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09427078"/>
      </p:ext>
    </p:extLst>
  </p:cSld>
  <p:clrMapOvr>
    <a:masterClrMapping/>
  </p:clrMapOvr>
  <p:transition spd="slow" advClick="0" advTm="266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0" fill="hold"/>
                                        <p:tgtEl>
                                          <p:spTgt spid="44"/>
                                        </p:tgtEl>
                                      </p:cBhvr>
                                    </p:cmd>
                                  </p:childTnLst>
                                </p:cTn>
                              </p:par>
                            </p:childTnLst>
                          </p:cTn>
                        </p:par>
                        <p:par>
                          <p:cTn id="7" fill="hold">
                            <p:stCondLst>
                              <p:cond delay="9900"/>
                            </p:stCondLst>
                            <p:childTnLst>
                              <p:par>
                                <p:cTn id="8" presetID="10" presetClass="exit" presetSubtype="0" fill="hold" grpId="0" nodeType="afterEffect">
                                  <p:stCondLst>
                                    <p:cond delay="750"/>
                                  </p:stCondLst>
                                  <p:childTnLst>
                                    <p:animEffect transition="out" filter="fade">
                                      <p:cBhvr>
                                        <p:cTn id="9" dur="500"/>
                                        <p:tgtEl>
                                          <p:spTgt spid="46"/>
                                        </p:tgtEl>
                                      </p:cBhvr>
                                    </p:animEffect>
                                    <p:set>
                                      <p:cBhvr>
                                        <p:cTn id="10" dur="1" fill="hold">
                                          <p:stCondLst>
                                            <p:cond delay="499"/>
                                          </p:stCondLst>
                                        </p:cTn>
                                        <p:tgtEl>
                                          <p:spTgt spid="46"/>
                                        </p:tgtEl>
                                        <p:attrNameLst>
                                          <p:attrName>style.visibility</p:attrName>
                                        </p:attrNameLst>
                                      </p:cBhvr>
                                      <p:to>
                                        <p:strVal val="hidden"/>
                                      </p:to>
                                    </p:set>
                                  </p:childTnLst>
                                </p:cTn>
                              </p:par>
                            </p:childTnLst>
                          </p:cTn>
                        </p:par>
                        <p:par>
                          <p:cTn id="11" fill="hold">
                            <p:stCondLst>
                              <p:cond delay="1115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44"/>
                </p:tgtEl>
              </p:cMediaNode>
            </p:video>
          </p:childTnLst>
        </p:cTn>
      </p:par>
    </p:tnLst>
    <p:bldLst>
      <p:bldP spid="46" grpId="0"/>
      <p:bldP spid="53" grpId="0"/>
    </p:bldLst>
  </p:timing>
  <p:extLst>
    <p:ext uri="{E180D4A7-C9FB-4DFB-919C-405C955672EB}">
      <p14:showEvtLst xmlns:p14="http://schemas.microsoft.com/office/powerpoint/2010/main">
        <p14:playEvt time="3" objId="44"/>
        <p14:playEvt time="9923" objId="44"/>
        <p14:playEvt time="19836" objId="44"/>
        <p14:stopEvt time="26617" objId="4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8BE9AF1-A8CD-28F1-4BE6-025C3BBA5737}"/>
              </a:ext>
            </a:extLst>
          </p:cNvPr>
          <p:cNvSpPr/>
          <p:nvPr/>
        </p:nvSpPr>
        <p:spPr>
          <a:xfrm>
            <a:off x="-1796" y="57562"/>
            <a:ext cx="11849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E1FF9534-D985-5B8B-AC3B-5FC769643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10" name="Platshållare för text 2">
            <a:extLst>
              <a:ext uri="{FF2B5EF4-FFF2-40B4-BE49-F238E27FC236}">
                <a16:creationId xmlns:a16="http://schemas.microsoft.com/office/drawing/2014/main" id="{5AB88D7F-6BF7-A331-5CAC-DE840E119CE4}"/>
              </a:ext>
            </a:extLst>
          </p:cNvPr>
          <p:cNvSpPr txBox="1">
            <a:spLocks/>
          </p:cNvSpPr>
          <p:nvPr/>
        </p:nvSpPr>
        <p:spPr>
          <a:xfrm>
            <a:off x="2015387" y="1347989"/>
            <a:ext cx="7814734" cy="1281370"/>
          </a:xfrm>
          <a:prstGeom prst="rect">
            <a:avLst/>
          </a:prstGeom>
        </p:spPr>
        <p:txBody>
          <a:bodyPr lIns="91440" tIns="45720" rIns="91440" bIns="45720" anchor="t"/>
          <a:lst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3600" b="1" dirty="0"/>
              <a:t>Sepsis uppstår när kroppens immunsystem överreagerar på en infektion och börjar attackera kroppens egna organ och vävnader. Det är en potentiellt livshotande komplikation som kan uppstå som en följd av vanliga infektioner.</a:t>
            </a:r>
          </a:p>
        </p:txBody>
      </p:sp>
      <p:sp>
        <p:nvSpPr>
          <p:cNvPr id="12" name="Rektangel 11">
            <a:extLst>
              <a:ext uri="{FF2B5EF4-FFF2-40B4-BE49-F238E27FC236}">
                <a16:creationId xmlns:a16="http://schemas.microsoft.com/office/drawing/2014/main" id="{BD4E6B5F-BF27-0849-5D6B-A6B2B275606C}"/>
              </a:ext>
            </a:extLst>
          </p:cNvPr>
          <p:cNvSpPr/>
          <p:nvPr/>
        </p:nvSpPr>
        <p:spPr>
          <a:xfrm>
            <a:off x="1836720" y="1091097"/>
            <a:ext cx="8345104" cy="48029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759C5A0C-5C31-515A-794A-5747E52FD1BD}"/>
              </a:ext>
            </a:extLst>
          </p:cNvPr>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931C67B6-982F-650B-C0CD-3774AABA482C}"/>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C4F3BFDC-9548-84E7-A67D-67897399854E}"/>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Tree>
    <p:extLst>
      <p:ext uri="{BB962C8B-B14F-4D97-AF65-F5344CB8AC3E}">
        <p14:creationId xmlns:p14="http://schemas.microsoft.com/office/powerpoint/2010/main" val="1043170947"/>
      </p:ext>
    </p:extLst>
  </p:cSld>
  <p:clrMapOvr>
    <a:masterClrMapping/>
  </p:clrMapOvr>
  <mc:AlternateContent xmlns:mc="http://schemas.openxmlformats.org/markup-compatibility/2006" xmlns:p14="http://schemas.microsoft.com/office/powerpoint/2010/main">
    <mc:Choice Requires="p14">
      <p:transition spd="slow" p14:dur="2250" advClick="0" advTm="11035">
        <p:wipe dir="r"/>
      </p:transition>
    </mc:Choice>
    <mc:Fallback xmlns="">
      <p:transition spd="slow" advClick="0" advTm="11035">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2)">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783A4-CDCB-71E6-3F46-3CD4CF31462F}"/>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57F814F9-AAAA-F9D2-50DB-768914E7794D}"/>
              </a:ext>
            </a:extLst>
          </p:cNvPr>
          <p:cNvSpPr/>
          <p:nvPr/>
        </p:nvSpPr>
        <p:spPr>
          <a:xfrm>
            <a:off x="-1796" y="57562"/>
            <a:ext cx="11849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94A1C616-329D-F8E9-D1F7-C91AE00EC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10" name="Platshållare för text 2">
            <a:extLst>
              <a:ext uri="{FF2B5EF4-FFF2-40B4-BE49-F238E27FC236}">
                <a16:creationId xmlns:a16="http://schemas.microsoft.com/office/drawing/2014/main" id="{4BB3E931-AA2E-65E7-205C-8F26C8CDA0EB}"/>
              </a:ext>
            </a:extLst>
          </p:cNvPr>
          <p:cNvSpPr txBox="1">
            <a:spLocks/>
          </p:cNvSpPr>
          <p:nvPr/>
        </p:nvSpPr>
        <p:spPr>
          <a:xfrm>
            <a:off x="2015387" y="2321146"/>
            <a:ext cx="7814734" cy="1281370"/>
          </a:xfrm>
          <a:prstGeom prst="rect">
            <a:avLst/>
          </a:prstGeom>
        </p:spPr>
        <p:txBody>
          <a:bodyPr/>
          <a:lst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1800" b="1"/>
              <a:t>Sepsis uppstår när kroppens immunsystem överreagerar på en infektion och börjar attackera kroppens egna organ och vävnader. Det är en potentiellt livshotande komplikation som kan uppstå som en följd av vanliga infektioner.</a:t>
            </a:r>
          </a:p>
        </p:txBody>
      </p:sp>
      <p:sp>
        <p:nvSpPr>
          <p:cNvPr id="12" name="Rektangel 11">
            <a:extLst>
              <a:ext uri="{FF2B5EF4-FFF2-40B4-BE49-F238E27FC236}">
                <a16:creationId xmlns:a16="http://schemas.microsoft.com/office/drawing/2014/main" id="{C1B1766D-500E-490F-D119-CE33EFEADF80}"/>
              </a:ext>
            </a:extLst>
          </p:cNvPr>
          <p:cNvSpPr/>
          <p:nvPr/>
        </p:nvSpPr>
        <p:spPr>
          <a:xfrm>
            <a:off x="1836720" y="2156060"/>
            <a:ext cx="8345104" cy="251509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2B6B8A76-5A49-0072-653D-9DDDB02CA314}"/>
              </a:ext>
            </a:extLst>
          </p:cNvPr>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64995329-DB95-09AC-7037-A817C5FD5FFF}"/>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D30A93C4-4DC0-D2B0-6421-515644D90479}"/>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
        <p:nvSpPr>
          <p:cNvPr id="24" name="Platshållare för text 2">
            <a:extLst>
              <a:ext uri="{FF2B5EF4-FFF2-40B4-BE49-F238E27FC236}">
                <a16:creationId xmlns:a16="http://schemas.microsoft.com/office/drawing/2014/main" id="{9A7C84D4-FF17-655A-20BA-EDA748BF1E95}"/>
              </a:ext>
            </a:extLst>
          </p:cNvPr>
          <p:cNvSpPr txBox="1">
            <a:spLocks/>
          </p:cNvSpPr>
          <p:nvPr/>
        </p:nvSpPr>
        <p:spPr>
          <a:xfrm>
            <a:off x="2072512" y="3564639"/>
            <a:ext cx="7814734" cy="1693770"/>
          </a:xfrm>
          <a:prstGeom prst="rect">
            <a:avLst/>
          </a:prstGeom>
        </p:spPr>
        <p:txBody>
          <a:bodyPr/>
          <a:lst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1800" b="1"/>
              <a:t>Man kan beskriva sepsis som att du får en inflammation i hela kroppen, vilket påverkar vitala organ som hjärtat, lungor och njurar – och som kan leda till organskador/organsvikt.</a:t>
            </a:r>
          </a:p>
        </p:txBody>
      </p:sp>
    </p:spTree>
    <p:extLst>
      <p:ext uri="{BB962C8B-B14F-4D97-AF65-F5344CB8AC3E}">
        <p14:creationId xmlns:p14="http://schemas.microsoft.com/office/powerpoint/2010/main" val="193823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393">
        <p159:morph option="byObject"/>
      </p:transition>
    </mc:Choice>
    <mc:Fallback xmlns="">
      <p:transition spd="slow" advTm="93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D203-AACF-E8FF-51E3-B839AC0804BC}"/>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E3A9E2FC-4B85-60CE-F4FA-2159855E9AB0}"/>
              </a:ext>
            </a:extLst>
          </p:cNvPr>
          <p:cNvSpPr/>
          <p:nvPr/>
        </p:nvSpPr>
        <p:spPr>
          <a:xfrm>
            <a:off x="342900" y="0"/>
            <a:ext cx="11849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FFB89CBE-028D-9317-8E0E-670CA8644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0" name="Rektangel 19">
            <a:extLst>
              <a:ext uri="{FF2B5EF4-FFF2-40B4-BE49-F238E27FC236}">
                <a16:creationId xmlns:a16="http://schemas.microsoft.com/office/drawing/2014/main" id="{1C2AE48C-5BF9-1D3E-48B9-A46F5B265218}"/>
              </a:ext>
            </a:extLst>
          </p:cNvPr>
          <p:cNvSpPr/>
          <p:nvPr/>
        </p:nvSpPr>
        <p:spPr>
          <a:xfrm>
            <a:off x="1822451" y="3238888"/>
            <a:ext cx="8451850" cy="23060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40618950-E711-A608-BC34-04CD97DD9BB9}"/>
              </a:ext>
            </a:extLst>
          </p:cNvPr>
          <p:cNvSpPr txBox="1"/>
          <p:nvPr/>
        </p:nvSpPr>
        <p:spPr>
          <a:xfrm>
            <a:off x="2086605" y="3822652"/>
            <a:ext cx="9994603" cy="1631216"/>
          </a:xfrm>
          <a:prstGeom prst="rect">
            <a:avLst/>
          </a:prstGeom>
          <a:noFill/>
        </p:spPr>
        <p:txBody>
          <a:bodyPr wrap="square" numCol="2" rtlCol="0">
            <a:spAutoFit/>
          </a:bodyPr>
          <a:lstStyle/>
          <a:p>
            <a:pPr marL="542925" indent="-542925">
              <a:buClr>
                <a:srgbClr val="FF0000"/>
              </a:buClr>
              <a:buFont typeface="Symbol" panose="05050102010706020507" pitchFamily="18" charset="2"/>
              <a:buChar char="®"/>
            </a:pPr>
            <a:r>
              <a:rPr lang="sv-SE" sz="2000"/>
              <a:t>Förvirring och sluddrande tal</a:t>
            </a:r>
          </a:p>
          <a:p>
            <a:pPr marL="542925" indent="-542925">
              <a:buClr>
                <a:srgbClr val="FF0000"/>
              </a:buClr>
              <a:buFont typeface="Symbol" panose="05050102010706020507" pitchFamily="18" charset="2"/>
              <a:buChar char="®"/>
            </a:pPr>
            <a:r>
              <a:rPr lang="sv-SE" sz="2000"/>
              <a:t>Ansträngd andning</a:t>
            </a:r>
          </a:p>
          <a:p>
            <a:pPr marL="542925" indent="-542925">
              <a:buClr>
                <a:srgbClr val="FF0000"/>
              </a:buClr>
              <a:buFont typeface="Symbol" panose="05050102010706020507" pitchFamily="18" charset="2"/>
              <a:buChar char="®"/>
            </a:pPr>
            <a:r>
              <a:rPr lang="sv-SE" sz="2000"/>
              <a:t>Snabb puls (utan anledning)</a:t>
            </a:r>
          </a:p>
          <a:p>
            <a:pPr marL="542925" indent="-542925">
              <a:buClr>
                <a:srgbClr val="FF0000"/>
              </a:buClr>
              <a:buFont typeface="Symbol" panose="05050102010706020507" pitchFamily="18" charset="2"/>
              <a:buChar char="®"/>
            </a:pPr>
            <a:r>
              <a:rPr lang="sv-SE" sz="2000"/>
              <a:t>Skakfrossa och feber</a:t>
            </a:r>
          </a:p>
          <a:p>
            <a:pPr marL="542925" indent="-542925">
              <a:buClr>
                <a:srgbClr val="FF0000"/>
              </a:buClr>
              <a:buFont typeface="Symbol" panose="05050102010706020507" pitchFamily="18" charset="2"/>
              <a:buChar char="®"/>
            </a:pPr>
            <a:r>
              <a:rPr lang="sv-SE" sz="2000"/>
              <a:t>Svår smärta och muskelsvaghet</a:t>
            </a:r>
          </a:p>
          <a:p>
            <a:pPr marL="542925" indent="-542925">
              <a:buClr>
                <a:srgbClr val="FF0000"/>
              </a:buClr>
              <a:buFont typeface="Symbol" panose="05050102010706020507" pitchFamily="18" charset="2"/>
              <a:buChar char="®"/>
            </a:pPr>
            <a:r>
              <a:rPr lang="sv-SE" sz="2000"/>
              <a:t>Diarré och kräkningar</a:t>
            </a:r>
          </a:p>
          <a:p>
            <a:pPr marL="542925" indent="-542925">
              <a:buClr>
                <a:srgbClr val="FF0000"/>
              </a:buClr>
              <a:buFont typeface="Symbol" panose="05050102010706020507" pitchFamily="18" charset="2"/>
              <a:buChar char="®"/>
            </a:pPr>
            <a:r>
              <a:rPr lang="sv-SE" sz="2000"/>
              <a:t>Fläckar på huden</a:t>
            </a:r>
          </a:p>
          <a:p>
            <a:pPr marL="542925" indent="-542925">
              <a:buClr>
                <a:srgbClr val="FF0000"/>
              </a:buClr>
              <a:buFont typeface="Symbol" panose="05050102010706020507" pitchFamily="18" charset="2"/>
              <a:buChar char="®"/>
            </a:pPr>
            <a:r>
              <a:rPr lang="sv-SE" sz="2000"/>
              <a:t>Lågt blodtryck</a:t>
            </a:r>
          </a:p>
          <a:p>
            <a:pPr marL="542925" indent="-542925">
              <a:buClr>
                <a:srgbClr val="FF0000"/>
              </a:buClr>
              <a:buFont typeface="Symbol" panose="05050102010706020507" pitchFamily="18" charset="2"/>
              <a:buChar char="®"/>
            </a:pPr>
            <a:r>
              <a:rPr lang="sv-SE" sz="2000"/>
              <a:t>Låg urinproduktion</a:t>
            </a:r>
          </a:p>
        </p:txBody>
      </p:sp>
      <p:sp>
        <p:nvSpPr>
          <p:cNvPr id="13" name="textruta 12">
            <a:extLst>
              <a:ext uri="{FF2B5EF4-FFF2-40B4-BE49-F238E27FC236}">
                <a16:creationId xmlns:a16="http://schemas.microsoft.com/office/drawing/2014/main" id="{4F1A2893-855C-CDEC-CF39-B99B801E0126}"/>
              </a:ext>
            </a:extLst>
          </p:cNvPr>
          <p:cNvSpPr txBox="1"/>
          <p:nvPr/>
        </p:nvSpPr>
        <p:spPr>
          <a:xfrm>
            <a:off x="2086605" y="3370587"/>
            <a:ext cx="6624084" cy="400110"/>
          </a:xfrm>
          <a:prstGeom prst="rect">
            <a:avLst/>
          </a:prstGeom>
          <a:noFill/>
        </p:spPr>
        <p:txBody>
          <a:bodyPr wrap="square" rtlCol="0">
            <a:spAutoFit/>
          </a:bodyPr>
          <a:lstStyle/>
          <a:p>
            <a:r>
              <a:rPr lang="sv-SE" sz="2000" b="1"/>
              <a:t>Symtom att vara vaksam på:</a:t>
            </a:r>
          </a:p>
        </p:txBody>
      </p:sp>
      <p:sp>
        <p:nvSpPr>
          <p:cNvPr id="7" name="Rektangel 6">
            <a:extLst>
              <a:ext uri="{FF2B5EF4-FFF2-40B4-BE49-F238E27FC236}">
                <a16:creationId xmlns:a16="http://schemas.microsoft.com/office/drawing/2014/main" id="{3C8FF155-8E43-48A6-0E01-9FF36FDBEBF0}"/>
              </a:ext>
            </a:extLst>
          </p:cNvPr>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4BAA140C-F9A9-8A06-1709-28130103B79F}"/>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3F3B7A76-743D-A48A-CD19-484EFFB10FD0}"/>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pic>
        <p:nvPicPr>
          <p:cNvPr id="6" name="Bildobjekt 5" descr="En bild som visar text, skärmbild, Teckensnitt, nummer&#10;&#10;AI-genererat innehåll kan vara felaktigt.">
            <a:extLst>
              <a:ext uri="{FF2B5EF4-FFF2-40B4-BE49-F238E27FC236}">
                <a16:creationId xmlns:a16="http://schemas.microsoft.com/office/drawing/2014/main" id="{6BDC2E5D-5C5F-3EC0-81CF-EC7CE05C4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342" y="660399"/>
            <a:ext cx="3109053" cy="4449061"/>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8" name="Bildobjekt 7" descr="En bild som visar text, skärmbild, Teckensnitt, nummer&#10;&#10;AI-genererat innehåll kan vara felaktigt.">
            <a:extLst>
              <a:ext uri="{FF2B5EF4-FFF2-40B4-BE49-F238E27FC236}">
                <a16:creationId xmlns:a16="http://schemas.microsoft.com/office/drawing/2014/main" id="{5339050B-B728-7E57-1D2B-D400618CD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508" y="2094673"/>
            <a:ext cx="3067912" cy="4460815"/>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17" name="Platshållare för text 2">
            <a:extLst>
              <a:ext uri="{FF2B5EF4-FFF2-40B4-BE49-F238E27FC236}">
                <a16:creationId xmlns:a16="http://schemas.microsoft.com/office/drawing/2014/main" id="{6E7E03A5-9A47-593E-5F05-4A35621D3690}"/>
              </a:ext>
            </a:extLst>
          </p:cNvPr>
          <p:cNvSpPr txBox="1">
            <a:spLocks/>
          </p:cNvSpPr>
          <p:nvPr/>
        </p:nvSpPr>
        <p:spPr>
          <a:xfrm>
            <a:off x="2047544" y="1775689"/>
            <a:ext cx="7814734" cy="1693770"/>
          </a:xfrm>
          <a:prstGeom prst="rect">
            <a:avLst/>
          </a:prstGeom>
        </p:spPr>
        <p:txBody>
          <a:bodyPr/>
          <a:lst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1800" b="1"/>
              <a:t>Man kan beskriva sepsis som att du får en inflammation i hela kroppen, vilket påverkar vitala organ som hjärtat, lungor och njurar – och som kan leda till organskador/organsvikt.</a:t>
            </a:r>
          </a:p>
        </p:txBody>
      </p:sp>
      <p:sp>
        <p:nvSpPr>
          <p:cNvPr id="21" name="Rektangel 20">
            <a:extLst>
              <a:ext uri="{FF2B5EF4-FFF2-40B4-BE49-F238E27FC236}">
                <a16:creationId xmlns:a16="http://schemas.microsoft.com/office/drawing/2014/main" id="{E5078E2D-EC0B-DDC7-E767-6EA2BD3D8277}"/>
              </a:ext>
            </a:extLst>
          </p:cNvPr>
          <p:cNvSpPr/>
          <p:nvPr/>
        </p:nvSpPr>
        <p:spPr>
          <a:xfrm>
            <a:off x="1868877" y="1610603"/>
            <a:ext cx="8345104" cy="12781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27411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903">
        <p159:morph option="byObject"/>
      </p:transition>
    </mc:Choice>
    <mc:Fallback xmlns="">
      <p:transition spd="slow" advTm="16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11">
                                            <p:txEl>
                                              <p:pRg st="5" end="5"/>
                                            </p:txEl>
                                          </p:spTgt>
                                        </p:tgtEl>
                                        <p:attrNameLst>
                                          <p:attrName>style.visibility</p:attrName>
                                        </p:attrNameLst>
                                      </p:cBhvr>
                                      <p:to>
                                        <p:strVal val="visible"/>
                                      </p:to>
                                    </p:set>
                                    <p:animEffect transition="in" filter="fade">
                                      <p:cBhvr>
                                        <p:cTn id="31" dur="500"/>
                                        <p:tgtEl>
                                          <p:spTgt spid="11">
                                            <p:txEl>
                                              <p:pRg st="5" end="5"/>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fade">
                                      <p:cBhvr>
                                        <p:cTn id="35" dur="500"/>
                                        <p:tgtEl>
                                          <p:spTgt spid="11">
                                            <p:txEl>
                                              <p:pRg st="6" end="6"/>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fade">
                                      <p:cBhvr>
                                        <p:cTn id="39" dur="500"/>
                                        <p:tgtEl>
                                          <p:spTgt spid="11">
                                            <p:txEl>
                                              <p:pRg st="7" end="7"/>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11">
                                            <p:txEl>
                                              <p:pRg st="8" end="8"/>
                                            </p:txEl>
                                          </p:spTgt>
                                        </p:tgtEl>
                                        <p:attrNameLst>
                                          <p:attrName>style.visibility</p:attrName>
                                        </p:attrNameLst>
                                      </p:cBhvr>
                                      <p:to>
                                        <p:strVal val="visible"/>
                                      </p:to>
                                    </p:set>
                                    <p:animEffect transition="in" filter="fade">
                                      <p:cBhvr>
                                        <p:cTn id="43"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skärmbild, Teckensnitt, nummer&#10;&#10;AI-genererat innehåll kan vara felaktigt.">
            <a:extLst>
              <a:ext uri="{FF2B5EF4-FFF2-40B4-BE49-F238E27FC236}">
                <a16:creationId xmlns:a16="http://schemas.microsoft.com/office/drawing/2014/main" id="{AC0E0BDC-0993-720B-9AB3-7A3C93C14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8158" y="660399"/>
            <a:ext cx="3109053" cy="4449061"/>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5" name="Bildobjekt 4" descr="En bild som visar text, skärmbild, Teckensnitt, nummer&#10;&#10;AI-genererat innehåll kan vara felaktigt.">
            <a:extLst>
              <a:ext uri="{FF2B5EF4-FFF2-40B4-BE49-F238E27FC236}">
                <a16:creationId xmlns:a16="http://schemas.microsoft.com/office/drawing/2014/main" id="{97ADD69E-D8A4-A2F5-A526-87D43832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992" y="2094673"/>
            <a:ext cx="3067912" cy="4460815"/>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8" name="textruta 7">
            <a:extLst>
              <a:ext uri="{FF2B5EF4-FFF2-40B4-BE49-F238E27FC236}">
                <a16:creationId xmlns:a16="http://schemas.microsoft.com/office/drawing/2014/main" id="{5A545206-4953-AC2F-1D86-34D11C75CF36}"/>
              </a:ext>
            </a:extLst>
          </p:cNvPr>
          <p:cNvSpPr txBox="1"/>
          <p:nvPr/>
        </p:nvSpPr>
        <p:spPr>
          <a:xfrm>
            <a:off x="648143" y="795578"/>
            <a:ext cx="5447857" cy="769441"/>
          </a:xfrm>
          <a:prstGeom prst="rect">
            <a:avLst/>
          </a:prstGeom>
          <a:noFill/>
        </p:spPr>
        <p:txBody>
          <a:bodyPr wrap="square" rtlCol="0">
            <a:spAutoFit/>
          </a:bodyPr>
          <a:lstStyle/>
          <a:p>
            <a:pPr algn="ctr"/>
            <a:r>
              <a:rPr lang="sv-SE" sz="4400" b="1">
                <a:solidFill>
                  <a:schemeClr val="tx1">
                    <a:lumMod val="95000"/>
                    <a:lumOff val="5000"/>
                  </a:schemeClr>
                </a:solidFill>
              </a:rPr>
              <a:t>Varje minut räknas</a:t>
            </a:r>
            <a:endParaRPr lang="sv-SE" sz="1200" b="1">
              <a:solidFill>
                <a:schemeClr val="tx1">
                  <a:lumMod val="95000"/>
                  <a:lumOff val="5000"/>
                </a:schemeClr>
              </a:solidFill>
            </a:endParaRPr>
          </a:p>
        </p:txBody>
      </p:sp>
      <p:sp>
        <p:nvSpPr>
          <p:cNvPr id="9" name="textruta 8">
            <a:extLst>
              <a:ext uri="{FF2B5EF4-FFF2-40B4-BE49-F238E27FC236}">
                <a16:creationId xmlns:a16="http://schemas.microsoft.com/office/drawing/2014/main" id="{C4ED9A2D-8FA6-8E6F-BAB2-435DE19B1BA4}"/>
              </a:ext>
            </a:extLst>
          </p:cNvPr>
          <p:cNvSpPr txBox="1"/>
          <p:nvPr/>
        </p:nvSpPr>
        <p:spPr>
          <a:xfrm>
            <a:off x="818699" y="2038439"/>
            <a:ext cx="5290288" cy="2031325"/>
          </a:xfrm>
          <a:prstGeom prst="rect">
            <a:avLst/>
          </a:prstGeom>
          <a:noFill/>
        </p:spPr>
        <p:txBody>
          <a:bodyPr wrap="square" rtlCol="0">
            <a:spAutoFit/>
          </a:bodyPr>
          <a:lstStyle/>
          <a:p>
            <a:r>
              <a:rPr lang="sv-SE"/>
              <a:t>Sepsis är en allvarlig komplikation till infektionssjukdomar, som kan resultera i död eller sjuklighet med långvarigt försämrad funktionsnivå. </a:t>
            </a:r>
          </a:p>
          <a:p>
            <a:endParaRPr lang="sv-SE"/>
          </a:p>
          <a:p>
            <a:r>
              <a:rPr lang="sv-SE"/>
              <a:t>Det finns evidens för att tiden till behandling har betydelse för överlevnaden hos de svårast sjuka patienterna med sepsis.</a:t>
            </a:r>
          </a:p>
        </p:txBody>
      </p:sp>
      <p:sp>
        <p:nvSpPr>
          <p:cNvPr id="10" name="Rektangel 9">
            <a:extLst>
              <a:ext uri="{FF2B5EF4-FFF2-40B4-BE49-F238E27FC236}">
                <a16:creationId xmlns:a16="http://schemas.microsoft.com/office/drawing/2014/main" id="{DC76F06B-B97B-1127-A49B-FBC72CC21BAE}"/>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C8C6C03F-DD93-CAD5-4EB0-78193815E30F}"/>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sp>
        <p:nvSpPr>
          <p:cNvPr id="13" name="textruta 12">
            <a:extLst>
              <a:ext uri="{FF2B5EF4-FFF2-40B4-BE49-F238E27FC236}">
                <a16:creationId xmlns:a16="http://schemas.microsoft.com/office/drawing/2014/main" id="{F43036DA-DE50-76CE-94E8-E5E1AED7AB84}"/>
              </a:ext>
            </a:extLst>
          </p:cNvPr>
          <p:cNvSpPr txBox="1"/>
          <p:nvPr/>
        </p:nvSpPr>
        <p:spPr>
          <a:xfrm>
            <a:off x="818699" y="4369651"/>
            <a:ext cx="5560836" cy="1969770"/>
          </a:xfrm>
          <a:prstGeom prst="rect">
            <a:avLst/>
          </a:prstGeom>
          <a:noFill/>
        </p:spPr>
        <p:txBody>
          <a:bodyPr wrap="square" rtlCol="0">
            <a:spAutoFit/>
          </a:bodyPr>
          <a:lstStyle/>
          <a:p>
            <a:r>
              <a:rPr lang="sv-SE" b="1"/>
              <a:t>Region Värmland har därför tagit fram en checklista samt instruktion för snabb handläggning av patient där man misstänker sepsis:</a:t>
            </a:r>
          </a:p>
          <a:p>
            <a:endParaRPr lang="sv-SE" b="1"/>
          </a:p>
          <a:p>
            <a:pPr marL="285750" indent="-285750">
              <a:buFont typeface="Symbol" panose="05050102010706020507" pitchFamily="18" charset="2"/>
              <a:buChar char="®"/>
            </a:pPr>
            <a:r>
              <a:rPr lang="sv-SE" sz="1600" b="1" i="1"/>
              <a:t>Sepsis och septisk chock- Checklista (CHE-09855)</a:t>
            </a:r>
          </a:p>
          <a:p>
            <a:pPr marL="285750" indent="-285750">
              <a:buFont typeface="Symbol" panose="05050102010706020507" pitchFamily="18" charset="2"/>
              <a:buChar char="®"/>
            </a:pPr>
            <a:r>
              <a:rPr lang="sv-SE" sz="1600" b="1" i="1"/>
              <a:t>Checklista för sepsis och septisk chock (INS-28744)</a:t>
            </a:r>
          </a:p>
        </p:txBody>
      </p:sp>
      <p:sp>
        <p:nvSpPr>
          <p:cNvPr id="17" name="Rektangel 16">
            <a:extLst>
              <a:ext uri="{FF2B5EF4-FFF2-40B4-BE49-F238E27FC236}">
                <a16:creationId xmlns:a16="http://schemas.microsoft.com/office/drawing/2014/main" id="{57334851-5F62-28E5-7A56-F4BF92E8C6F6}"/>
              </a:ext>
            </a:extLst>
          </p:cNvPr>
          <p:cNvSpPr/>
          <p:nvPr/>
        </p:nvSpPr>
        <p:spPr>
          <a:xfrm>
            <a:off x="15108828" y="3238888"/>
            <a:ext cx="8451850" cy="23060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65612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8329">
        <p159:morph option="byObject"/>
      </p:transition>
    </mc:Choice>
    <mc:Fallback xmlns="">
      <p:transition spd="slow" advClick="0" advTm="18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1CBB-208B-7C04-DD7C-FF5A64C6CDB8}"/>
            </a:ext>
          </a:extLst>
        </p:cNvPr>
        <p:cNvGrpSpPr/>
        <p:nvPr/>
      </p:nvGrpSpPr>
      <p:grpSpPr>
        <a:xfrm>
          <a:off x="0" y="0"/>
          <a:ext cx="0" cy="0"/>
          <a:chOff x="0" y="0"/>
          <a:chExt cx="0" cy="0"/>
        </a:xfrm>
      </p:grpSpPr>
      <p:sp>
        <p:nvSpPr>
          <p:cNvPr id="31" name="Ellips 30">
            <a:extLst>
              <a:ext uri="{FF2B5EF4-FFF2-40B4-BE49-F238E27FC236}">
                <a16:creationId xmlns:a16="http://schemas.microsoft.com/office/drawing/2014/main" id="{4DFDC374-77F9-924D-298F-306D83D1E871}"/>
              </a:ext>
            </a:extLst>
          </p:cNvPr>
          <p:cNvSpPr/>
          <p:nvPr/>
        </p:nvSpPr>
        <p:spPr>
          <a:xfrm>
            <a:off x="1303941" y="4755941"/>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F296FBA3-981D-4CC8-34F2-8960EBB33731}"/>
              </a:ext>
            </a:extLst>
          </p:cNvPr>
          <p:cNvSpPr/>
          <p:nvPr/>
        </p:nvSpPr>
        <p:spPr>
          <a:xfrm>
            <a:off x="1303941" y="3429000"/>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1081749C-07FC-319C-5DA2-D1A258E11BD2}"/>
              </a:ext>
            </a:extLst>
          </p:cNvPr>
          <p:cNvSpPr/>
          <p:nvPr/>
        </p:nvSpPr>
        <p:spPr>
          <a:xfrm>
            <a:off x="1335379" y="2145687"/>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2041B61C-4AD6-1903-90B2-FD9297C55997}"/>
              </a:ext>
            </a:extLst>
          </p:cNvPr>
          <p:cNvSpPr/>
          <p:nvPr/>
        </p:nvSpPr>
        <p:spPr>
          <a:xfrm>
            <a:off x="1322767" y="914400"/>
            <a:ext cx="1044000" cy="1044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En bild som visar text, skärmbild, Teckensnitt, nummer&#10;&#10;AI-genererat innehåll kan vara felaktigt.">
            <a:extLst>
              <a:ext uri="{FF2B5EF4-FFF2-40B4-BE49-F238E27FC236}">
                <a16:creationId xmlns:a16="http://schemas.microsoft.com/office/drawing/2014/main" id="{6CF18A6D-A83C-D781-B5AE-4A0A97B48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9248" y="660399"/>
            <a:ext cx="3109053" cy="4449061"/>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5" name="Bildobjekt 4" descr="En bild som visar text, skärmbild, Teckensnitt, nummer&#10;&#10;AI-genererat innehåll kan vara felaktigt.">
            <a:extLst>
              <a:ext uri="{FF2B5EF4-FFF2-40B4-BE49-F238E27FC236}">
                <a16:creationId xmlns:a16="http://schemas.microsoft.com/office/drawing/2014/main" id="{BC24DC3E-85D2-98DD-F5B7-94A917D97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6082" y="2094673"/>
            <a:ext cx="3067912" cy="4460815"/>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10" name="Rektangel 9">
            <a:extLst>
              <a:ext uri="{FF2B5EF4-FFF2-40B4-BE49-F238E27FC236}">
                <a16:creationId xmlns:a16="http://schemas.microsoft.com/office/drawing/2014/main" id="{A4981088-24BD-32C0-CA57-D38F0B98CAD1}"/>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EAE2F85F-EBA0-FBF0-0789-DB19EBA39CE2}"/>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pic>
        <p:nvPicPr>
          <p:cNvPr id="19" name="Bild 18" descr="Skrivare med hel fyllning">
            <a:extLst>
              <a:ext uri="{FF2B5EF4-FFF2-40B4-BE49-F238E27FC236}">
                <a16:creationId xmlns:a16="http://schemas.microsoft.com/office/drawing/2014/main" id="{012D1907-D2AE-2263-7E30-F28551D16B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0797" y="1101687"/>
            <a:ext cx="667940" cy="667940"/>
          </a:xfrm>
          <a:prstGeom prst="rect">
            <a:avLst/>
          </a:prstGeom>
        </p:spPr>
      </p:pic>
      <p:pic>
        <p:nvPicPr>
          <p:cNvPr id="21" name="Bild 20" descr="Varning med hel fyllning">
            <a:extLst>
              <a:ext uri="{FF2B5EF4-FFF2-40B4-BE49-F238E27FC236}">
                <a16:creationId xmlns:a16="http://schemas.microsoft.com/office/drawing/2014/main" id="{B747123F-93B5-3DF0-E10B-D680C770EC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409" y="2298622"/>
            <a:ext cx="667940" cy="667940"/>
          </a:xfrm>
          <a:prstGeom prst="rect">
            <a:avLst/>
          </a:prstGeom>
        </p:spPr>
      </p:pic>
      <p:pic>
        <p:nvPicPr>
          <p:cNvPr id="23" name="Bild 22" descr="Dörr är öppen med hel fyllning">
            <a:extLst>
              <a:ext uri="{FF2B5EF4-FFF2-40B4-BE49-F238E27FC236}">
                <a16:creationId xmlns:a16="http://schemas.microsoft.com/office/drawing/2014/main" id="{10349BEE-0F86-42ED-A8C4-7215D78046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1971" y="3617030"/>
            <a:ext cx="667940" cy="667940"/>
          </a:xfrm>
          <a:prstGeom prst="rect">
            <a:avLst/>
          </a:prstGeom>
        </p:spPr>
      </p:pic>
      <p:pic>
        <p:nvPicPr>
          <p:cNvPr id="27" name="Bild 26" descr="Mappsökning med hel fyllning">
            <a:extLst>
              <a:ext uri="{FF2B5EF4-FFF2-40B4-BE49-F238E27FC236}">
                <a16:creationId xmlns:a16="http://schemas.microsoft.com/office/drawing/2014/main" id="{C707726D-CD2E-3A63-260E-8F0305D52B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91971" y="4943971"/>
            <a:ext cx="667940" cy="667940"/>
          </a:xfrm>
          <a:prstGeom prst="rect">
            <a:avLst/>
          </a:prstGeom>
        </p:spPr>
      </p:pic>
      <p:sp>
        <p:nvSpPr>
          <p:cNvPr id="32" name="Rektangel: rundade hörn 31">
            <a:extLst>
              <a:ext uri="{FF2B5EF4-FFF2-40B4-BE49-F238E27FC236}">
                <a16:creationId xmlns:a16="http://schemas.microsoft.com/office/drawing/2014/main" id="{A1C336E3-3E04-48D0-32FB-0C29BED6B27B}"/>
              </a:ext>
            </a:extLst>
          </p:cNvPr>
          <p:cNvSpPr/>
          <p:nvPr/>
        </p:nvSpPr>
        <p:spPr>
          <a:xfrm>
            <a:off x="2688116" y="914400"/>
            <a:ext cx="8181117" cy="48804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60FD69D8-C07A-907B-BB8D-7D9BB92B2B00}"/>
              </a:ext>
            </a:extLst>
          </p:cNvPr>
          <p:cNvSpPr txBox="1"/>
          <p:nvPr/>
        </p:nvSpPr>
        <p:spPr>
          <a:xfrm>
            <a:off x="3260993" y="1727748"/>
            <a:ext cx="6920831" cy="3231654"/>
          </a:xfrm>
          <a:prstGeom prst="rect">
            <a:avLst/>
          </a:prstGeom>
          <a:noFill/>
        </p:spPr>
        <p:txBody>
          <a:bodyPr wrap="square" rtlCol="0">
            <a:spAutoFit/>
          </a:bodyPr>
          <a:lstStyle/>
          <a:p>
            <a:r>
              <a:rPr lang="sv-SE" sz="2200" b="1">
                <a:solidFill>
                  <a:schemeClr val="bg1"/>
                </a:solidFill>
              </a:rPr>
              <a:t>Skriv ut och förvara checklistan på bestämd plats</a:t>
            </a:r>
          </a:p>
          <a:p>
            <a:r>
              <a:rPr lang="sv-SE" sz="2200" b="1">
                <a:solidFill>
                  <a:schemeClr val="bg1"/>
                </a:solidFill>
              </a:rPr>
              <a:t> </a:t>
            </a:r>
          </a:p>
          <a:p>
            <a:pPr marL="539750" indent="-539750">
              <a:buFont typeface="Wingdings" panose="05000000000000000000" pitchFamily="2" charset="2"/>
              <a:buChar char="§"/>
            </a:pPr>
            <a:r>
              <a:rPr lang="sv-SE" sz="2000" b="1">
                <a:solidFill>
                  <a:schemeClr val="bg1"/>
                </a:solidFill>
              </a:rPr>
              <a:t>Säkerställ att checklistan finns utskriven och tillgänglig i pappersform på enheten. </a:t>
            </a:r>
          </a:p>
          <a:p>
            <a:pPr marL="539750" indent="-539750">
              <a:buFont typeface="Wingdings" panose="05000000000000000000" pitchFamily="2" charset="2"/>
              <a:buChar char="§"/>
            </a:pPr>
            <a:r>
              <a:rPr lang="sv-SE" sz="2000" b="1">
                <a:solidFill>
                  <a:schemeClr val="bg1"/>
                </a:solidFill>
              </a:rPr>
              <a:t>Säkerställ att sidorna är i rätt ordning. </a:t>
            </a:r>
          </a:p>
          <a:p>
            <a:pPr marL="539750" indent="-539750">
              <a:buFont typeface="Wingdings" panose="05000000000000000000" pitchFamily="2" charset="2"/>
              <a:buChar char="§"/>
            </a:pPr>
            <a:r>
              <a:rPr lang="sv-SE" sz="2000" b="1">
                <a:solidFill>
                  <a:schemeClr val="bg1"/>
                </a:solidFill>
              </a:rPr>
              <a:t>Lokalt Sepsisombud har ansvar för att placeringen av checklistan är känd för medarbetarna på enheten. </a:t>
            </a:r>
          </a:p>
          <a:p>
            <a:pPr marL="539750" indent="-539750">
              <a:buFont typeface="Wingdings" panose="05000000000000000000" pitchFamily="2" charset="2"/>
              <a:buChar char="§"/>
            </a:pPr>
            <a:r>
              <a:rPr lang="sv-SE" sz="2000" b="1">
                <a:solidFill>
                  <a:schemeClr val="bg1"/>
                </a:solidFill>
              </a:rPr>
              <a:t>Medarbetarna har gemensamt ansvar för att kopior alltid finns tillgängliga. </a:t>
            </a:r>
          </a:p>
        </p:txBody>
      </p:sp>
    </p:spTree>
    <p:custDataLst>
      <p:tags r:id="rId1"/>
    </p:custDataLst>
    <p:extLst>
      <p:ext uri="{BB962C8B-B14F-4D97-AF65-F5344CB8AC3E}">
        <p14:creationId xmlns:p14="http://schemas.microsoft.com/office/powerpoint/2010/main" val="2419827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3351">
        <p159:morph option="byObject"/>
      </p:transition>
    </mc:Choice>
    <mc:Fallback xmlns="">
      <p:transition spd="slow" advTm="233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83CCB-AA78-2117-CA0D-2F4DFFC658F0}"/>
            </a:ext>
          </a:extLst>
        </p:cNvPr>
        <p:cNvGrpSpPr/>
        <p:nvPr/>
      </p:nvGrpSpPr>
      <p:grpSpPr>
        <a:xfrm>
          <a:off x="0" y="0"/>
          <a:ext cx="0" cy="0"/>
          <a:chOff x="0" y="0"/>
          <a:chExt cx="0" cy="0"/>
        </a:xfrm>
      </p:grpSpPr>
      <p:sp>
        <p:nvSpPr>
          <p:cNvPr id="31" name="Ellips 30">
            <a:extLst>
              <a:ext uri="{FF2B5EF4-FFF2-40B4-BE49-F238E27FC236}">
                <a16:creationId xmlns:a16="http://schemas.microsoft.com/office/drawing/2014/main" id="{2C7E3DE4-F539-68E2-D85D-79E9FC2AA93B}"/>
              </a:ext>
            </a:extLst>
          </p:cNvPr>
          <p:cNvSpPr/>
          <p:nvPr/>
        </p:nvSpPr>
        <p:spPr>
          <a:xfrm>
            <a:off x="1303941" y="4755941"/>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22CE32AE-F3A4-4BB9-E16D-64E887FA17BD}"/>
              </a:ext>
            </a:extLst>
          </p:cNvPr>
          <p:cNvSpPr/>
          <p:nvPr/>
        </p:nvSpPr>
        <p:spPr>
          <a:xfrm>
            <a:off x="1303941" y="3429000"/>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F12D0622-86CD-96B4-0359-8989CBF6F73D}"/>
              </a:ext>
            </a:extLst>
          </p:cNvPr>
          <p:cNvSpPr/>
          <p:nvPr/>
        </p:nvSpPr>
        <p:spPr>
          <a:xfrm>
            <a:off x="1335379" y="2145687"/>
            <a:ext cx="1044000" cy="1044000"/>
          </a:xfrm>
          <a:prstGeom prst="ellipse">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6D89D1EC-52B8-EF06-6865-DEE8EB7B5892}"/>
              </a:ext>
            </a:extLst>
          </p:cNvPr>
          <p:cNvSpPr/>
          <p:nvPr/>
        </p:nvSpPr>
        <p:spPr>
          <a:xfrm>
            <a:off x="1322767" y="914400"/>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16CCD7B2-98A6-2AE1-0AD2-2769C22ABA8C}"/>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933BAE81-8DFF-866D-4856-2AB0503F2E16}"/>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pic>
        <p:nvPicPr>
          <p:cNvPr id="19" name="Bild 18" descr="Skrivare med hel fyllning">
            <a:extLst>
              <a:ext uri="{FF2B5EF4-FFF2-40B4-BE49-F238E27FC236}">
                <a16:creationId xmlns:a16="http://schemas.microsoft.com/office/drawing/2014/main" id="{DEE2D8EE-EECB-A83C-265A-0E4ECA3EA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0797" y="1101687"/>
            <a:ext cx="667940" cy="667940"/>
          </a:xfrm>
          <a:prstGeom prst="rect">
            <a:avLst/>
          </a:prstGeom>
        </p:spPr>
      </p:pic>
      <p:pic>
        <p:nvPicPr>
          <p:cNvPr id="21" name="Bild 20" descr="Varning med hel fyllning">
            <a:extLst>
              <a:ext uri="{FF2B5EF4-FFF2-40B4-BE49-F238E27FC236}">
                <a16:creationId xmlns:a16="http://schemas.microsoft.com/office/drawing/2014/main" id="{ABCD3E30-7697-DD71-99A1-10BC591FEA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3409" y="2298622"/>
            <a:ext cx="667940" cy="667940"/>
          </a:xfrm>
          <a:prstGeom prst="rect">
            <a:avLst/>
          </a:prstGeom>
        </p:spPr>
      </p:pic>
      <p:pic>
        <p:nvPicPr>
          <p:cNvPr id="23" name="Bild 22" descr="Dörr är öppen med hel fyllning">
            <a:extLst>
              <a:ext uri="{FF2B5EF4-FFF2-40B4-BE49-F238E27FC236}">
                <a16:creationId xmlns:a16="http://schemas.microsoft.com/office/drawing/2014/main" id="{0482A59E-DBF2-BEEA-4669-DEC500BB9E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1971" y="3617030"/>
            <a:ext cx="667940" cy="667940"/>
          </a:xfrm>
          <a:prstGeom prst="rect">
            <a:avLst/>
          </a:prstGeom>
        </p:spPr>
      </p:pic>
      <p:pic>
        <p:nvPicPr>
          <p:cNvPr id="27" name="Bild 26" descr="Mappsökning med hel fyllning">
            <a:extLst>
              <a:ext uri="{FF2B5EF4-FFF2-40B4-BE49-F238E27FC236}">
                <a16:creationId xmlns:a16="http://schemas.microsoft.com/office/drawing/2014/main" id="{3228B386-1343-1CD7-1625-5851F8126D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1971" y="4943971"/>
            <a:ext cx="667940" cy="667940"/>
          </a:xfrm>
          <a:prstGeom prst="rect">
            <a:avLst/>
          </a:prstGeom>
        </p:spPr>
      </p:pic>
      <p:sp>
        <p:nvSpPr>
          <p:cNvPr id="32" name="Rektangel: rundade hörn 31">
            <a:extLst>
              <a:ext uri="{FF2B5EF4-FFF2-40B4-BE49-F238E27FC236}">
                <a16:creationId xmlns:a16="http://schemas.microsoft.com/office/drawing/2014/main" id="{FE94E5B0-855B-8B35-29CD-1985C01BAF84}"/>
              </a:ext>
            </a:extLst>
          </p:cNvPr>
          <p:cNvSpPr/>
          <p:nvPr/>
        </p:nvSpPr>
        <p:spPr>
          <a:xfrm>
            <a:off x="2688116" y="914400"/>
            <a:ext cx="8181117" cy="4880472"/>
          </a:xfrm>
          <a:prstGeom prst="roundRect">
            <a:avLst/>
          </a:prstGeom>
          <a:solidFill>
            <a:srgbClr val="E2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3E73FA2E-406B-D911-5E41-1BC12D5C5ADD}"/>
              </a:ext>
            </a:extLst>
          </p:cNvPr>
          <p:cNvSpPr txBox="1"/>
          <p:nvPr/>
        </p:nvSpPr>
        <p:spPr>
          <a:xfrm>
            <a:off x="3260993" y="1727748"/>
            <a:ext cx="6920831" cy="3847207"/>
          </a:xfrm>
          <a:prstGeom prst="rect">
            <a:avLst/>
          </a:prstGeom>
          <a:noFill/>
        </p:spPr>
        <p:txBody>
          <a:bodyPr wrap="square" rtlCol="0">
            <a:spAutoFit/>
          </a:bodyPr>
          <a:lstStyle/>
          <a:p>
            <a:r>
              <a:rPr lang="sv-SE" sz="2200" b="1">
                <a:solidFill>
                  <a:schemeClr val="bg1"/>
                </a:solidFill>
              </a:rPr>
              <a:t>Vid misstanke om sepsis/allvarlig infektion</a:t>
            </a:r>
          </a:p>
          <a:p>
            <a:endParaRPr lang="sv-SE" sz="2200" b="1">
              <a:solidFill>
                <a:schemeClr val="bg1"/>
              </a:solidFill>
            </a:endParaRPr>
          </a:p>
          <a:p>
            <a:pPr marL="539750" indent="-539750">
              <a:buFont typeface="Wingdings" panose="05000000000000000000" pitchFamily="2" charset="2"/>
              <a:buChar char="§"/>
            </a:pPr>
            <a:r>
              <a:rPr lang="sv-SE" sz="2000" b="1">
                <a:solidFill>
                  <a:schemeClr val="bg1"/>
                </a:solidFill>
              </a:rPr>
              <a:t>Ta med checklistan Sepsis och septisk chock (CHE-09855) in på patientsalen. </a:t>
            </a:r>
          </a:p>
          <a:p>
            <a:pPr marL="539750" indent="-539750">
              <a:buFont typeface="Wingdings" panose="05000000000000000000" pitchFamily="2" charset="2"/>
              <a:buChar char="§"/>
            </a:pPr>
            <a:r>
              <a:rPr lang="sv-SE" sz="2000" b="1">
                <a:solidFill>
                  <a:schemeClr val="bg1"/>
                </a:solidFill>
              </a:rPr>
              <a:t>Ta ställning till åtgärder enligt flödet. Bocka av respektive aktivitet som utförts. </a:t>
            </a:r>
          </a:p>
          <a:p>
            <a:pPr marL="539750" indent="-539750">
              <a:buFont typeface="Wingdings" panose="05000000000000000000" pitchFamily="2" charset="2"/>
              <a:buChar char="§"/>
            </a:pPr>
            <a:r>
              <a:rPr lang="sv-SE" sz="2000" b="1">
                <a:solidFill>
                  <a:schemeClr val="bg1"/>
                </a:solidFill>
              </a:rPr>
              <a:t>Om det konstateras att patienten inte är allvarligt sjuk på grund av infektion och istället annan genes framkommer kan checklistan närsomhelst avbrytas. </a:t>
            </a:r>
          </a:p>
          <a:p>
            <a:pPr marL="539750" indent="-539750">
              <a:buFont typeface="Wingdings" panose="05000000000000000000" pitchFamily="2" charset="2"/>
              <a:buChar char="§"/>
            </a:pPr>
            <a:r>
              <a:rPr lang="sv-SE" sz="2000" b="1">
                <a:solidFill>
                  <a:schemeClr val="bg1"/>
                </a:solidFill>
              </a:rPr>
              <a:t>Checklistan följer med patienten genom hela </a:t>
            </a:r>
            <a:r>
              <a:rPr lang="sv-SE" sz="2000" b="1" err="1">
                <a:solidFill>
                  <a:schemeClr val="bg1"/>
                </a:solidFill>
              </a:rPr>
              <a:t>vårdflödet</a:t>
            </a:r>
            <a:r>
              <a:rPr lang="sv-SE" sz="2000" b="1">
                <a:solidFill>
                  <a:schemeClr val="bg1"/>
                </a:solidFill>
              </a:rPr>
              <a:t>.</a:t>
            </a:r>
            <a:endParaRPr lang="sv-SE" b="1">
              <a:solidFill>
                <a:schemeClr val="bg1"/>
              </a:solidFill>
            </a:endParaRPr>
          </a:p>
        </p:txBody>
      </p:sp>
    </p:spTree>
    <p:custDataLst>
      <p:tags r:id="rId1"/>
    </p:custDataLst>
    <p:extLst>
      <p:ext uri="{BB962C8B-B14F-4D97-AF65-F5344CB8AC3E}">
        <p14:creationId xmlns:p14="http://schemas.microsoft.com/office/powerpoint/2010/main" val="3704346929"/>
      </p:ext>
    </p:extLst>
  </p:cSld>
  <p:clrMapOvr>
    <a:masterClrMapping/>
  </p:clrMapOvr>
  <mc:AlternateContent xmlns:mc="http://schemas.openxmlformats.org/markup-compatibility/2006" xmlns:p14="http://schemas.microsoft.com/office/powerpoint/2010/main">
    <mc:Choice Requires="p14">
      <p:transition spd="med" p14:dur="700" advTm="27073">
        <p:fade/>
      </p:transition>
    </mc:Choice>
    <mc:Fallback xmlns="">
      <p:transition spd="med" advTm="270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DFFA2-F820-5790-8FF0-E439E3624094}"/>
            </a:ext>
          </a:extLst>
        </p:cNvPr>
        <p:cNvGrpSpPr/>
        <p:nvPr/>
      </p:nvGrpSpPr>
      <p:grpSpPr>
        <a:xfrm>
          <a:off x="0" y="0"/>
          <a:ext cx="0" cy="0"/>
          <a:chOff x="0" y="0"/>
          <a:chExt cx="0" cy="0"/>
        </a:xfrm>
      </p:grpSpPr>
      <p:sp>
        <p:nvSpPr>
          <p:cNvPr id="31" name="Ellips 30">
            <a:extLst>
              <a:ext uri="{FF2B5EF4-FFF2-40B4-BE49-F238E27FC236}">
                <a16:creationId xmlns:a16="http://schemas.microsoft.com/office/drawing/2014/main" id="{575619F6-825B-854C-4A10-9DA64A40A119}"/>
              </a:ext>
            </a:extLst>
          </p:cNvPr>
          <p:cNvSpPr/>
          <p:nvPr/>
        </p:nvSpPr>
        <p:spPr>
          <a:xfrm>
            <a:off x="1303941" y="4755941"/>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73A15259-7DB9-85C6-44C8-DA202743B449}"/>
              </a:ext>
            </a:extLst>
          </p:cNvPr>
          <p:cNvSpPr/>
          <p:nvPr/>
        </p:nvSpPr>
        <p:spPr>
          <a:xfrm>
            <a:off x="1303941" y="3429000"/>
            <a:ext cx="1044000" cy="1044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4E37E351-B5E7-47F5-E13E-3D210CC780DB}"/>
              </a:ext>
            </a:extLst>
          </p:cNvPr>
          <p:cNvSpPr/>
          <p:nvPr/>
        </p:nvSpPr>
        <p:spPr>
          <a:xfrm>
            <a:off x="1335379" y="2145687"/>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A91468F8-1D4F-E225-AEE7-179E88FB6798}"/>
              </a:ext>
            </a:extLst>
          </p:cNvPr>
          <p:cNvSpPr/>
          <p:nvPr/>
        </p:nvSpPr>
        <p:spPr>
          <a:xfrm>
            <a:off x="1322767" y="914400"/>
            <a:ext cx="1044000" cy="1044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179DE525-382B-DFCF-2DF5-2E258BECED87}"/>
              </a:ext>
            </a:extLst>
          </p:cNvPr>
          <p:cNvSpPr/>
          <p:nvPr/>
        </p:nvSpPr>
        <p:spPr>
          <a:xfrm>
            <a:off x="9812867" y="923"/>
            <a:ext cx="2379133" cy="4826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51748544-7324-47D4-2048-9CCBF32FAF3C}"/>
              </a:ext>
            </a:extLst>
          </p:cNvPr>
          <p:cNvSpPr txBox="1"/>
          <p:nvPr/>
        </p:nvSpPr>
        <p:spPr>
          <a:xfrm>
            <a:off x="10181824" y="57562"/>
            <a:ext cx="1870629" cy="369332"/>
          </a:xfrm>
          <a:prstGeom prst="rect">
            <a:avLst/>
          </a:prstGeom>
          <a:noFill/>
        </p:spPr>
        <p:txBody>
          <a:bodyPr wrap="square" rtlCol="0">
            <a:spAutoFit/>
          </a:bodyPr>
          <a:lstStyle/>
          <a:p>
            <a:r>
              <a:rPr lang="sv-SE" b="1">
                <a:solidFill>
                  <a:schemeClr val="bg1"/>
                </a:solidFill>
              </a:rPr>
              <a:t>SEPSISMÅNAD</a:t>
            </a:r>
          </a:p>
        </p:txBody>
      </p:sp>
      <p:pic>
        <p:nvPicPr>
          <p:cNvPr id="19" name="Bild 18" descr="Skrivare med hel fyllning">
            <a:extLst>
              <a:ext uri="{FF2B5EF4-FFF2-40B4-BE49-F238E27FC236}">
                <a16:creationId xmlns:a16="http://schemas.microsoft.com/office/drawing/2014/main" id="{74B131FB-411C-9476-6303-46A86832E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0797" y="1101687"/>
            <a:ext cx="667940" cy="667940"/>
          </a:xfrm>
          <a:prstGeom prst="rect">
            <a:avLst/>
          </a:prstGeom>
        </p:spPr>
      </p:pic>
      <p:pic>
        <p:nvPicPr>
          <p:cNvPr id="21" name="Bild 20" descr="Varning med hel fyllning">
            <a:extLst>
              <a:ext uri="{FF2B5EF4-FFF2-40B4-BE49-F238E27FC236}">
                <a16:creationId xmlns:a16="http://schemas.microsoft.com/office/drawing/2014/main" id="{CBCBA03F-9F11-353E-973B-4F13B7FCB7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3409" y="2298622"/>
            <a:ext cx="667940" cy="667940"/>
          </a:xfrm>
          <a:prstGeom prst="rect">
            <a:avLst/>
          </a:prstGeom>
        </p:spPr>
      </p:pic>
      <p:pic>
        <p:nvPicPr>
          <p:cNvPr id="23" name="Bild 22" descr="Dörr är öppen med hel fyllning">
            <a:extLst>
              <a:ext uri="{FF2B5EF4-FFF2-40B4-BE49-F238E27FC236}">
                <a16:creationId xmlns:a16="http://schemas.microsoft.com/office/drawing/2014/main" id="{503A0BE2-C34B-07CF-4B02-D1BCCA353B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1971" y="3617030"/>
            <a:ext cx="667940" cy="667940"/>
          </a:xfrm>
          <a:prstGeom prst="rect">
            <a:avLst/>
          </a:prstGeom>
        </p:spPr>
      </p:pic>
      <p:pic>
        <p:nvPicPr>
          <p:cNvPr id="27" name="Bild 26" descr="Mappsökning med hel fyllning">
            <a:extLst>
              <a:ext uri="{FF2B5EF4-FFF2-40B4-BE49-F238E27FC236}">
                <a16:creationId xmlns:a16="http://schemas.microsoft.com/office/drawing/2014/main" id="{C06B4AD1-4645-99F2-00F6-AA26EDFE49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1971" y="4943971"/>
            <a:ext cx="667940" cy="667940"/>
          </a:xfrm>
          <a:prstGeom prst="rect">
            <a:avLst/>
          </a:prstGeom>
        </p:spPr>
      </p:pic>
      <p:sp>
        <p:nvSpPr>
          <p:cNvPr id="32" name="Rektangel: rundade hörn 31">
            <a:extLst>
              <a:ext uri="{FF2B5EF4-FFF2-40B4-BE49-F238E27FC236}">
                <a16:creationId xmlns:a16="http://schemas.microsoft.com/office/drawing/2014/main" id="{9A9D91DB-CC9D-B730-DA03-2068C99677F1}"/>
              </a:ext>
            </a:extLst>
          </p:cNvPr>
          <p:cNvSpPr/>
          <p:nvPr/>
        </p:nvSpPr>
        <p:spPr>
          <a:xfrm>
            <a:off x="2688116" y="914400"/>
            <a:ext cx="8181117" cy="488047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422D9908-74F2-05C5-B8A7-B53EB1BF8D8E}"/>
              </a:ext>
            </a:extLst>
          </p:cNvPr>
          <p:cNvSpPr txBox="1"/>
          <p:nvPr/>
        </p:nvSpPr>
        <p:spPr>
          <a:xfrm>
            <a:off x="3260993" y="1727748"/>
            <a:ext cx="6920831" cy="2339102"/>
          </a:xfrm>
          <a:prstGeom prst="rect">
            <a:avLst/>
          </a:prstGeom>
          <a:noFill/>
        </p:spPr>
        <p:txBody>
          <a:bodyPr wrap="square" rtlCol="0">
            <a:spAutoFit/>
          </a:bodyPr>
          <a:lstStyle/>
          <a:p>
            <a:r>
              <a:rPr lang="sv-SE" sz="2200" b="1">
                <a:solidFill>
                  <a:schemeClr val="bg1"/>
                </a:solidFill>
              </a:rPr>
              <a:t>Vid utskrivning</a:t>
            </a:r>
          </a:p>
          <a:p>
            <a:endParaRPr lang="sv-SE" sz="2400" b="1">
              <a:solidFill>
                <a:schemeClr val="bg1"/>
              </a:solidFill>
            </a:endParaRPr>
          </a:p>
          <a:p>
            <a:pPr marL="539750" indent="-539750">
              <a:buFont typeface="Wingdings" panose="05000000000000000000" pitchFamily="2" charset="2"/>
              <a:buChar char="§"/>
            </a:pPr>
            <a:r>
              <a:rPr lang="sv-SE" sz="2000" b="1">
                <a:solidFill>
                  <a:schemeClr val="bg1"/>
                </a:solidFill>
              </a:rPr>
              <a:t>Ansvarig läkare informerar patient om diagnos.</a:t>
            </a:r>
          </a:p>
          <a:p>
            <a:pPr marL="539750" indent="-539750">
              <a:buFont typeface="Wingdings" panose="05000000000000000000" pitchFamily="2" charset="2"/>
              <a:buChar char="§"/>
            </a:pPr>
            <a:endParaRPr lang="sv-SE" sz="2000" b="1">
              <a:solidFill>
                <a:schemeClr val="bg1"/>
              </a:solidFill>
            </a:endParaRPr>
          </a:p>
          <a:p>
            <a:pPr marL="539750" indent="-539750">
              <a:buFont typeface="Wingdings" panose="05000000000000000000" pitchFamily="2" charset="2"/>
              <a:buChar char="§"/>
            </a:pPr>
            <a:r>
              <a:rPr lang="sv-SE" sz="2000" b="1">
                <a:solidFill>
                  <a:schemeClr val="bg1"/>
                </a:solidFill>
              </a:rPr>
              <a:t>Ansvarig sjuksköterska delar ut folder: Livet efter sepsis till patient innan hemgång.</a:t>
            </a:r>
          </a:p>
          <a:p>
            <a:endParaRPr lang="sv-SE" sz="2000" b="1">
              <a:solidFill>
                <a:schemeClr val="bg1"/>
              </a:solidFill>
            </a:endParaRPr>
          </a:p>
        </p:txBody>
      </p:sp>
    </p:spTree>
    <p:custDataLst>
      <p:tags r:id="rId1"/>
    </p:custDataLst>
    <p:extLst>
      <p:ext uri="{BB962C8B-B14F-4D97-AF65-F5344CB8AC3E}">
        <p14:creationId xmlns:p14="http://schemas.microsoft.com/office/powerpoint/2010/main" val="283780725"/>
      </p:ext>
    </p:extLst>
  </p:cSld>
  <p:clrMapOvr>
    <a:masterClrMapping/>
  </p:clrMapOvr>
  <mc:AlternateContent xmlns:mc="http://schemas.openxmlformats.org/markup-compatibility/2006" xmlns:p14="http://schemas.microsoft.com/office/powerpoint/2010/main">
    <mc:Choice Requires="p14">
      <p:transition spd="med" p14:dur="700" advTm="12341">
        <p:fade/>
      </p:transition>
    </mc:Choice>
    <mc:Fallback xmlns="">
      <p:transition spd="med" advTm="123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4.6|3.5|6.3"/>
</p:tagLst>
</file>

<file path=ppt/tags/tag2.xml><?xml version="1.0" encoding="utf-8"?>
<p:tagLst xmlns:a="http://schemas.openxmlformats.org/drawingml/2006/main" xmlns:r="http://schemas.openxmlformats.org/officeDocument/2006/relationships" xmlns:p="http://schemas.openxmlformats.org/presentationml/2006/main">
  <p:tag name="TIMING" val="|3.7|3.8|5.6|8.9"/>
</p:tagLst>
</file>

<file path=ppt/tags/tag3.xml><?xml version="1.0" encoding="utf-8"?>
<p:tagLst xmlns:a="http://schemas.openxmlformats.org/drawingml/2006/main" xmlns:r="http://schemas.openxmlformats.org/officeDocument/2006/relationships" xmlns:p="http://schemas.openxmlformats.org/presentationml/2006/main">
  <p:tag name="TIMING" val="|2.1|3.7"/>
</p:tagLst>
</file>

<file path=ppt/tags/tag4.xml><?xml version="1.0" encoding="utf-8"?>
<p:tagLst xmlns:a="http://schemas.openxmlformats.org/drawingml/2006/main" xmlns:r="http://schemas.openxmlformats.org/officeDocument/2006/relationships" xmlns:p="http://schemas.openxmlformats.org/presentationml/2006/main">
  <p:tag name="TIMING" val="|1.9|4.3"/>
</p:tagLst>
</file>

<file path=ppt/tags/tag5.xml><?xml version="1.0" encoding="utf-8"?>
<p:tagLst xmlns:a="http://schemas.openxmlformats.org/drawingml/2006/main" xmlns:r="http://schemas.openxmlformats.org/officeDocument/2006/relationships" xmlns:p="http://schemas.openxmlformats.org/presentationml/2006/main">
  <p:tag name="TIMING" val="|6.7|8.6|5.1"/>
</p:tagLst>
</file>

<file path=ppt/theme/theme1.xml><?xml version="1.0" encoding="utf-8"?>
<a:theme xmlns:a="http://schemas.openxmlformats.org/drawingml/2006/main" name="Region Varmland">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0349C4BF-E19F-44D1-80A2-52EBC7B72535}"/>
    </a:ext>
  </a:extLst>
</a:theme>
</file>

<file path=ppt/theme/theme2.xml><?xml version="1.0" encoding="utf-8"?>
<a:theme xmlns:a="http://schemas.openxmlformats.org/drawingml/2006/main" name="Region Varmland Grå">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BA14B6D6-CCF9-4C6F-B87B-D4013CFA3824}"/>
    </a:ext>
  </a:extLst>
</a:theme>
</file>

<file path=ppt/theme/theme3.xml><?xml version="1.0" encoding="utf-8"?>
<a:theme xmlns:a="http://schemas.openxmlformats.org/drawingml/2006/main" name="Stor rubrik">
  <a:themeElements>
    <a:clrScheme name="Region Värmland-HEX">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E6EA708E-2F9B-4427-93FC-14D83DF272B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DA46EA2CF70F41B69B906C960B379E" ma:contentTypeVersion="14" ma:contentTypeDescription="Create a new document." ma:contentTypeScope="" ma:versionID="5fe61025a981e7a5d5648d99534a3d6a">
  <xsd:schema xmlns:xsd="http://www.w3.org/2001/XMLSchema" xmlns:xs="http://www.w3.org/2001/XMLSchema" xmlns:p="http://schemas.microsoft.com/office/2006/metadata/properties" xmlns:ns2="c8c36789-e8cb-45ba-bb61-f8190913301c" xmlns:ns3="2ee67109-7cd7-4a3c-b94c-a8884ae11700" targetNamespace="http://schemas.microsoft.com/office/2006/metadata/properties" ma:root="true" ma:fieldsID="f79d676d8ba578a588b3b8621d14ecac" ns2:_="" ns3:_="">
    <xsd:import namespace="c8c36789-e8cb-45ba-bb61-f8190913301c"/>
    <xsd:import namespace="2ee67109-7cd7-4a3c-b94c-a8884ae1170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6789-e8cb-45ba-bb61-f81909133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56c666c-3d86-41dd-931b-6486b2d8a6b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e67109-7cd7-4a3c-b94c-a8884ae117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01f2f7c-b1a0-4383-a131-d2391266b080}" ma:internalName="TaxCatchAll" ma:showField="CatchAllData" ma:web="2ee67109-7cd7-4a3c-b94c-a8884ae117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8c36789-e8cb-45ba-bb61-f8190913301c">
      <Terms xmlns="http://schemas.microsoft.com/office/infopath/2007/PartnerControls"/>
    </lcf76f155ced4ddcb4097134ff3c332f>
    <TaxCatchAll xmlns="2ee67109-7cd7-4a3c-b94c-a8884ae1170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19E5B6-7355-4DCA-A6ED-990577D7174B}"/>
</file>

<file path=customXml/itemProps2.xml><?xml version="1.0" encoding="utf-8"?>
<ds:datastoreItem xmlns:ds="http://schemas.openxmlformats.org/officeDocument/2006/customXml" ds:itemID="{F70F2B4B-68BE-4151-8DC5-8B319AC31318}">
  <ds:schemaRefs>
    <ds:schemaRef ds:uri="http://schemas.microsoft.com/office/2006/metadata/properties"/>
    <ds:schemaRef ds:uri="http://www.w3.org/2000/xmlns/"/>
    <ds:schemaRef ds:uri="c8c36789-e8cb-45ba-bb61-f8190913301c"/>
    <ds:schemaRef ds:uri="http://schemas.microsoft.com/office/infopath/2007/PartnerControls"/>
    <ds:schemaRef ds:uri="2ee67109-7cd7-4a3c-b94c-a8884ae11700"/>
    <ds:schemaRef ds:uri="http://www.w3.org/2001/XMLSchema-instance"/>
  </ds:schemaRefs>
</ds:datastoreItem>
</file>

<file path=customXml/itemProps3.xml><?xml version="1.0" encoding="utf-8"?>
<ds:datastoreItem xmlns:ds="http://schemas.openxmlformats.org/officeDocument/2006/customXml" ds:itemID="{03F4FB51-868E-468C-91D1-ED8EF36AE1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Powerpoint-Region Värmland</Template>
  <TotalTime>3</TotalTime>
  <Words>1049</Words>
  <Application>Microsoft Office PowerPoint</Application>
  <PresentationFormat>Bredbild</PresentationFormat>
  <Paragraphs>116</Paragraphs>
  <Slides>19</Slides>
  <Notes>0</Notes>
  <HiddenSlides>0</HiddenSlides>
  <MMClips>1</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19</vt:i4>
      </vt:variant>
    </vt:vector>
  </HeadingPairs>
  <TitlesOfParts>
    <vt:vector size="27" baseType="lpstr">
      <vt:lpstr>Arial</vt:lpstr>
      <vt:lpstr>Courier New</vt:lpstr>
      <vt:lpstr>Symbol</vt:lpstr>
      <vt:lpstr>Times New Roman</vt:lpstr>
      <vt:lpstr>Wingdings</vt:lpstr>
      <vt:lpstr>Region Varmland</vt:lpstr>
      <vt:lpstr>Region Varmland Grå</vt:lpstr>
      <vt:lpstr>Stor rubrik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PVK- Fixering och förband </vt:lpstr>
      <vt:lpstr>PowerPoint-presentation</vt:lpstr>
      <vt:lpstr>  Simulera mera!    Passa på att träna och förbättra era färdigheter i verkliga vårdsituationer – utan att lämna avdelningen!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Desirée Stén</dc:creator>
  <cp:lastModifiedBy>Susanne Boman</cp:lastModifiedBy>
  <cp:revision>7</cp:revision>
  <dcterms:created xsi:type="dcterms:W3CDTF">2025-07-01T07:31:22Z</dcterms:created>
  <dcterms:modified xsi:type="dcterms:W3CDTF">2025-09-15T07:03:39Z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0x01010012DA46EA2CF70F41B69B906C960B379E</vt:lpwstr>
  </property>
  <property fmtid="{D5CDD505-2E9C-101B-9397-08002B2CF9AE}" pid="3" name="MediaServiceImageTags">
    <vt:lpwstr/>
  </property>
</Properties>
</file>