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5" r:id="rId6"/>
    <p:sldMasterId id="2147483682" r:id="rId7"/>
    <p:sldMasterId id="2147483691" r:id="rId8"/>
  </p:sldMasterIdLst>
  <p:notesMasterIdLst>
    <p:notesMasterId r:id="rId22"/>
  </p:notesMasterIdLst>
  <p:sldIdLst>
    <p:sldId id="4263" r:id="rId9"/>
    <p:sldId id="4265" r:id="rId10"/>
    <p:sldId id="4338" r:id="rId11"/>
    <p:sldId id="4200" r:id="rId12"/>
    <p:sldId id="4319" r:id="rId13"/>
    <p:sldId id="4323" r:id="rId14"/>
    <p:sldId id="4073" r:id="rId15"/>
    <p:sldId id="4322" r:id="rId16"/>
    <p:sldId id="4333" r:id="rId17"/>
    <p:sldId id="4249" r:id="rId18"/>
    <p:sldId id="4335" r:id="rId19"/>
    <p:sldId id="5126" r:id="rId20"/>
    <p:sldId id="5127"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E673C"/>
    <a:srgbClr val="8E9789"/>
    <a:srgbClr val="E9F0E6"/>
    <a:srgbClr val="FFFFFF"/>
    <a:srgbClr val="E9EFE6"/>
    <a:srgbClr val="EEF7EF"/>
    <a:srgbClr val="F2EEEC"/>
    <a:srgbClr val="000000"/>
    <a:srgbClr val="F7F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920" autoAdjust="0"/>
  </p:normalViewPr>
  <p:slideViewPr>
    <p:cSldViewPr snapToGrid="0">
      <p:cViewPr varScale="1">
        <p:scale>
          <a:sx n="39" d="100"/>
          <a:sy n="39" d="100"/>
        </p:scale>
        <p:origin x="17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B38C1-1B06-4A6F-BD33-8C00100BEEA5}"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817D776F-D16C-444B-9492-2EDD8256476A}">
      <dgm:prSet custT="1"/>
      <dgm:spPr/>
      <dgm:t>
        <a:bodyPr/>
        <a:lstStyle/>
        <a:p>
          <a:pPr>
            <a:lnSpc>
              <a:spcPct val="100000"/>
            </a:lnSpc>
          </a:pPr>
          <a:r>
            <a:rPr lang="sv-SE" sz="1800" b="0" i="0" baseline="0" noProof="0" dirty="0"/>
            <a:t>Proaktivt, hälsofrämjande och förebyggande arbete </a:t>
          </a:r>
          <a:endParaRPr lang="sv-SE" sz="1800" noProof="0" dirty="0"/>
        </a:p>
      </dgm:t>
    </dgm:pt>
    <dgm:pt modelId="{36DA7802-9023-4C6E-92FE-0F88820A7F17}" type="parTrans" cxnId="{3B44B5A4-E3C5-477E-9C54-7F066D2BF7A9}">
      <dgm:prSet/>
      <dgm:spPr/>
      <dgm:t>
        <a:bodyPr/>
        <a:lstStyle/>
        <a:p>
          <a:endParaRPr lang="en-US"/>
        </a:p>
      </dgm:t>
    </dgm:pt>
    <dgm:pt modelId="{68860E5F-06B2-4711-BB74-9F3D08EB40F4}" type="sibTrans" cxnId="{3B44B5A4-E3C5-477E-9C54-7F066D2BF7A9}">
      <dgm:prSet/>
      <dgm:spPr/>
      <dgm:t>
        <a:bodyPr/>
        <a:lstStyle/>
        <a:p>
          <a:endParaRPr lang="en-US"/>
        </a:p>
      </dgm:t>
    </dgm:pt>
    <dgm:pt modelId="{FEB5BDC8-BF7A-4F4D-9D62-58157701F197}">
      <dgm:prSet/>
      <dgm:spPr/>
      <dgm:t>
        <a:bodyPr/>
        <a:lstStyle/>
        <a:p>
          <a:pPr>
            <a:lnSpc>
              <a:spcPct val="100000"/>
            </a:lnSpc>
          </a:pPr>
          <a:r>
            <a:rPr lang="sv-SE" b="0" i="0" baseline="0" noProof="0" dirty="0"/>
            <a:t>Personcentrerat förhållningssätt </a:t>
          </a:r>
          <a:endParaRPr lang="sv-SE" noProof="0" dirty="0"/>
        </a:p>
      </dgm:t>
    </dgm:pt>
    <dgm:pt modelId="{6A2F917A-722E-4558-9383-DCF2180CE4BF}" type="parTrans" cxnId="{A59748E0-A25A-40EC-AE56-437F99A8E48C}">
      <dgm:prSet/>
      <dgm:spPr/>
      <dgm:t>
        <a:bodyPr/>
        <a:lstStyle/>
        <a:p>
          <a:endParaRPr lang="en-US"/>
        </a:p>
      </dgm:t>
    </dgm:pt>
    <dgm:pt modelId="{BBA43891-7B95-434F-8EF5-5C77BCDF23F2}" type="sibTrans" cxnId="{A59748E0-A25A-40EC-AE56-437F99A8E48C}">
      <dgm:prSet/>
      <dgm:spPr/>
      <dgm:t>
        <a:bodyPr/>
        <a:lstStyle/>
        <a:p>
          <a:endParaRPr lang="en-US"/>
        </a:p>
      </dgm:t>
    </dgm:pt>
    <dgm:pt modelId="{DD6401F8-4D4D-47F2-A175-9F327EAF16F8}">
      <dgm:prSet/>
      <dgm:spPr/>
      <dgm:t>
        <a:bodyPr/>
        <a:lstStyle/>
        <a:p>
          <a:pPr>
            <a:lnSpc>
              <a:spcPct val="100000"/>
            </a:lnSpc>
          </a:pPr>
          <a:r>
            <a:rPr lang="sv-SE" b="0" i="0" baseline="0" noProof="0" dirty="0"/>
            <a:t>Överbrygga gränser och mellanrum och samordna resurser </a:t>
          </a:r>
          <a:endParaRPr lang="sv-SE" noProof="0" dirty="0"/>
        </a:p>
      </dgm:t>
    </dgm:pt>
    <dgm:pt modelId="{FB350FC0-FF65-4851-B5BE-027E106C0EEF}" type="parTrans" cxnId="{F4E94DE3-6447-42FE-A5AA-9B0CFAC4DF05}">
      <dgm:prSet/>
      <dgm:spPr/>
      <dgm:t>
        <a:bodyPr/>
        <a:lstStyle/>
        <a:p>
          <a:endParaRPr lang="en-US"/>
        </a:p>
      </dgm:t>
    </dgm:pt>
    <dgm:pt modelId="{1A32736A-33ED-42B4-A073-CB0F6A68D8F4}" type="sibTrans" cxnId="{F4E94DE3-6447-42FE-A5AA-9B0CFAC4DF05}">
      <dgm:prSet/>
      <dgm:spPr/>
      <dgm:t>
        <a:bodyPr/>
        <a:lstStyle/>
        <a:p>
          <a:endParaRPr lang="en-US"/>
        </a:p>
      </dgm:t>
    </dgm:pt>
    <dgm:pt modelId="{3956B3A1-4823-4EE9-AD66-9404A2E65ED7}">
      <dgm:prSet/>
      <dgm:spPr/>
      <dgm:t>
        <a:bodyPr/>
        <a:lstStyle/>
        <a:p>
          <a:pPr>
            <a:lnSpc>
              <a:spcPct val="100000"/>
            </a:lnSpc>
          </a:pPr>
          <a:r>
            <a:rPr lang="sv-SE" b="0" i="0" baseline="0" noProof="0" dirty="0"/>
            <a:t>Digitala lösningar och välfärdsteknik </a:t>
          </a:r>
          <a:endParaRPr lang="en-US" dirty="0"/>
        </a:p>
      </dgm:t>
    </dgm:pt>
    <dgm:pt modelId="{8618D784-FEA0-4DC4-A003-B57DB7B97169}" type="parTrans" cxnId="{52E7A8AE-FCE8-4B56-973B-20A43F0D0B25}">
      <dgm:prSet/>
      <dgm:spPr/>
      <dgm:t>
        <a:bodyPr/>
        <a:lstStyle/>
        <a:p>
          <a:endParaRPr lang="en-US"/>
        </a:p>
      </dgm:t>
    </dgm:pt>
    <dgm:pt modelId="{89EE8F30-ED3C-4598-91B0-2D8F2BD4D5BB}" type="sibTrans" cxnId="{52E7A8AE-FCE8-4B56-973B-20A43F0D0B25}">
      <dgm:prSet/>
      <dgm:spPr/>
      <dgm:t>
        <a:bodyPr/>
        <a:lstStyle/>
        <a:p>
          <a:endParaRPr lang="en-US"/>
        </a:p>
      </dgm:t>
    </dgm:pt>
    <dgm:pt modelId="{2C50C917-CAD7-42F1-BDAE-944E042428FA}" type="pres">
      <dgm:prSet presAssocID="{3D5B38C1-1B06-4A6F-BD33-8C00100BEEA5}" presName="root" presStyleCnt="0">
        <dgm:presLayoutVars>
          <dgm:dir/>
          <dgm:resizeHandles val="exact"/>
        </dgm:presLayoutVars>
      </dgm:prSet>
      <dgm:spPr/>
    </dgm:pt>
    <dgm:pt modelId="{2D0C3DDD-BA6C-4873-A31C-D58127C82A63}" type="pres">
      <dgm:prSet presAssocID="{817D776F-D16C-444B-9492-2EDD8256476A}" presName="compNode" presStyleCnt="0"/>
      <dgm:spPr/>
    </dgm:pt>
    <dgm:pt modelId="{8CFDEB80-174E-4240-98E4-92BD2786E775}" type="pres">
      <dgm:prSet presAssocID="{817D776F-D16C-444B-9492-2EDD825647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järtslag med hel fyllning"/>
        </a:ext>
      </dgm:extLst>
    </dgm:pt>
    <dgm:pt modelId="{EBB81CA2-5271-4534-B973-E836C0DB6B3D}" type="pres">
      <dgm:prSet presAssocID="{817D776F-D16C-444B-9492-2EDD8256476A}" presName="spaceRect" presStyleCnt="0"/>
      <dgm:spPr/>
    </dgm:pt>
    <dgm:pt modelId="{6C0FA1B2-8CB1-49C8-BAC6-D5F49C30CBB2}" type="pres">
      <dgm:prSet presAssocID="{817D776F-D16C-444B-9492-2EDD8256476A}" presName="textRect" presStyleLbl="revTx" presStyleIdx="0" presStyleCnt="4">
        <dgm:presLayoutVars>
          <dgm:chMax val="1"/>
          <dgm:chPref val="1"/>
        </dgm:presLayoutVars>
      </dgm:prSet>
      <dgm:spPr/>
    </dgm:pt>
    <dgm:pt modelId="{953F62BF-2E8E-444A-9479-B41E6CBD888B}" type="pres">
      <dgm:prSet presAssocID="{68860E5F-06B2-4711-BB74-9F3D08EB40F4}" presName="sibTrans" presStyleCnt="0"/>
      <dgm:spPr/>
    </dgm:pt>
    <dgm:pt modelId="{56B00A3C-A931-4AD3-BBD0-C674A32436AA}" type="pres">
      <dgm:prSet presAssocID="{FEB5BDC8-BF7A-4F4D-9D62-58157701F197}" presName="compNode" presStyleCnt="0"/>
      <dgm:spPr/>
    </dgm:pt>
    <dgm:pt modelId="{C01CF4E9-9477-450F-9C8D-B098916207AF}" type="pres">
      <dgm:prSet presAssocID="{FEB5BDC8-BF7A-4F4D-9D62-58157701F19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järta med hel fyllning"/>
        </a:ext>
      </dgm:extLst>
    </dgm:pt>
    <dgm:pt modelId="{DE7D156B-A0EB-4F34-8D10-7691A074854B}" type="pres">
      <dgm:prSet presAssocID="{FEB5BDC8-BF7A-4F4D-9D62-58157701F197}" presName="spaceRect" presStyleCnt="0"/>
      <dgm:spPr/>
    </dgm:pt>
    <dgm:pt modelId="{5FA23E51-9900-410A-A2B2-A5B5536A545A}" type="pres">
      <dgm:prSet presAssocID="{FEB5BDC8-BF7A-4F4D-9D62-58157701F197}" presName="textRect" presStyleLbl="revTx" presStyleIdx="1" presStyleCnt="4">
        <dgm:presLayoutVars>
          <dgm:chMax val="1"/>
          <dgm:chPref val="1"/>
        </dgm:presLayoutVars>
      </dgm:prSet>
      <dgm:spPr/>
    </dgm:pt>
    <dgm:pt modelId="{BB34B36D-0842-4DA8-A22A-EBDB4F35E9D6}" type="pres">
      <dgm:prSet presAssocID="{BBA43891-7B95-434F-8EF5-5C77BCDF23F2}" presName="sibTrans" presStyleCnt="0"/>
      <dgm:spPr/>
    </dgm:pt>
    <dgm:pt modelId="{E4D81D1D-2D04-4776-9AD6-31C88F065FF5}" type="pres">
      <dgm:prSet presAssocID="{DD6401F8-4D4D-47F2-A175-9F327EAF16F8}" presName="compNode" presStyleCnt="0"/>
      <dgm:spPr/>
    </dgm:pt>
    <dgm:pt modelId="{7C41F065-25F4-4C24-8045-B8139807CFB6}" type="pres">
      <dgm:prSet presAssocID="{DD6401F8-4D4D-47F2-A175-9F327EAF16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kakning"/>
        </a:ext>
      </dgm:extLst>
    </dgm:pt>
    <dgm:pt modelId="{DD8A84D7-F6FD-4184-8877-315C3A3B8674}" type="pres">
      <dgm:prSet presAssocID="{DD6401F8-4D4D-47F2-A175-9F327EAF16F8}" presName="spaceRect" presStyleCnt="0"/>
      <dgm:spPr/>
    </dgm:pt>
    <dgm:pt modelId="{49CADEB0-0E3C-4299-8055-C119D6AF67A2}" type="pres">
      <dgm:prSet presAssocID="{DD6401F8-4D4D-47F2-A175-9F327EAF16F8}" presName="textRect" presStyleLbl="revTx" presStyleIdx="2" presStyleCnt="4">
        <dgm:presLayoutVars>
          <dgm:chMax val="1"/>
          <dgm:chPref val="1"/>
        </dgm:presLayoutVars>
      </dgm:prSet>
      <dgm:spPr/>
    </dgm:pt>
    <dgm:pt modelId="{94A60986-8A15-4157-BE4D-07FD53DEE62D}" type="pres">
      <dgm:prSet presAssocID="{1A32736A-33ED-42B4-A073-CB0F6A68D8F4}" presName="sibTrans" presStyleCnt="0"/>
      <dgm:spPr/>
    </dgm:pt>
    <dgm:pt modelId="{88473477-00A0-4659-8F1C-617C240EE9C2}" type="pres">
      <dgm:prSet presAssocID="{3956B3A1-4823-4EE9-AD66-9404A2E65ED7}" presName="compNode" presStyleCnt="0"/>
      <dgm:spPr/>
    </dgm:pt>
    <dgm:pt modelId="{2D44FFCB-EFA8-4C7C-8690-47A57F17BE54}" type="pres">
      <dgm:prSet presAssocID="{3956B3A1-4823-4EE9-AD66-9404A2E65E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479F071F-29FD-4674-AAA0-2F0BF40B7AF4}" type="pres">
      <dgm:prSet presAssocID="{3956B3A1-4823-4EE9-AD66-9404A2E65ED7}" presName="spaceRect" presStyleCnt="0"/>
      <dgm:spPr/>
    </dgm:pt>
    <dgm:pt modelId="{A2E87257-5080-44F3-B9C0-3653E176B561}" type="pres">
      <dgm:prSet presAssocID="{3956B3A1-4823-4EE9-AD66-9404A2E65ED7}" presName="textRect" presStyleLbl="revTx" presStyleIdx="3" presStyleCnt="4">
        <dgm:presLayoutVars>
          <dgm:chMax val="1"/>
          <dgm:chPref val="1"/>
        </dgm:presLayoutVars>
      </dgm:prSet>
      <dgm:spPr/>
    </dgm:pt>
  </dgm:ptLst>
  <dgm:cxnLst>
    <dgm:cxn modelId="{53E5641A-9A2A-488C-8886-FBA610E8EC4A}" type="presOf" srcId="{DD6401F8-4D4D-47F2-A175-9F327EAF16F8}" destId="{49CADEB0-0E3C-4299-8055-C119D6AF67A2}" srcOrd="0" destOrd="0" presId="urn:microsoft.com/office/officeart/2018/2/layout/IconLabelList"/>
    <dgm:cxn modelId="{B59B8735-2457-4C1F-9B23-19F83DE8AD08}" type="presOf" srcId="{817D776F-D16C-444B-9492-2EDD8256476A}" destId="{6C0FA1B2-8CB1-49C8-BAC6-D5F49C30CBB2}" srcOrd="0" destOrd="0" presId="urn:microsoft.com/office/officeart/2018/2/layout/IconLabelList"/>
    <dgm:cxn modelId="{EA54AC37-A762-43D1-84C6-3D0FB9B6F371}" type="presOf" srcId="{FEB5BDC8-BF7A-4F4D-9D62-58157701F197}" destId="{5FA23E51-9900-410A-A2B2-A5B5536A545A}" srcOrd="0" destOrd="0" presId="urn:microsoft.com/office/officeart/2018/2/layout/IconLabelList"/>
    <dgm:cxn modelId="{3007DD96-C4DB-484E-8F6C-BE55864AE664}" type="presOf" srcId="{3956B3A1-4823-4EE9-AD66-9404A2E65ED7}" destId="{A2E87257-5080-44F3-B9C0-3653E176B561}" srcOrd="0" destOrd="0" presId="urn:microsoft.com/office/officeart/2018/2/layout/IconLabelList"/>
    <dgm:cxn modelId="{3B44B5A4-E3C5-477E-9C54-7F066D2BF7A9}" srcId="{3D5B38C1-1B06-4A6F-BD33-8C00100BEEA5}" destId="{817D776F-D16C-444B-9492-2EDD8256476A}" srcOrd="0" destOrd="0" parTransId="{36DA7802-9023-4C6E-92FE-0F88820A7F17}" sibTransId="{68860E5F-06B2-4711-BB74-9F3D08EB40F4}"/>
    <dgm:cxn modelId="{52E7A8AE-FCE8-4B56-973B-20A43F0D0B25}" srcId="{3D5B38C1-1B06-4A6F-BD33-8C00100BEEA5}" destId="{3956B3A1-4823-4EE9-AD66-9404A2E65ED7}" srcOrd="3" destOrd="0" parTransId="{8618D784-FEA0-4DC4-A003-B57DB7B97169}" sibTransId="{89EE8F30-ED3C-4598-91B0-2D8F2BD4D5BB}"/>
    <dgm:cxn modelId="{B427AAD4-03A5-4DE9-B309-34830E37052F}" type="presOf" srcId="{3D5B38C1-1B06-4A6F-BD33-8C00100BEEA5}" destId="{2C50C917-CAD7-42F1-BDAE-944E042428FA}" srcOrd="0" destOrd="0" presId="urn:microsoft.com/office/officeart/2018/2/layout/IconLabelList"/>
    <dgm:cxn modelId="{A59748E0-A25A-40EC-AE56-437F99A8E48C}" srcId="{3D5B38C1-1B06-4A6F-BD33-8C00100BEEA5}" destId="{FEB5BDC8-BF7A-4F4D-9D62-58157701F197}" srcOrd="1" destOrd="0" parTransId="{6A2F917A-722E-4558-9383-DCF2180CE4BF}" sibTransId="{BBA43891-7B95-434F-8EF5-5C77BCDF23F2}"/>
    <dgm:cxn modelId="{F4E94DE3-6447-42FE-A5AA-9B0CFAC4DF05}" srcId="{3D5B38C1-1B06-4A6F-BD33-8C00100BEEA5}" destId="{DD6401F8-4D4D-47F2-A175-9F327EAF16F8}" srcOrd="2" destOrd="0" parTransId="{FB350FC0-FF65-4851-B5BE-027E106C0EEF}" sibTransId="{1A32736A-33ED-42B4-A073-CB0F6A68D8F4}"/>
    <dgm:cxn modelId="{D745449F-586F-4C89-8BD9-5EFDC5A0A609}" type="presParOf" srcId="{2C50C917-CAD7-42F1-BDAE-944E042428FA}" destId="{2D0C3DDD-BA6C-4873-A31C-D58127C82A63}" srcOrd="0" destOrd="0" presId="urn:microsoft.com/office/officeart/2018/2/layout/IconLabelList"/>
    <dgm:cxn modelId="{F84300CE-F31D-402C-AE51-B32A7B4BB95B}" type="presParOf" srcId="{2D0C3DDD-BA6C-4873-A31C-D58127C82A63}" destId="{8CFDEB80-174E-4240-98E4-92BD2786E775}" srcOrd="0" destOrd="0" presId="urn:microsoft.com/office/officeart/2018/2/layout/IconLabelList"/>
    <dgm:cxn modelId="{FA68DA37-54E1-44A4-8E3F-B15F4E010720}" type="presParOf" srcId="{2D0C3DDD-BA6C-4873-A31C-D58127C82A63}" destId="{EBB81CA2-5271-4534-B973-E836C0DB6B3D}" srcOrd="1" destOrd="0" presId="urn:microsoft.com/office/officeart/2018/2/layout/IconLabelList"/>
    <dgm:cxn modelId="{45F06AFD-BE62-4F0B-B56B-F8ED6904BD1D}" type="presParOf" srcId="{2D0C3DDD-BA6C-4873-A31C-D58127C82A63}" destId="{6C0FA1B2-8CB1-49C8-BAC6-D5F49C30CBB2}" srcOrd="2" destOrd="0" presId="urn:microsoft.com/office/officeart/2018/2/layout/IconLabelList"/>
    <dgm:cxn modelId="{4C54AD72-EFF0-4C8D-ADDB-4C4F080042F3}" type="presParOf" srcId="{2C50C917-CAD7-42F1-BDAE-944E042428FA}" destId="{953F62BF-2E8E-444A-9479-B41E6CBD888B}" srcOrd="1" destOrd="0" presId="urn:microsoft.com/office/officeart/2018/2/layout/IconLabelList"/>
    <dgm:cxn modelId="{757C05B9-3C2B-4AB7-B21E-47AFC6B8ED11}" type="presParOf" srcId="{2C50C917-CAD7-42F1-BDAE-944E042428FA}" destId="{56B00A3C-A931-4AD3-BBD0-C674A32436AA}" srcOrd="2" destOrd="0" presId="urn:microsoft.com/office/officeart/2018/2/layout/IconLabelList"/>
    <dgm:cxn modelId="{26CDC3E2-3259-4F31-A946-A35B8BC55BB6}" type="presParOf" srcId="{56B00A3C-A931-4AD3-BBD0-C674A32436AA}" destId="{C01CF4E9-9477-450F-9C8D-B098916207AF}" srcOrd="0" destOrd="0" presId="urn:microsoft.com/office/officeart/2018/2/layout/IconLabelList"/>
    <dgm:cxn modelId="{F5E84106-06F8-4A39-9832-C476638A5A33}" type="presParOf" srcId="{56B00A3C-A931-4AD3-BBD0-C674A32436AA}" destId="{DE7D156B-A0EB-4F34-8D10-7691A074854B}" srcOrd="1" destOrd="0" presId="urn:microsoft.com/office/officeart/2018/2/layout/IconLabelList"/>
    <dgm:cxn modelId="{0C3AFD3E-664A-455D-83B6-3B3CF5C56AFF}" type="presParOf" srcId="{56B00A3C-A931-4AD3-BBD0-C674A32436AA}" destId="{5FA23E51-9900-410A-A2B2-A5B5536A545A}" srcOrd="2" destOrd="0" presId="urn:microsoft.com/office/officeart/2018/2/layout/IconLabelList"/>
    <dgm:cxn modelId="{B242A9E2-3955-43F9-A781-813852C2961E}" type="presParOf" srcId="{2C50C917-CAD7-42F1-BDAE-944E042428FA}" destId="{BB34B36D-0842-4DA8-A22A-EBDB4F35E9D6}" srcOrd="3" destOrd="0" presId="urn:microsoft.com/office/officeart/2018/2/layout/IconLabelList"/>
    <dgm:cxn modelId="{17888695-228B-45CF-8F30-AF829F150700}" type="presParOf" srcId="{2C50C917-CAD7-42F1-BDAE-944E042428FA}" destId="{E4D81D1D-2D04-4776-9AD6-31C88F065FF5}" srcOrd="4" destOrd="0" presId="urn:microsoft.com/office/officeart/2018/2/layout/IconLabelList"/>
    <dgm:cxn modelId="{456B6E88-417A-4076-B4FB-A6E867BB3A16}" type="presParOf" srcId="{E4D81D1D-2D04-4776-9AD6-31C88F065FF5}" destId="{7C41F065-25F4-4C24-8045-B8139807CFB6}" srcOrd="0" destOrd="0" presId="urn:microsoft.com/office/officeart/2018/2/layout/IconLabelList"/>
    <dgm:cxn modelId="{905C6C16-383E-4D5C-B072-0FA326DE3415}" type="presParOf" srcId="{E4D81D1D-2D04-4776-9AD6-31C88F065FF5}" destId="{DD8A84D7-F6FD-4184-8877-315C3A3B8674}" srcOrd="1" destOrd="0" presId="urn:microsoft.com/office/officeart/2018/2/layout/IconLabelList"/>
    <dgm:cxn modelId="{4BFD51B6-C3CF-4A42-9F6F-7668509DF544}" type="presParOf" srcId="{E4D81D1D-2D04-4776-9AD6-31C88F065FF5}" destId="{49CADEB0-0E3C-4299-8055-C119D6AF67A2}" srcOrd="2" destOrd="0" presId="urn:microsoft.com/office/officeart/2018/2/layout/IconLabelList"/>
    <dgm:cxn modelId="{88148BB6-9AAB-4ABB-A175-225BD63A26FA}" type="presParOf" srcId="{2C50C917-CAD7-42F1-BDAE-944E042428FA}" destId="{94A60986-8A15-4157-BE4D-07FD53DEE62D}" srcOrd="5" destOrd="0" presId="urn:microsoft.com/office/officeart/2018/2/layout/IconLabelList"/>
    <dgm:cxn modelId="{1BDA514D-DE95-42B7-A2F2-98D15ED8EC88}" type="presParOf" srcId="{2C50C917-CAD7-42F1-BDAE-944E042428FA}" destId="{88473477-00A0-4659-8F1C-617C240EE9C2}" srcOrd="6" destOrd="0" presId="urn:microsoft.com/office/officeart/2018/2/layout/IconLabelList"/>
    <dgm:cxn modelId="{ED06F81F-65C1-4A87-B5A0-4148D75A1C16}" type="presParOf" srcId="{88473477-00A0-4659-8F1C-617C240EE9C2}" destId="{2D44FFCB-EFA8-4C7C-8690-47A57F17BE54}" srcOrd="0" destOrd="0" presId="urn:microsoft.com/office/officeart/2018/2/layout/IconLabelList"/>
    <dgm:cxn modelId="{9BF92698-0667-4CC0-86BA-169E95439668}" type="presParOf" srcId="{88473477-00A0-4659-8F1C-617C240EE9C2}" destId="{479F071F-29FD-4674-AAA0-2F0BF40B7AF4}" srcOrd="1" destOrd="0" presId="urn:microsoft.com/office/officeart/2018/2/layout/IconLabelList"/>
    <dgm:cxn modelId="{D6B348B2-8BF5-49DA-AEBF-981556A82351}" type="presParOf" srcId="{88473477-00A0-4659-8F1C-617C240EE9C2}" destId="{A2E87257-5080-44F3-B9C0-3653E176B56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DEB80-174E-4240-98E4-92BD2786E775}">
      <dsp:nvSpPr>
        <dsp:cNvPr id="0" name=""/>
        <dsp:cNvSpPr/>
      </dsp:nvSpPr>
      <dsp:spPr>
        <a:xfrm>
          <a:off x="880054" y="1212894"/>
          <a:ext cx="1076261" cy="1076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FA1B2-8CB1-49C8-BAC6-D5F49C30CBB2}">
      <dsp:nvSpPr>
        <dsp:cNvPr id="0" name=""/>
        <dsp:cNvSpPr/>
      </dsp:nvSpPr>
      <dsp:spPr>
        <a:xfrm>
          <a:off x="222338"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sv-SE" sz="1800" b="0" i="0" kern="1200" baseline="0" noProof="0" dirty="0"/>
            <a:t>Proaktivt, hälsofrämjande och förebyggande arbete </a:t>
          </a:r>
          <a:endParaRPr lang="sv-SE" sz="1800" kern="1200" noProof="0" dirty="0"/>
        </a:p>
      </dsp:txBody>
      <dsp:txXfrm>
        <a:off x="222338" y="2630229"/>
        <a:ext cx="2391693" cy="855000"/>
      </dsp:txXfrm>
    </dsp:sp>
    <dsp:sp modelId="{C01CF4E9-9477-450F-9C8D-B098916207AF}">
      <dsp:nvSpPr>
        <dsp:cNvPr id="0" name=""/>
        <dsp:cNvSpPr/>
      </dsp:nvSpPr>
      <dsp:spPr>
        <a:xfrm>
          <a:off x="3690293" y="1212894"/>
          <a:ext cx="1076261" cy="10762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A23E51-9900-410A-A2B2-A5B5536A545A}">
      <dsp:nvSpPr>
        <dsp:cNvPr id="0" name=""/>
        <dsp:cNvSpPr/>
      </dsp:nvSpPr>
      <dsp:spPr>
        <a:xfrm>
          <a:off x="3032578"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sv-SE" sz="1800" b="0" i="0" kern="1200" baseline="0" noProof="0" dirty="0"/>
            <a:t>Personcentrerat förhållningssätt </a:t>
          </a:r>
          <a:endParaRPr lang="sv-SE" sz="1800" kern="1200" noProof="0" dirty="0"/>
        </a:p>
      </dsp:txBody>
      <dsp:txXfrm>
        <a:off x="3032578" y="2630229"/>
        <a:ext cx="2391693" cy="855000"/>
      </dsp:txXfrm>
    </dsp:sp>
    <dsp:sp modelId="{7C41F065-25F4-4C24-8045-B8139807CFB6}">
      <dsp:nvSpPr>
        <dsp:cNvPr id="0" name=""/>
        <dsp:cNvSpPr/>
      </dsp:nvSpPr>
      <dsp:spPr>
        <a:xfrm>
          <a:off x="6500533" y="1212894"/>
          <a:ext cx="1076261" cy="1076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CADEB0-0E3C-4299-8055-C119D6AF67A2}">
      <dsp:nvSpPr>
        <dsp:cNvPr id="0" name=""/>
        <dsp:cNvSpPr/>
      </dsp:nvSpPr>
      <dsp:spPr>
        <a:xfrm>
          <a:off x="5842817"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sv-SE" sz="1800" b="0" i="0" kern="1200" baseline="0" noProof="0" dirty="0"/>
            <a:t>Överbrygga gränser och mellanrum och samordna resurser </a:t>
          </a:r>
          <a:endParaRPr lang="sv-SE" sz="1800" kern="1200" noProof="0" dirty="0"/>
        </a:p>
      </dsp:txBody>
      <dsp:txXfrm>
        <a:off x="5842817" y="2630229"/>
        <a:ext cx="2391693" cy="855000"/>
      </dsp:txXfrm>
    </dsp:sp>
    <dsp:sp modelId="{2D44FFCB-EFA8-4C7C-8690-47A57F17BE54}">
      <dsp:nvSpPr>
        <dsp:cNvPr id="0" name=""/>
        <dsp:cNvSpPr/>
      </dsp:nvSpPr>
      <dsp:spPr>
        <a:xfrm>
          <a:off x="9310772" y="1212894"/>
          <a:ext cx="1076261" cy="1076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87257-5080-44F3-B9C0-3653E176B561}">
      <dsp:nvSpPr>
        <dsp:cNvPr id="0" name=""/>
        <dsp:cNvSpPr/>
      </dsp:nvSpPr>
      <dsp:spPr>
        <a:xfrm>
          <a:off x="8653056" y="2630229"/>
          <a:ext cx="2391693"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sv-SE" sz="1800" b="0" i="0" kern="1200" baseline="0" noProof="0" dirty="0"/>
            <a:t>Digitala lösningar och välfärdsteknik </a:t>
          </a:r>
          <a:endParaRPr lang="en-US" sz="1800" kern="1200" dirty="0"/>
        </a:p>
      </dsp:txBody>
      <dsp:txXfrm>
        <a:off x="8653056" y="2630229"/>
        <a:ext cx="2391693" cy="8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oto Sans" panose="020B0502040504020204" pitchFamily="34" charset="0"/>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oto Sans" panose="020B0502040504020204" pitchFamily="34" charset="0"/>
              </a:defRPr>
            </a:lvl1pPr>
          </a:lstStyle>
          <a:p>
            <a:fld id="{A81ECEE6-A2F3-4D4E-B5E7-6BFFF0DD75A7}" type="datetimeFigureOut">
              <a:rPr lang="sv-SE" smtClean="0"/>
              <a:pPr/>
              <a:t>2025-09-09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oto Sans" panose="020B0502040504020204" pitchFamily="34" charset="0"/>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oto Sans" panose="020B0502040504020204" pitchFamily="34" charset="0"/>
              </a:defRPr>
            </a:lvl1pPr>
          </a:lstStyle>
          <a:p>
            <a:fld id="{605E1A0B-54AE-4895-8C53-AE1E376F8F17}" type="slidenum">
              <a:rPr lang="sv-SE" smtClean="0"/>
              <a:pPr/>
              <a:t>‹#›</a:t>
            </a:fld>
            <a:endParaRPr lang="sv-SE"/>
          </a:p>
        </p:txBody>
      </p:sp>
    </p:spTree>
    <p:extLst>
      <p:ext uri="{BB962C8B-B14F-4D97-AF65-F5344CB8AC3E}">
        <p14:creationId xmlns:p14="http://schemas.microsoft.com/office/powerpoint/2010/main" val="423380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oto Sans" panose="020B0502040504020204" pitchFamily="34" charset="0"/>
        <a:ea typeface="+mn-ea"/>
        <a:cs typeface="+mn-cs"/>
      </a:defRPr>
    </a:lvl1pPr>
    <a:lvl2pPr marL="457200" algn="l" defTabSz="914400" rtl="0" eaLnBrk="1" latinLnBrk="0" hangingPunct="1">
      <a:defRPr sz="1200" b="0" i="0" kern="1200">
        <a:solidFill>
          <a:schemeClr val="tx1"/>
        </a:solidFill>
        <a:latin typeface="Noto Sans" panose="020B0502040504020204" pitchFamily="34" charset="0"/>
        <a:ea typeface="+mn-ea"/>
        <a:cs typeface="+mn-cs"/>
      </a:defRPr>
    </a:lvl2pPr>
    <a:lvl3pPr marL="914400" algn="l" defTabSz="914400" rtl="0" eaLnBrk="1" latinLnBrk="0" hangingPunct="1">
      <a:defRPr sz="1200" b="0" i="0" kern="1200">
        <a:solidFill>
          <a:schemeClr val="tx1"/>
        </a:solidFill>
        <a:latin typeface="Noto Sans" panose="020B0502040504020204" pitchFamily="34" charset="0"/>
        <a:ea typeface="+mn-ea"/>
        <a:cs typeface="+mn-cs"/>
      </a:defRPr>
    </a:lvl3pPr>
    <a:lvl4pPr marL="1371600" algn="l" defTabSz="914400" rtl="0" eaLnBrk="1" latinLnBrk="0" hangingPunct="1">
      <a:defRPr sz="1200" b="0" i="0" kern="1200">
        <a:solidFill>
          <a:schemeClr val="tx1"/>
        </a:solidFill>
        <a:latin typeface="Noto Sans" panose="020B0502040504020204" pitchFamily="34" charset="0"/>
        <a:ea typeface="+mn-ea"/>
        <a:cs typeface="+mn-cs"/>
      </a:defRPr>
    </a:lvl4pPr>
    <a:lvl5pPr marL="1828800" algn="l" defTabSz="914400" rtl="0" eaLnBrk="1" latinLnBrk="0" hangingPunct="1">
      <a:defRPr sz="1200" b="0" i="0" kern="1200">
        <a:solidFill>
          <a:schemeClr val="tx1"/>
        </a:solidFill>
        <a:latin typeface="Noto Sans" panose="020B050204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presentationen beskriver övergripande vad nära vård i Värmland är, varför omställningen behövs, hur Värmlands målbild för arbetet ser ut och hur arbetet går framåt i länet</a:t>
            </a:r>
          </a:p>
        </p:txBody>
      </p:sp>
      <p:sp>
        <p:nvSpPr>
          <p:cNvPr id="4" name="Platshållare för bildnummer 3"/>
          <p:cNvSpPr>
            <a:spLocks noGrp="1"/>
          </p:cNvSpPr>
          <p:nvPr>
            <p:ph type="sldNum" sz="quarter" idx="5"/>
          </p:nvPr>
        </p:nvSpPr>
        <p:spPr/>
        <p:txBody>
          <a:bodyPr/>
          <a:lstStyle/>
          <a:p>
            <a:fld id="{605E1A0B-54AE-4895-8C53-AE1E376F8F17}" type="slidenum">
              <a:rPr lang="sv-SE" smtClean="0"/>
              <a:pPr/>
              <a:t>2</a:t>
            </a:fld>
            <a:endParaRPr lang="sv-SE"/>
          </a:p>
        </p:txBody>
      </p:sp>
    </p:spTree>
    <p:extLst>
      <p:ext uri="{BB962C8B-B14F-4D97-AF65-F5344CB8AC3E}">
        <p14:creationId xmlns:p14="http://schemas.microsoft.com/office/powerpoint/2010/main" val="416706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gn="l" defTabSz="914400" rtl="0" eaLnBrk="1" latinLnBrk="0" hangingPunct="1"/>
            <a:r>
              <a:rPr lang="sv-SE" sz="1100" kern="1200" dirty="0">
                <a:solidFill>
                  <a:schemeClr val="tx1"/>
                </a:solidFill>
                <a:latin typeface="+mn-lt"/>
                <a:ea typeface="+mn-ea"/>
                <a:cs typeface="+mn-cs"/>
              </a:rPr>
              <a:t>I färdplanen finns fyra identifierade utvecklingsområden –  för att nå målbilden behöver vi utveckla dessa områden</a:t>
            </a:r>
          </a:p>
          <a:p>
            <a:pPr marL="0" algn="l" defTabSz="914400" rtl="0" eaLnBrk="1" latinLnBrk="0" hangingPunct="1"/>
            <a:r>
              <a:rPr lang="sv-SE" sz="1100" kern="1200" dirty="0">
                <a:solidFill>
                  <a:schemeClr val="tx1"/>
                </a:solidFill>
                <a:latin typeface="+mn-lt"/>
                <a:ea typeface="+mn-ea"/>
                <a:cs typeface="+mn-cs"/>
              </a:rPr>
              <a:t>I färdplanen har vi försökt tydliggöra varför det behövs i Värmland och vad som kan behöva göras</a:t>
            </a:r>
          </a:p>
          <a:p>
            <a:pPr marL="0" algn="l" defTabSz="914400" rtl="0" eaLnBrk="1" latinLnBrk="0" hangingPunct="1"/>
            <a:endParaRPr lang="sv-SE" sz="11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1411CFF6-9A12-AC4B-B404-443D6725240F}" type="slidenum">
              <a:rPr lang="sv-SE" smtClean="0"/>
              <a:t>12</a:t>
            </a:fld>
            <a:endParaRPr lang="sv-SE"/>
          </a:p>
        </p:txBody>
      </p:sp>
    </p:spTree>
    <p:extLst>
      <p:ext uri="{BB962C8B-B14F-4D97-AF65-F5344CB8AC3E}">
        <p14:creationId xmlns:p14="http://schemas.microsoft.com/office/powerpoint/2010/main" val="32602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05E1A0B-54AE-4895-8C53-AE1E376F8F17}" type="slidenum">
              <a:rPr lang="sv-SE" smtClean="0"/>
              <a:pPr/>
              <a:t>13</a:t>
            </a:fld>
            <a:endParaRPr lang="sv-SE"/>
          </a:p>
        </p:txBody>
      </p:sp>
    </p:spTree>
    <p:extLst>
      <p:ext uri="{BB962C8B-B14F-4D97-AF65-F5344CB8AC3E}">
        <p14:creationId xmlns:p14="http://schemas.microsoft.com/office/powerpoint/2010/main" val="129496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400" b="0" i="0" dirty="0">
                <a:solidFill>
                  <a:srgbClr val="444444"/>
                </a:solidFill>
                <a:effectLst/>
                <a:latin typeface="Calibri" panose="020F0502020204030204" pitchFamily="34" charset="0"/>
              </a:rPr>
              <a:t>Den här bilden sammanfattar vad nära vård till stor del handlar om</a:t>
            </a:r>
          </a:p>
          <a:p>
            <a:pPr algn="l" rtl="0" fontAlgn="base"/>
            <a:endParaRPr lang="sv-SE" sz="1400" b="0" i="0" dirty="0">
              <a:solidFill>
                <a:srgbClr val="444444"/>
              </a:solidFill>
              <a:effectLst/>
              <a:latin typeface="Calibri" panose="020F0502020204030204" pitchFamily="34" charset="0"/>
            </a:endParaRPr>
          </a:p>
          <a:p>
            <a:pPr algn="l" rtl="0" fontAlgn="base"/>
            <a:r>
              <a:rPr lang="sv-SE" sz="1100" b="0" i="0" dirty="0">
                <a:solidFill>
                  <a:srgbClr val="444444"/>
                </a:solidFill>
                <a:effectLst/>
                <a:latin typeface="Calibri" panose="020F0502020204030204" pitchFamily="34" charset="0"/>
              </a:rPr>
              <a:t>Vi </a:t>
            </a:r>
            <a:r>
              <a:rPr lang="sv-SE" sz="1100" b="0" i="0" noProof="0" dirty="0">
                <a:solidFill>
                  <a:srgbClr val="444444"/>
                </a:solidFill>
                <a:effectLst/>
                <a:latin typeface="Calibri" panose="020F0502020204030204" pitchFamily="34" charset="0"/>
              </a:rPr>
              <a:t>gör</a:t>
            </a:r>
            <a:r>
              <a:rPr lang="sv-SE" sz="1100" b="0" i="0" dirty="0">
                <a:solidFill>
                  <a:srgbClr val="444444"/>
                </a:solidFill>
                <a:effectLst/>
                <a:latin typeface="Calibri" panose="020F0502020204030204" pitchFamily="34" charset="0"/>
              </a:rPr>
              <a:t> väldigt mycket bra saker I alla våra enheter och verksamheter. </a:t>
            </a:r>
          </a:p>
          <a:p>
            <a:pPr algn="l" rtl="0" fontAlgn="base"/>
            <a:r>
              <a:rPr lang="sv-SE" sz="1100" b="0" i="0" dirty="0">
                <a:solidFill>
                  <a:srgbClr val="444444"/>
                </a:solidFill>
                <a:effectLst/>
                <a:latin typeface="Calibri" panose="020F0502020204030204" pitchFamily="34" charset="0"/>
              </a:rPr>
              <a:t>Men även om alla gör “rätt” I sin del, så blir det som patient/brukare/invånare  tyvärr inte alltid en bra som helhet ändå. </a:t>
            </a:r>
          </a:p>
          <a:p>
            <a:pPr algn="l" rtl="0" fontAlgn="base"/>
            <a:r>
              <a:rPr lang="sv-SE" sz="1100" b="0" i="0" dirty="0">
                <a:solidFill>
                  <a:srgbClr val="444444"/>
                </a:solidFill>
                <a:effectLst/>
                <a:latin typeface="Calibri" panose="020F0502020204030204" pitchFamily="34" charset="0"/>
              </a:rPr>
              <a:t>Det kan vara svårt att </a:t>
            </a:r>
            <a:r>
              <a:rPr lang="sv-SE" sz="1100" b="0" i="0" dirty="0" err="1">
                <a:solidFill>
                  <a:srgbClr val="444444"/>
                </a:solidFill>
                <a:effectLst/>
                <a:latin typeface="Calibri" panose="020F0502020204030204" pitchFamily="34" charset="0"/>
              </a:rPr>
              <a:t>bade</a:t>
            </a:r>
            <a:r>
              <a:rPr lang="sv-SE" sz="1100" b="0" i="0" dirty="0">
                <a:solidFill>
                  <a:srgbClr val="444444"/>
                </a:solidFill>
                <a:effectLst/>
                <a:latin typeface="Calibri" panose="020F0502020204030204" pitchFamily="34" charset="0"/>
              </a:rPr>
              <a:t> navigera men också att själv behöva samordna  sin egen vård, stöd och behandling idag.</a:t>
            </a:r>
          </a:p>
          <a:p>
            <a:pPr algn="l" rtl="0" fontAlgn="base"/>
            <a:r>
              <a:rPr lang="sv-SE" sz="1100" b="0" i="0" dirty="0">
                <a:solidFill>
                  <a:srgbClr val="444444"/>
                </a:solidFill>
                <a:effectLst/>
                <a:latin typeface="Calibri" panose="020F0502020204030204" pitchFamily="34" charset="0"/>
              </a:rPr>
              <a:t>Vi ser exempelvis barn och unga som får hjälp och planer gjorda från kanske fem håll, alla är bra men ingen samordnar alla dessa planer.</a:t>
            </a:r>
          </a:p>
          <a:p>
            <a:pPr algn="l" rtl="0" fontAlgn="base"/>
            <a:endParaRPr lang="sv-SE" sz="1100" b="0" i="0" dirty="0">
              <a:solidFill>
                <a:srgbClr val="444444"/>
              </a:solidFill>
              <a:effectLst/>
              <a:latin typeface="Calibri" panose="020F0502020204030204" pitchFamily="34" charset="0"/>
            </a:endParaRPr>
          </a:p>
          <a:p>
            <a:pPr algn="l" rtl="0" fontAlgn="base"/>
            <a:r>
              <a:rPr lang="sv-SE" sz="1100" b="0" i="0" dirty="0">
                <a:solidFill>
                  <a:srgbClr val="444444"/>
                </a:solidFill>
                <a:effectLst/>
                <a:latin typeface="Calibri" panose="020F0502020204030204" pitchFamily="34" charset="0"/>
              </a:rPr>
              <a:t>Det här är ju en utmaning som är en stor del av vad nära vård handlar </a:t>
            </a:r>
            <a:r>
              <a:rPr lang="sv-SE" sz="1100" b="0" i="0" noProof="0" dirty="0">
                <a:solidFill>
                  <a:srgbClr val="444444"/>
                </a:solidFill>
                <a:effectLst/>
                <a:latin typeface="Calibri" panose="020F0502020204030204" pitchFamily="34" charset="0"/>
              </a:rPr>
              <a:t>om.</a:t>
            </a:r>
          </a:p>
          <a:p>
            <a:pPr algn="l" rtl="0" fontAlgn="base"/>
            <a:r>
              <a:rPr lang="sv-SE" sz="1100" b="0" i="0" noProof="0" dirty="0">
                <a:solidFill>
                  <a:srgbClr val="444444"/>
                </a:solidFill>
                <a:effectLst/>
                <a:latin typeface="Calibri" panose="020F0502020204030204" pitchFamily="34" charset="0"/>
              </a:rPr>
              <a:t>Omställningen som vi är mitt i just nu och som bland annat handlar om  Hur vi tillslut ska få ihop alla våra verksamheter och organisationer som finns runt invånarna – att bli en helhet!</a:t>
            </a:r>
          </a:p>
          <a:p>
            <a:pPr algn="l" rtl="0" fontAlgn="base"/>
            <a:endParaRPr lang="sv-SE" sz="1100" b="0" i="0" noProof="0" dirty="0">
              <a:solidFill>
                <a:srgbClr val="444444"/>
              </a:solidFill>
              <a:effectLst/>
              <a:latin typeface="Calibri" panose="020F0502020204030204" pitchFamily="34" charset="0"/>
            </a:endParaRPr>
          </a:p>
          <a:p>
            <a:pPr algn="l" rtl="0" fontAlgn="base"/>
            <a:r>
              <a:rPr lang="sv-SE" sz="1100" b="0" i="0" noProof="0" dirty="0">
                <a:solidFill>
                  <a:srgbClr val="444444"/>
                </a:solidFill>
                <a:effectLst/>
                <a:latin typeface="Calibri" panose="020F0502020204030204" pitchFamily="34" charset="0"/>
              </a:rPr>
              <a:t>Så vi i framtiden inte behöver prata om mellanrum och patienter som faller mellan stolarna.</a:t>
            </a:r>
          </a:p>
          <a:p>
            <a:pPr algn="l" rtl="0" fontAlgn="base"/>
            <a:endParaRPr lang="sv-SE" sz="1400" b="0" i="0" noProof="0" dirty="0">
              <a:solidFill>
                <a:srgbClr val="444444"/>
              </a:solidFill>
              <a:effectLst/>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EEE50-C068-4CFE-88D2-7E8E5C4564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69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Förändrade behov - </a:t>
            </a:r>
            <a:r>
              <a:rPr lang="sv-SE" b="0" i="0" dirty="0">
                <a:solidFill>
                  <a:srgbClr val="595959"/>
                </a:solidFill>
                <a:effectLst/>
              </a:rPr>
              <a:t>Vi ska möta invånarnas behov av vård och omsorg i rätt tid och på rätt nivå. Patienten ska inte själv behöva </a:t>
            </a:r>
            <a:br>
              <a:rPr lang="sv-SE" b="0" i="0" dirty="0">
                <a:solidFill>
                  <a:srgbClr val="595959"/>
                </a:solidFill>
                <a:effectLst/>
              </a:rPr>
            </a:br>
            <a:r>
              <a:rPr lang="sv-SE" b="0" i="0" dirty="0">
                <a:solidFill>
                  <a:srgbClr val="595959"/>
                </a:solidFill>
                <a:effectLst/>
              </a:rPr>
              <a:t>samordna sin egen vård.</a:t>
            </a:r>
          </a:p>
          <a:p>
            <a:pPr marL="0" indent="0">
              <a:buNone/>
            </a:pPr>
            <a:endParaRPr lang="sv-SE" b="0" i="0" dirty="0">
              <a:solidFill>
                <a:srgbClr val="595959"/>
              </a:solidFill>
              <a:effectLst/>
            </a:endParaRPr>
          </a:p>
          <a:p>
            <a:pPr marL="0" indent="0">
              <a:buNone/>
            </a:pPr>
            <a:r>
              <a:rPr lang="sv-SE" b="1" dirty="0"/>
              <a:t>Färre ska försörja fler - </a:t>
            </a:r>
            <a:r>
              <a:rPr lang="sv-SE" b="0" i="0" dirty="0">
                <a:solidFill>
                  <a:srgbClr val="595959"/>
                </a:solidFill>
                <a:effectLst/>
              </a:rPr>
              <a:t>Vi lever längre och mår bättre. Det medför en förändrad befolknings-utveckling där färre ska ta hand om fler.</a:t>
            </a:r>
          </a:p>
          <a:p>
            <a:pPr marL="0" indent="0">
              <a:buNone/>
            </a:pPr>
            <a:endParaRPr lang="sv-SE" dirty="0">
              <a:solidFill>
                <a:srgbClr val="595959"/>
              </a:solidFill>
            </a:endParaRPr>
          </a:p>
          <a:p>
            <a:pPr marL="0" indent="0">
              <a:buNone/>
            </a:pPr>
            <a:r>
              <a:rPr lang="sv-SE" b="1" dirty="0">
                <a:solidFill>
                  <a:srgbClr val="595959"/>
                </a:solidFill>
              </a:rPr>
              <a:t>Digitalisering förändrar beteenden - </a:t>
            </a:r>
            <a:r>
              <a:rPr lang="sv-SE" dirty="0">
                <a:solidFill>
                  <a:srgbClr val="595959"/>
                </a:solidFill>
              </a:rPr>
              <a:t>Nya digitala möjligheter förändrar vårt sätt att arbete. Vi behöver utveckla nya arbetssätt och avveckla gamla. </a:t>
            </a:r>
            <a:endParaRPr lang="sv-SE" dirty="0"/>
          </a:p>
          <a:p>
            <a:pPr marL="0" indent="0">
              <a:buNone/>
            </a:pPr>
            <a:endParaRPr lang="sv-SE" b="1" dirty="0"/>
          </a:p>
          <a:p>
            <a:pPr marL="0" indent="0">
              <a:buNone/>
            </a:pPr>
            <a:r>
              <a:rPr lang="sv-SE" b="1" dirty="0"/>
              <a:t>Jämlik hälsa - </a:t>
            </a:r>
            <a:r>
              <a:rPr lang="sv-SE" dirty="0"/>
              <a:t>För ökad jämlik hälsa över hela vård län.</a:t>
            </a:r>
          </a:p>
          <a:p>
            <a:endParaRPr lang="sv-SE" dirty="0"/>
          </a:p>
        </p:txBody>
      </p:sp>
      <p:sp>
        <p:nvSpPr>
          <p:cNvPr id="4" name="Platshållare för bildnummer 3"/>
          <p:cNvSpPr>
            <a:spLocks noGrp="1"/>
          </p:cNvSpPr>
          <p:nvPr>
            <p:ph type="sldNum" sz="quarter" idx="5"/>
          </p:nvPr>
        </p:nvSpPr>
        <p:spPr/>
        <p:txBody>
          <a:bodyPr/>
          <a:lstStyle/>
          <a:p>
            <a:fld id="{605E1A0B-54AE-4895-8C53-AE1E376F8F17}" type="slidenum">
              <a:rPr lang="sv-SE" smtClean="0"/>
              <a:pPr/>
              <a:t>5</a:t>
            </a:fld>
            <a:endParaRPr lang="sv-SE"/>
          </a:p>
        </p:txBody>
      </p:sp>
    </p:spTree>
    <p:extLst>
      <p:ext uri="{BB962C8B-B14F-4D97-AF65-F5344CB8AC3E}">
        <p14:creationId xmlns:p14="http://schemas.microsoft.com/office/powerpoint/2010/main" val="41786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Omställningen till nära vård innebär en förändring i hela välfärden. Det handlar om att ställa om ett system, och om att förändra arbetssätt, vilket är ett långsiktigt arbete.</a:t>
            </a:r>
          </a:p>
        </p:txBody>
      </p:sp>
      <p:sp>
        <p:nvSpPr>
          <p:cNvPr id="4" name="Platshållare för bildnummer 3"/>
          <p:cNvSpPr>
            <a:spLocks noGrp="1"/>
          </p:cNvSpPr>
          <p:nvPr>
            <p:ph type="sldNum" sz="quarter" idx="5"/>
          </p:nvPr>
        </p:nvSpPr>
        <p:spPr/>
        <p:txBody>
          <a:bodyPr/>
          <a:lstStyle/>
          <a:p>
            <a:fld id="{605E1A0B-54AE-4895-8C53-AE1E376F8F17}" type="slidenum">
              <a:rPr lang="sv-SE" smtClean="0"/>
              <a:pPr/>
              <a:t>6</a:t>
            </a:fld>
            <a:endParaRPr lang="sv-SE"/>
          </a:p>
        </p:txBody>
      </p:sp>
    </p:spTree>
    <p:extLst>
      <p:ext uri="{BB962C8B-B14F-4D97-AF65-F5344CB8AC3E}">
        <p14:creationId xmlns:p14="http://schemas.microsoft.com/office/powerpoint/2010/main" val="379705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i="0" kern="1200" dirty="0">
                <a:solidFill>
                  <a:srgbClr val="444444"/>
                </a:solidFill>
                <a:effectLst/>
                <a:latin typeface="Calibri"/>
                <a:cs typeface="Calibri"/>
              </a:rPr>
              <a:t>Det handlar om att flytta fokus från vår organisation och verksamheter</a:t>
            </a:r>
            <a:r>
              <a:rPr lang="en-US" sz="1100" b="0" i="0" kern="1200" dirty="0">
                <a:solidFill>
                  <a:srgbClr val="444444"/>
                </a:solidFill>
                <a:effectLst/>
                <a:latin typeface="Calibri"/>
                <a:cs typeface="Calibri"/>
              </a:rPr>
              <a:t>​ till </a:t>
            </a:r>
            <a:r>
              <a:rPr lang="sv-SE" sz="1100" b="0" i="0" kern="1200" dirty="0">
                <a:solidFill>
                  <a:srgbClr val="444444"/>
                </a:solidFill>
                <a:effectLst/>
                <a:latin typeface="Calibri"/>
                <a:cs typeface="Calibri"/>
              </a:rPr>
              <a:t>ett fokus på våra invånare och deras behov och förutsättningar</a:t>
            </a:r>
            <a:r>
              <a:rPr lang="en-US" sz="1100" b="0" i="0" kern="1200" dirty="0">
                <a:solidFill>
                  <a:srgbClr val="444444"/>
                </a:solidFill>
                <a:effectLst/>
                <a:latin typeface="Calibri"/>
                <a:cs typeface="Calibri"/>
              </a:rPr>
              <a:t>​</a:t>
            </a:r>
            <a:r>
              <a:rPr lang="sv-SE" sz="1100" b="0" i="0" kern="1200" dirty="0">
                <a:solidFill>
                  <a:srgbClr val="444444"/>
                </a:solidFill>
                <a:effectLst/>
                <a:latin typeface="Calibri"/>
                <a:cs typeface="Calibri"/>
              </a:rPr>
              <a:t>. </a:t>
            </a:r>
            <a:r>
              <a:rPr lang="en-US" sz="1100" b="0" i="0" kern="1200" dirty="0">
                <a:solidFill>
                  <a:srgbClr val="444444"/>
                </a:solidFill>
                <a:effectLst/>
                <a:latin typeface="Calibri"/>
                <a:cs typeface="Calibri"/>
              </a:rPr>
              <a:t>​</a:t>
            </a:r>
          </a:p>
          <a:p>
            <a:pPr marL="0" algn="l" defTabSz="914400" rtl="0" eaLnBrk="1" fontAlgn="base" latinLnBrk="0" hangingPunct="1"/>
            <a:endParaRPr lang="en-US" sz="1100" b="0" i="0" kern="1200" dirty="0">
              <a:solidFill>
                <a:srgbClr val="444444"/>
              </a:solidFill>
              <a:effectLst/>
              <a:latin typeface="Calibri"/>
              <a:cs typeface="Calibri"/>
            </a:endParaRPr>
          </a:p>
          <a:p>
            <a:pPr fontAlgn="base"/>
            <a:r>
              <a:rPr lang="sv-SE" sz="1100" b="0" dirty="0"/>
              <a:t>För att verkligen göra skillnad i barn och ungas vardag och liv behöver medarbetare i olika verksamheter ha förutsättningar för att arbeta personcentrerat och med en helhetssyn på de barn och unga som de möter. </a:t>
            </a:r>
            <a:endParaRPr lang="en-US" sz="1100" b="0" i="0" kern="1200" dirty="0">
              <a:solidFill>
                <a:srgbClr val="444444"/>
              </a:solidFill>
              <a:effectLst/>
              <a:latin typeface="Calibri" panose="020F0502020204030204" pitchFamily="34" charset="0"/>
              <a:ea typeface="+mn-ea"/>
              <a:cs typeface="+mn-cs"/>
            </a:endParaRPr>
          </a:p>
          <a:p>
            <a:pPr marL="0" algn="l" defTabSz="914400" rtl="0" eaLnBrk="1" fontAlgn="base" latinLnBrk="0" hangingPunct="1"/>
            <a:r>
              <a:rPr lang="sv-SE" sz="1100" b="0" i="0" kern="1200" dirty="0">
                <a:solidFill>
                  <a:srgbClr val="444444"/>
                </a:solidFill>
                <a:effectLst/>
                <a:latin typeface="Calibri"/>
                <a:cs typeface="Calibri"/>
              </a:rPr>
              <a:t>​</a:t>
            </a:r>
          </a:p>
          <a:p>
            <a:pPr marL="0" algn="l" defTabSz="914400" rtl="0" eaLnBrk="1" fontAlgn="base" latinLnBrk="0" hangingPunct="1"/>
            <a:r>
              <a:rPr lang="sv-SE" sz="1100" b="0" i="0" kern="1200" dirty="0">
                <a:solidFill>
                  <a:srgbClr val="444444"/>
                </a:solidFill>
                <a:effectLst/>
                <a:latin typeface="Calibri"/>
                <a:cs typeface="Calibri"/>
              </a:rPr>
              <a:t>Vi behöver bli bättre på att erbjuda samordnade insatser för våra invånare</a:t>
            </a:r>
            <a:r>
              <a:rPr lang="en-US" sz="1100" b="0" i="0" kern="1200" dirty="0">
                <a:solidFill>
                  <a:srgbClr val="444444"/>
                </a:solidFill>
                <a:effectLst/>
                <a:latin typeface="Calibri"/>
                <a:cs typeface="Calibri"/>
              </a:rPr>
              <a:t>​ och </a:t>
            </a:r>
            <a:r>
              <a:rPr lang="en-US" sz="1100" b="0" i="0" kern="1200" dirty="0" err="1">
                <a:solidFill>
                  <a:srgbClr val="444444"/>
                </a:solidFill>
                <a:effectLst/>
                <a:latin typeface="Calibri"/>
                <a:cs typeface="Calibri"/>
              </a:rPr>
              <a:t>bli</a:t>
            </a:r>
            <a:r>
              <a:rPr lang="en-US" sz="1100" b="0" i="0" kern="1200" dirty="0">
                <a:solidFill>
                  <a:srgbClr val="444444"/>
                </a:solidFill>
                <a:effectLst/>
                <a:latin typeface="Calibri"/>
                <a:cs typeface="Calibri"/>
              </a:rPr>
              <a:t> </a:t>
            </a:r>
            <a:r>
              <a:rPr lang="sv-SE" sz="1100" b="0" i="0" kern="1200" dirty="0">
                <a:solidFill>
                  <a:srgbClr val="444444"/>
                </a:solidFill>
                <a:effectLst/>
                <a:latin typeface="Calibri"/>
                <a:cs typeface="Calibri"/>
              </a:rPr>
              <a:t>bättre på att arbeta i våra mellanrum. </a:t>
            </a:r>
          </a:p>
          <a:p>
            <a:pPr marL="0" algn="l" defTabSz="914400" rtl="0" eaLnBrk="1" fontAlgn="base" latinLnBrk="0" hangingPunct="1"/>
            <a:endParaRPr lang="sv-SE" sz="1100" b="0" i="0" kern="1200" dirty="0">
              <a:solidFill>
                <a:srgbClr val="444444"/>
              </a:solidFill>
              <a:effectLst/>
              <a:latin typeface="Calibri" panose="020F0502020204030204" pitchFamily="34" charset="0"/>
              <a:ea typeface="+mn-ea"/>
              <a:cs typeface="+mn-cs"/>
            </a:endParaRPr>
          </a:p>
          <a:p>
            <a:pPr marL="0" algn="l" defTabSz="914400" rtl="0" eaLnBrk="1" fontAlgn="base" latinLnBrk="0" hangingPunct="1"/>
            <a:r>
              <a:rPr lang="sv-SE" sz="1100" b="0" i="0" kern="1200" dirty="0">
                <a:solidFill>
                  <a:srgbClr val="444444"/>
                </a:solidFill>
                <a:effectLst/>
                <a:latin typeface="Calibri"/>
                <a:cs typeface="Calibri"/>
              </a:rPr>
              <a:t>Vi behöver lägga större fokus och vikt vid</a:t>
            </a:r>
            <a:r>
              <a:rPr lang="en-US" sz="1100" b="0" i="0" kern="1200" dirty="0">
                <a:solidFill>
                  <a:srgbClr val="444444"/>
                </a:solidFill>
                <a:effectLst/>
                <a:latin typeface="Calibri"/>
                <a:cs typeface="Calibri"/>
              </a:rPr>
              <a:t>​ h</a:t>
            </a:r>
            <a:r>
              <a:rPr lang="sv-SE" sz="1100" b="0" i="0" kern="1200" dirty="0" err="1">
                <a:solidFill>
                  <a:srgbClr val="444444"/>
                </a:solidFill>
                <a:effectLst/>
                <a:latin typeface="Calibri"/>
                <a:cs typeface="Calibri"/>
              </a:rPr>
              <a:t>älsofrämjande</a:t>
            </a:r>
            <a:r>
              <a:rPr lang="sv-SE" sz="1100" b="0" i="0" kern="1200" dirty="0">
                <a:solidFill>
                  <a:srgbClr val="444444"/>
                </a:solidFill>
                <a:effectLst/>
                <a:latin typeface="Calibri"/>
                <a:cs typeface="Calibri"/>
              </a:rPr>
              <a:t> och proaktivt arbete och tidigare insatser</a:t>
            </a:r>
            <a:r>
              <a:rPr lang="en-US" sz="1100" b="0" i="0" kern="1200" dirty="0">
                <a:solidFill>
                  <a:srgbClr val="444444"/>
                </a:solidFill>
                <a:effectLst/>
                <a:latin typeface="Calibri"/>
                <a:cs typeface="Calibri"/>
              </a:rPr>
              <a:t>​ för </a:t>
            </a:r>
            <a:r>
              <a:rPr lang="en-US" sz="1100" b="0" i="0" kern="1200" dirty="0" err="1">
                <a:solidFill>
                  <a:srgbClr val="444444"/>
                </a:solidFill>
                <a:effectLst/>
                <a:latin typeface="Calibri"/>
                <a:cs typeface="Calibri"/>
              </a:rPr>
              <a:t>att</a:t>
            </a:r>
            <a:r>
              <a:rPr lang="en-US" sz="1100" b="0" i="0" kern="1200" dirty="0">
                <a:solidFill>
                  <a:srgbClr val="444444"/>
                </a:solidFill>
                <a:effectLst/>
                <a:latin typeface="Calibri"/>
                <a:cs typeface="Calibri"/>
              </a:rPr>
              <a:t> </a:t>
            </a:r>
            <a:r>
              <a:rPr lang="sv-SE" sz="1100" b="0" i="0" kern="1200" dirty="0">
                <a:solidFill>
                  <a:srgbClr val="444444"/>
                </a:solidFill>
                <a:effectLst/>
                <a:latin typeface="Calibri"/>
                <a:cs typeface="Calibri"/>
              </a:rPr>
              <a:t>minska behovet av stöd och sjukvård</a:t>
            </a:r>
            <a:r>
              <a:rPr lang="en-US" sz="1100" b="0" i="0" kern="1200" dirty="0">
                <a:solidFill>
                  <a:srgbClr val="444444"/>
                </a:solidFill>
                <a:effectLst/>
                <a:latin typeface="Calibri"/>
                <a:cs typeface="Calibri"/>
              </a:rPr>
              <a:t>​</a:t>
            </a:r>
          </a:p>
          <a:p>
            <a:pPr fontAlgn="base"/>
            <a:endParaRPr lang="sv-SE" sz="1100" b="0" dirty="0"/>
          </a:p>
          <a:p>
            <a:pPr fontAlgn="base"/>
            <a:r>
              <a:rPr lang="sv-SE" sz="1100" b="0" dirty="0"/>
              <a:t>Barn, unga och deras vårdnadshavare behöver tidigt få kunskap för att själva kunna främja den egna hälsan och förebygga ohälsa genom olika typer av egenvård. </a:t>
            </a:r>
          </a:p>
          <a:p>
            <a:pPr fontAlgn="base"/>
            <a:endParaRPr lang="sv-SE" sz="1100" b="0" i="0" kern="1200" dirty="0">
              <a:solidFill>
                <a:srgbClr val="444444"/>
              </a:solidFill>
              <a:effectLst/>
              <a:latin typeface="Calibri"/>
              <a:cs typeface="Calibri"/>
            </a:endParaRPr>
          </a:p>
          <a:p>
            <a:pPr marL="0" algn="l" defTabSz="914400" rtl="0" eaLnBrk="1" fontAlgn="base" latinLnBrk="0" hangingPunct="1"/>
            <a:r>
              <a:rPr lang="sv-SE" sz="1100" b="0" i="0" kern="1200" dirty="0">
                <a:solidFill>
                  <a:srgbClr val="444444"/>
                </a:solidFill>
                <a:effectLst/>
                <a:latin typeface="Calibri"/>
                <a:cs typeface="Calibri"/>
              </a:rPr>
              <a:t>Sen behöver vi ta tillvara våra invånares resurser</a:t>
            </a:r>
            <a:r>
              <a:rPr lang="en-US" sz="1100" b="0" i="0" kern="1200" dirty="0">
                <a:solidFill>
                  <a:srgbClr val="444444"/>
                </a:solidFill>
                <a:effectLst/>
                <a:latin typeface="Calibri"/>
                <a:cs typeface="Calibri"/>
              </a:rPr>
              <a:t>​ </a:t>
            </a:r>
            <a:r>
              <a:rPr lang="en-US" sz="1100" b="0" i="0" kern="1200" dirty="0" err="1">
                <a:solidFill>
                  <a:srgbClr val="444444"/>
                </a:solidFill>
                <a:effectLst/>
                <a:latin typeface="Calibri"/>
                <a:cs typeface="Calibri"/>
              </a:rPr>
              <a:t>så</a:t>
            </a:r>
            <a:r>
              <a:rPr lang="en-US" sz="1100" b="0" i="0" kern="1200" dirty="0">
                <a:solidFill>
                  <a:srgbClr val="444444"/>
                </a:solidFill>
                <a:effectLst/>
                <a:latin typeface="Calibri"/>
                <a:cs typeface="Calibri"/>
              </a:rPr>
              <a:t> </a:t>
            </a:r>
            <a:r>
              <a:rPr lang="sv-SE" sz="1100" b="0" i="0" kern="1200" dirty="0">
                <a:solidFill>
                  <a:srgbClr val="444444"/>
                </a:solidFill>
                <a:effectLst/>
                <a:latin typeface="Calibri"/>
                <a:cs typeface="Calibri"/>
              </a:rPr>
              <a:t>att de blir tydligare medskapare. För vi vet idag, att många invånare vill vara mer aktiva än vad vi tillåter dem att vara</a:t>
            </a:r>
          </a:p>
          <a:p>
            <a:pPr marL="0" algn="l" defTabSz="914400" rtl="0" eaLnBrk="1" fontAlgn="base" latinLnBrk="0" hangingPunct="1"/>
            <a:endParaRPr lang="sv-SE" sz="1600" dirty="0">
              <a:latin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BFA1D-148B-4A57-BEAD-548D1F31EA5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71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bilden visar befolkningsförändringen i antal miljoner invånare år 2020 jämfört med 2030.</a:t>
            </a:r>
          </a:p>
          <a:p>
            <a:endParaRPr lang="sv-SE" dirty="0"/>
          </a:p>
          <a:p>
            <a:r>
              <a:rPr lang="sv-SE" dirty="0"/>
              <a:t>Här blir det tydligt hur förändringen kommer påverka oss. Gruppen med 80+, vilket är en grupp med större vård och omsorgsbehov,</a:t>
            </a:r>
          </a:p>
          <a:p>
            <a:r>
              <a:rPr lang="sv-SE" dirty="0"/>
              <a:t>ökar med cirka 300 000 personer, medan gruppen i arbetsför ålder bara ökar med cirka 200 000 personer.</a:t>
            </a:r>
          </a:p>
          <a:p>
            <a:endParaRPr lang="sv-SE" dirty="0"/>
          </a:p>
          <a:p>
            <a:r>
              <a:rPr lang="sv-SE" dirty="0"/>
              <a:t>Samtidigt lever a</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llt fler personer med en eller flera </a:t>
            </a:r>
            <a:r>
              <a:rPr lang="sv-SE" dirty="0"/>
              <a:t>kroniska och långvariga sjukdomstillstånd, ofta med hög komplexitet.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05E1A0B-54AE-4895-8C53-AE1E376F8F17}" type="slidenum">
              <a:rPr lang="sv-SE" smtClean="0"/>
              <a:pPr/>
              <a:t>8</a:t>
            </a:fld>
            <a:endParaRPr lang="sv-SE"/>
          </a:p>
        </p:txBody>
      </p:sp>
    </p:spTree>
    <p:extLst>
      <p:ext uri="{BB962C8B-B14F-4D97-AF65-F5344CB8AC3E}">
        <p14:creationId xmlns:p14="http://schemas.microsoft.com/office/powerpoint/2010/main" val="248673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Gemensamma målbilder är en framgångsfaktor i storskaliga förändringar som omställningen till nära vård är. </a:t>
            </a:r>
          </a:p>
          <a:p>
            <a:pPr>
              <a:defRPr/>
            </a:pPr>
            <a:endParaRPr lang="sv-SE" dirty="0"/>
          </a:p>
          <a:p>
            <a:pPr>
              <a:defRPr/>
            </a:pPr>
            <a:r>
              <a:rPr lang="sv-SE" dirty="0"/>
              <a:t>Under år 2021 drev regionen och länets 16 kommuner tillsammans en målbildsprocess för nära vård. Processen syftade också till att öka kännedom om och engagemang för nära vård.</a:t>
            </a: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Processen har drivits av en samordningsgrupp med tjänstepersoner från kommun och region. Det har funnits en politisk referensgrupp  med tre politiker från regionens hälso- och sjukvårdsnämnd och två politiker från respektive kommun. </a:t>
            </a:r>
          </a:p>
          <a:p>
            <a:pPr>
              <a:defRPr/>
            </a:pPr>
            <a:endParaRPr lang="sv-SE" dirty="0"/>
          </a:p>
          <a:p>
            <a:pPr>
              <a:defRPr/>
            </a:pPr>
            <a:r>
              <a:rPr lang="sv-SE" dirty="0"/>
              <a:t>Processen har också innefattat många dialoger, samtal och workshops. Totalt har mer än 2000 personer på något sätt deltagit i målbildsprocessen under 2021.</a:t>
            </a: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Delaktighet har varit viktigt då målbilden är en gemensam färdriktning.</a:t>
            </a:r>
          </a:p>
          <a:p>
            <a:pPr>
              <a:defRPr/>
            </a:pP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605E1A0B-54AE-4895-8C53-AE1E376F8F17}" type="slidenum">
              <a:rPr lang="sv-SE" smtClean="0"/>
              <a:pPr/>
              <a:t>9</a:t>
            </a:fld>
            <a:endParaRPr lang="sv-SE"/>
          </a:p>
        </p:txBody>
      </p:sp>
    </p:spTree>
    <p:extLst>
      <p:ext uri="{BB962C8B-B14F-4D97-AF65-F5344CB8AC3E}">
        <p14:creationId xmlns:p14="http://schemas.microsoft.com/office/powerpoint/2010/main" val="282365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Calibri" panose="020F0502020204030204" pitchFamily="34" charset="0"/>
              </a:rPr>
              <a:t>Så här ser Värmlands målbild 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Calibri" panose="020F0502020204030204" pitchFamily="34" charset="0"/>
              </a:rPr>
              <a:t>Målbilden</a:t>
            </a:r>
            <a:r>
              <a:rPr lang="sv-SE" sz="1200" b="0" i="0" dirty="0">
                <a:solidFill>
                  <a:srgbClr val="000000"/>
                </a:solidFill>
                <a:effectLst/>
                <a:latin typeface="Segoe UI" panose="020B0502040204020203" pitchFamily="34" charset="0"/>
              </a:rPr>
              <a:t> är ett underlag för gemensamma beslut </a:t>
            </a:r>
            <a:r>
              <a:rPr lang="sv-SE" sz="1200" b="0" i="0" dirty="0">
                <a:solidFill>
                  <a:srgbClr val="000000"/>
                </a:solidFill>
                <a:effectLst/>
                <a:latin typeface="Calibri" panose="020F0502020204030204" pitchFamily="34" charset="0"/>
              </a:rPr>
              <a:t>och aktiviteter, den är länets gemensamma riktning och beskriver de förflyttningar vi behöver göra för att åstadkomma en god och nära vård, hälsa och omsorg. Målbilden visar värden som är viktiga för invånarna i Värmland och pekar ut gemensamma principer som ska guida oss i arbetet. </a:t>
            </a:r>
          </a:p>
          <a:p>
            <a:endParaRPr lang="sv-SE" b="0" dirty="0">
              <a:latin typeface="+mn-lt"/>
            </a:endParaRPr>
          </a:p>
          <a:p>
            <a:r>
              <a:rPr lang="sv-SE" dirty="0">
                <a:latin typeface="+mn-lt"/>
              </a:rPr>
              <a:t>Visionen är en God och jämlik hälsa - samma mål som också återfinns i Värmlandsstrategin, Folkhälsoplanen och Nya perspektiv. Det är viktigt att se att de alla leder i samma riktning.</a:t>
            </a:r>
          </a:p>
          <a:p>
            <a:endParaRPr lang="sv-SE" dirty="0">
              <a:latin typeface="+mn-lt"/>
            </a:endParaRPr>
          </a:p>
          <a:p>
            <a:r>
              <a:rPr lang="sv-SE" dirty="0">
                <a:latin typeface="+mn-lt"/>
              </a:rPr>
              <a:t>Värden för invånaren är det centrala, citaten kring kartan,  är det vi främst eftersträvar. Vi tar oss dit genom att göra förändringar/förflyttningar som visas genom stigen från-till.</a:t>
            </a:r>
            <a:endParaRPr lang="sv-SE" dirty="0">
              <a:latin typeface="+mn-lt"/>
              <a:cs typeface="Calibri" panose="020F0502020204030204"/>
            </a:endParaRPr>
          </a:p>
          <a:p>
            <a:endParaRPr lang="sv-SE" b="1" dirty="0">
              <a:latin typeface="+mn-lt"/>
            </a:endParaRPr>
          </a:p>
          <a:p>
            <a:endParaRPr lang="sv-SE" dirty="0">
              <a:latin typeface="+mn-lt"/>
            </a:endParaRPr>
          </a:p>
        </p:txBody>
      </p:sp>
      <p:sp>
        <p:nvSpPr>
          <p:cNvPr id="4" name="Platshållare för bildnummer 3"/>
          <p:cNvSpPr>
            <a:spLocks noGrp="1"/>
          </p:cNvSpPr>
          <p:nvPr>
            <p:ph type="sldNum" sz="quarter" idx="5"/>
          </p:nvPr>
        </p:nvSpPr>
        <p:spPr/>
        <p:txBody>
          <a:bodyPr/>
          <a:lstStyle/>
          <a:p>
            <a:pPr marL="0" marR="0" lvl="0" indent="0" algn="r" defTabSz="318394" rtl="0" eaLnBrk="1" fontAlgn="auto" latinLnBrk="0" hangingPunct="1">
              <a:lnSpc>
                <a:spcPct val="100000"/>
              </a:lnSpc>
              <a:spcBef>
                <a:spcPts val="0"/>
              </a:spcBef>
              <a:spcAft>
                <a:spcPts val="0"/>
              </a:spcAft>
              <a:buClrTx/>
              <a:buSzTx/>
              <a:buFontTx/>
              <a:buNone/>
              <a:tabLst/>
              <a:defRPr/>
            </a:pPr>
            <a:fld id="{CBF1D986-7A63-4B5F-8278-48CF5706FFF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8394"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5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Calibri" panose="020F0502020204030204" pitchFamily="34" charset="0"/>
              </a:rPr>
              <a:t>Det finns en länsgemensam färdplan som ska vägleda i arbetet mot målbilden.</a:t>
            </a:r>
          </a:p>
          <a:p>
            <a:r>
              <a:rPr lang="sv-SE" sz="1200" b="0" i="0" u="none" strike="noStrike" baseline="0" dirty="0">
                <a:solidFill>
                  <a:srgbClr val="000000"/>
                </a:solidFill>
                <a:latin typeface="Calibri" panose="020F0502020204030204" pitchFamily="34" charset="0"/>
              </a:rPr>
              <a:t>Den är godkänd av direktörsberedningen och riktar sig till tjänstepersoner i ledande positioner i Värmlands kommuner och Region Värmland. </a:t>
            </a:r>
          </a:p>
          <a:p>
            <a:endParaRPr lang="sv-SE" sz="1200" b="0" i="0" u="none" strike="noStrike" baseline="0" dirty="0">
              <a:solidFill>
                <a:srgbClr val="000000"/>
              </a:solidFill>
              <a:latin typeface="Calibri" panose="020F0502020204030204" pitchFamily="34" charset="0"/>
            </a:endParaRPr>
          </a:p>
          <a:p>
            <a:r>
              <a:rPr lang="sv-SE" sz="1200" b="0" dirty="0">
                <a:solidFill>
                  <a:srgbClr val="000000"/>
                </a:solidFill>
                <a:latin typeface="Calibri" panose="020F0502020204030204" pitchFamily="34" charset="0"/>
              </a:rPr>
              <a:t>Syftet är att leda, stödja och driva omställningen på ett dynamiskt sätt och tydliggöra vilka utvecklingsområden ska vi fokusera på.</a:t>
            </a:r>
          </a:p>
          <a:p>
            <a:r>
              <a:rPr lang="sv-SE" sz="1200" b="0" dirty="0">
                <a:solidFill>
                  <a:srgbClr val="000000"/>
                </a:solidFill>
                <a:latin typeface="Calibri" panose="020F0502020204030204" pitchFamily="34" charset="0"/>
              </a:rPr>
              <a:t>Det är inte en detaljerad handlingsplan, alla behöver agera utifrån den kontext de befinner sig i. </a:t>
            </a:r>
            <a:endParaRPr lang="sv-SE" sz="1200" b="0" i="0" u="none" strike="noStrike" baseline="0" dirty="0">
              <a:solidFill>
                <a:srgbClr val="000000"/>
              </a:solidFill>
              <a:latin typeface="Calibri" panose="020F0502020204030204" pitchFamily="34" charset="0"/>
            </a:endParaRPr>
          </a:p>
          <a:p>
            <a:pPr marL="0" indent="0">
              <a:buNone/>
            </a:pPr>
            <a:endParaRPr lang="sv-SE" sz="1200" b="0" u="none" strike="noStrike" baseline="0" dirty="0">
              <a:solidFill>
                <a:srgbClr val="000000"/>
              </a:solidFill>
              <a:latin typeface="Calibri" panose="020F0502020204030204" pitchFamily="34" charset="0"/>
            </a:endParaRPr>
          </a:p>
          <a:p>
            <a:pPr marL="0" indent="0">
              <a:buNone/>
            </a:pPr>
            <a:r>
              <a:rPr lang="sv-SE" sz="1200" b="0" u="none" strike="noStrike" baseline="0" dirty="0">
                <a:solidFill>
                  <a:srgbClr val="000000"/>
                </a:solidFill>
                <a:latin typeface="Calibri" panose="020F0502020204030204" pitchFamily="34" charset="0"/>
              </a:rPr>
              <a:t>Färdplans- och målbildsarbetet har skett i bred delaktighet, med över 3500 engagerade politiker, chefer, medarbetare och invånare. </a:t>
            </a:r>
          </a:p>
          <a:p>
            <a:endParaRPr lang="sv-SE" dirty="0"/>
          </a:p>
        </p:txBody>
      </p:sp>
      <p:sp>
        <p:nvSpPr>
          <p:cNvPr id="4" name="Platshållare för bildnummer 3"/>
          <p:cNvSpPr>
            <a:spLocks noGrp="1"/>
          </p:cNvSpPr>
          <p:nvPr>
            <p:ph type="sldNum" sz="quarter" idx="5"/>
          </p:nvPr>
        </p:nvSpPr>
        <p:spPr/>
        <p:txBody>
          <a:bodyPr/>
          <a:lstStyle/>
          <a:p>
            <a:fld id="{605E1A0B-54AE-4895-8C53-AE1E376F8F17}" type="slidenum">
              <a:rPr lang="sv-SE" smtClean="0"/>
              <a:pPr/>
              <a:t>11</a:t>
            </a:fld>
            <a:endParaRPr lang="sv-SE"/>
          </a:p>
        </p:txBody>
      </p:sp>
    </p:spTree>
    <p:extLst>
      <p:ext uri="{BB962C8B-B14F-4D97-AF65-F5344CB8AC3E}">
        <p14:creationId xmlns:p14="http://schemas.microsoft.com/office/powerpoint/2010/main" val="1284505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87636"/>
            <a:ext cx="5257800" cy="876300"/>
          </a:xfrm>
          <a:prstGeom prst="rect">
            <a:avLst/>
          </a:prstGeo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dirty="0"/>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740136"/>
            <a:ext cx="5257800"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p:spPr>
      </p:pic>
      <p:sp>
        <p:nvSpPr>
          <p:cNvPr id="14" name="textruta 13">
            <a:extLst>
              <a:ext uri="{FF2B5EF4-FFF2-40B4-BE49-F238E27FC236}">
                <a16:creationId xmlns:a16="http://schemas.microsoft.com/office/drawing/2014/main" id="{F5C45D93-EC88-EA33-45F4-4EAA75E7C358}"/>
              </a:ext>
            </a:extLst>
          </p:cNvPr>
          <p:cNvSpPr txBox="1"/>
          <p:nvPr userDrawn="1"/>
        </p:nvSpPr>
        <p:spPr>
          <a:xfrm>
            <a:off x="786661" y="2763034"/>
            <a:ext cx="8060267" cy="519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dirty="0">
                <a:solidFill>
                  <a:srgbClr val="595959"/>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18" name="textruta 17">
            <a:extLst>
              <a:ext uri="{FF2B5EF4-FFF2-40B4-BE49-F238E27FC236}">
                <a16:creationId xmlns:a16="http://schemas.microsoft.com/office/drawing/2014/main" id="{22E21DD8-BD2B-D551-7096-11248D932095}"/>
              </a:ext>
            </a:extLst>
          </p:cNvPr>
          <p:cNvSpPr txBox="1"/>
          <p:nvPr userDrawn="1"/>
        </p:nvSpPr>
        <p:spPr>
          <a:xfrm>
            <a:off x="775372" y="1073229"/>
            <a:ext cx="8523111" cy="1682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dirty="0">
                <a:solidFill>
                  <a:srgbClr val="3E673C"/>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dirty="0">
              <a:ln>
                <a:noFill/>
              </a:ln>
              <a:solidFill>
                <a:srgbClr val="3E673C"/>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prstGeom prst="rect">
            <a:avLst/>
          </a:prstGeom>
          <a:solidFill>
            <a:schemeClr val="bg1">
              <a:lumMod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420122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1" y="168966"/>
            <a:ext cx="5744132" cy="648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87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a:prstGeom prst="rect">
            <a:avLst/>
          </a:prstGeo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362595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265866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43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lutningssida Karta ljus">
    <p:spTree>
      <p:nvGrpSpPr>
        <p:cNvPr id="1" name=""/>
        <p:cNvGrpSpPr/>
        <p:nvPr/>
      </p:nvGrpSpPr>
      <p:grpSpPr>
        <a:xfrm>
          <a:off x="0" y="0"/>
          <a:ext cx="0" cy="0"/>
          <a:chOff x="0" y="0"/>
          <a:chExt cx="0" cy="0"/>
        </a:xfrm>
      </p:grpSpPr>
      <p:pic>
        <p:nvPicPr>
          <p:cNvPr id="3" name="Bild" descr="Bild">
            <a:extLst>
              <a:ext uri="{FF2B5EF4-FFF2-40B4-BE49-F238E27FC236}">
                <a16:creationId xmlns:a16="http://schemas.microsoft.com/office/drawing/2014/main" id="{F4ABF6DC-AEA5-932F-5B22-9CA44D11BEFA}"/>
              </a:ext>
            </a:extLst>
          </p:cNvPr>
          <p:cNvPicPr>
            <a:picLocks noChangeAspect="1"/>
          </p:cNvPicPr>
          <p:nvPr userDrawn="1"/>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FEFD97FE-FBAD-C684-7921-80BC133F69C1}"/>
              </a:ext>
            </a:extLst>
          </p:cNvPr>
          <p:cNvSpPr txBox="1"/>
          <p:nvPr userDrawn="1"/>
        </p:nvSpPr>
        <p:spPr>
          <a:xfrm>
            <a:off x="828261" y="3221251"/>
            <a:ext cx="6617367" cy="4154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1091229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sida Symbol pil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7" name="Bildobjekt 6">
            <a:extLst>
              <a:ext uri="{FF2B5EF4-FFF2-40B4-BE49-F238E27FC236}">
                <a16:creationId xmlns:a16="http://schemas.microsoft.com/office/drawing/2014/main" id="{752AA708-511B-306D-6F4B-26E903284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583" y="1531871"/>
            <a:ext cx="6617368" cy="2980667"/>
          </a:xfrm>
          <a:prstGeom prst="rect">
            <a:avLst/>
          </a:prstGeom>
        </p:spPr>
      </p:pic>
      <p:sp>
        <p:nvSpPr>
          <p:cNvPr id="3" name="textruta 2">
            <a:extLst>
              <a:ext uri="{FF2B5EF4-FFF2-40B4-BE49-F238E27FC236}">
                <a16:creationId xmlns:a16="http://schemas.microsoft.com/office/drawing/2014/main" id="{7A9B368A-E255-C498-E833-E422E230B114}"/>
              </a:ext>
            </a:extLst>
          </p:cNvPr>
          <p:cNvSpPr txBox="1"/>
          <p:nvPr userDrawn="1"/>
        </p:nvSpPr>
        <p:spPr>
          <a:xfrm>
            <a:off x="2518611" y="4905570"/>
            <a:ext cx="6617367" cy="4154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86204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199412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sida Karta mörk">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90B50E83-F380-3F90-3098-7B6E91A7398C}"/>
              </a:ext>
            </a:extLst>
          </p:cNvPr>
          <p:cNvSpPr/>
          <p:nvPr userDrawn="1"/>
        </p:nvSpPr>
        <p:spPr>
          <a:xfrm>
            <a:off x="227028" y="240977"/>
            <a:ext cx="11737944" cy="6376047"/>
          </a:xfrm>
          <a:prstGeom prst="rect">
            <a:avLst/>
          </a:prstGeom>
          <a:solidFill>
            <a:srgbClr val="8E9789"/>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pic>
        <p:nvPicPr>
          <p:cNvPr id="3" name="Bild" descr="Bild">
            <a:extLst>
              <a:ext uri="{FF2B5EF4-FFF2-40B4-BE49-F238E27FC236}">
                <a16:creationId xmlns:a16="http://schemas.microsoft.com/office/drawing/2014/main" id="{DEB65183-63EA-F690-8921-08CD280FE801}"/>
              </a:ext>
            </a:extLst>
          </p:cNvPr>
          <p:cNvPicPr>
            <a:picLocks noChangeAspect="1"/>
          </p:cNvPicPr>
          <p:nvPr userDrawn="1"/>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8E850C39-725B-B719-CEF3-C1DBFA9A46C3}"/>
              </a:ext>
            </a:extLst>
          </p:cNvPr>
          <p:cNvSpPr txBox="1"/>
          <p:nvPr userDrawn="1"/>
        </p:nvSpPr>
        <p:spPr>
          <a:xfrm>
            <a:off x="838200" y="3221251"/>
            <a:ext cx="6617367" cy="4154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bg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240738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lutningssida Symbol Pil Mörk">
    <p:spTree>
      <p:nvGrpSpPr>
        <p:cNvPr id="1" name=""/>
        <p:cNvGrpSpPr/>
        <p:nvPr/>
      </p:nvGrpSpPr>
      <p:grpSpPr>
        <a:xfrm>
          <a:off x="0" y="0"/>
          <a:ext cx="0" cy="0"/>
          <a:chOff x="0" y="0"/>
          <a:chExt cx="0" cy="0"/>
        </a:xfrm>
      </p:grpSpPr>
      <p:sp>
        <p:nvSpPr>
          <p:cNvPr id="10" name="Rektangel">
            <a:extLst>
              <a:ext uri="{FF2B5EF4-FFF2-40B4-BE49-F238E27FC236}">
                <a16:creationId xmlns:a16="http://schemas.microsoft.com/office/drawing/2014/main" id="{E13E893B-948F-6463-EB9F-FD3A780807BF}"/>
              </a:ext>
            </a:extLst>
          </p:cNvPr>
          <p:cNvSpPr/>
          <p:nvPr userDrawn="1"/>
        </p:nvSpPr>
        <p:spPr>
          <a:xfrm>
            <a:off x="227028" y="240977"/>
            <a:ext cx="11737944" cy="6376047"/>
          </a:xfrm>
          <a:prstGeom prst="rect">
            <a:avLst/>
          </a:prstGeom>
          <a:solidFill>
            <a:srgbClr val="8E9789"/>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8" name="Bildobjekt 7">
            <a:extLst>
              <a:ext uri="{FF2B5EF4-FFF2-40B4-BE49-F238E27FC236}">
                <a16:creationId xmlns:a16="http://schemas.microsoft.com/office/drawing/2014/main" id="{B8BB0D25-0D32-0154-14CE-8CE45239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583" y="1532670"/>
            <a:ext cx="6617368" cy="2980667"/>
          </a:xfrm>
          <a:prstGeom prst="rect">
            <a:avLst/>
          </a:prstGeom>
        </p:spPr>
      </p:pic>
      <p:sp>
        <p:nvSpPr>
          <p:cNvPr id="9" name="textruta 8">
            <a:extLst>
              <a:ext uri="{FF2B5EF4-FFF2-40B4-BE49-F238E27FC236}">
                <a16:creationId xmlns:a16="http://schemas.microsoft.com/office/drawing/2014/main" id="{C72E7A71-36C8-CCEE-2A84-B84D90A0CA30}"/>
              </a:ext>
            </a:extLst>
          </p:cNvPr>
          <p:cNvSpPr txBox="1"/>
          <p:nvPr userDrawn="1"/>
        </p:nvSpPr>
        <p:spPr>
          <a:xfrm>
            <a:off x="2518611" y="4930432"/>
            <a:ext cx="6617367" cy="4154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bg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124659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lutningssida Symbol rund mörk">
    <p:spTree>
      <p:nvGrpSpPr>
        <p:cNvPr id="1" name=""/>
        <p:cNvGrpSpPr/>
        <p:nvPr/>
      </p:nvGrpSpPr>
      <p:grpSpPr>
        <a:xfrm>
          <a:off x="0" y="0"/>
          <a:ext cx="0" cy="0"/>
          <a:chOff x="0" y="0"/>
          <a:chExt cx="0" cy="0"/>
        </a:xfrm>
      </p:grpSpPr>
      <p:sp>
        <p:nvSpPr>
          <p:cNvPr id="10" name="Rektangel">
            <a:extLst>
              <a:ext uri="{FF2B5EF4-FFF2-40B4-BE49-F238E27FC236}">
                <a16:creationId xmlns:a16="http://schemas.microsoft.com/office/drawing/2014/main" id="{E13E893B-948F-6463-EB9F-FD3A780807BF}"/>
              </a:ext>
            </a:extLst>
          </p:cNvPr>
          <p:cNvSpPr/>
          <p:nvPr userDrawn="1"/>
        </p:nvSpPr>
        <p:spPr>
          <a:xfrm>
            <a:off x="227028" y="240977"/>
            <a:ext cx="11737944" cy="6376047"/>
          </a:xfrm>
          <a:prstGeom prst="rect">
            <a:avLst/>
          </a:prstGeom>
          <a:solidFill>
            <a:srgbClr val="8E9789"/>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5" name="textruta 4">
            <a:extLst>
              <a:ext uri="{FF2B5EF4-FFF2-40B4-BE49-F238E27FC236}">
                <a16:creationId xmlns:a16="http://schemas.microsoft.com/office/drawing/2014/main" id="{3626A2AD-9062-05CD-6070-209F88C31DC3}"/>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0" i="0">
                <a:solidFill>
                  <a:schemeClr val="bg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bg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6" name="Bildobjekt 5">
            <a:extLst>
              <a:ext uri="{FF2B5EF4-FFF2-40B4-BE49-F238E27FC236}">
                <a16:creationId xmlns:a16="http://schemas.microsoft.com/office/drawing/2014/main" id="{8BA37307-A143-C78E-9642-A797F21DAC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A790C552-8824-4799-53E3-59A844DA7422}"/>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bg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bg2"/>
              </a:solidFill>
            </a:endParaRPr>
          </a:p>
        </p:txBody>
      </p:sp>
    </p:spTree>
    <p:extLst>
      <p:ext uri="{BB962C8B-B14F-4D97-AF65-F5344CB8AC3E}">
        <p14:creationId xmlns:p14="http://schemas.microsoft.com/office/powerpoint/2010/main" val="49553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rtsida Pil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199" y="4871688"/>
            <a:ext cx="7749209" cy="526914"/>
          </a:xfrm>
          <a:prstGeom prst="rect">
            <a:avLst/>
          </a:prstGeom>
        </p:spPr>
        <p:txBody>
          <a:bodyPr anchor="b"/>
          <a:lstStyle>
            <a:lvl1pPr marL="0" indent="0">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5474802"/>
            <a:ext cx="7749208"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3" name="Bildobjekt 2">
            <a:extLst>
              <a:ext uri="{FF2B5EF4-FFF2-40B4-BE49-F238E27FC236}">
                <a16:creationId xmlns:a16="http://schemas.microsoft.com/office/drawing/2014/main" id="{794377C3-8F2E-EA23-DD75-31464963EB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755375"/>
            <a:ext cx="8561534" cy="3856380"/>
          </a:xfrm>
          <a:prstGeom prst="rect">
            <a:avLst/>
          </a:prstGeom>
        </p:spPr>
      </p:pic>
    </p:spTree>
    <p:extLst>
      <p:ext uri="{BB962C8B-B14F-4D97-AF65-F5344CB8AC3E}">
        <p14:creationId xmlns:p14="http://schemas.microsoft.com/office/powerpoint/2010/main" val="212037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3E5AA7-E993-453E-87C9-3819B6B77FB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14B564-2B1A-4897-8A33-B6CAC246AEBA}"/>
              </a:ext>
            </a:extLst>
          </p:cNvPr>
          <p:cNvSpPr>
            <a:spLocks noGrp="1"/>
          </p:cNvSpPr>
          <p:nvPr>
            <p:ph type="dt" sz="half" idx="10"/>
          </p:nvPr>
        </p:nvSpPr>
        <p:spPr/>
        <p:txBody>
          <a:bodyPr/>
          <a:lstStyle/>
          <a:p>
            <a:fld id="{6138A784-F7FB-4768-9C38-B5A967808D7E}" type="datetimeFigureOut">
              <a:rPr lang="sv-SE" smtClean="0"/>
              <a:t>2025-09-09</a:t>
            </a:fld>
            <a:endParaRPr lang="sv-SE"/>
          </a:p>
        </p:txBody>
      </p:sp>
      <p:sp>
        <p:nvSpPr>
          <p:cNvPr id="4" name="Platshållare för sidfot 3">
            <a:extLst>
              <a:ext uri="{FF2B5EF4-FFF2-40B4-BE49-F238E27FC236}">
                <a16:creationId xmlns:a16="http://schemas.microsoft.com/office/drawing/2014/main" id="{A58E7480-CC1F-41C1-AE77-4A1EC6D220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F5C3F08-26ED-4227-947A-7E41826F26B9}"/>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110018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sida blå">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0" y="785813"/>
            <a:ext cx="7848599"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4" name="Bildobjekt 3" descr="En bild som visar karta&#10;&#10;Automatiskt genererad beskrivning">
            <a:extLst>
              <a:ext uri="{FF2B5EF4-FFF2-40B4-BE49-F238E27FC236}">
                <a16:creationId xmlns:a16="http://schemas.microsoft.com/office/drawing/2014/main" id="{E3679EE3-13F5-37D0-04EE-940832D669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2" t="14300" r="37133" b="9965"/>
          <a:stretch/>
        </p:blipFill>
        <p:spPr>
          <a:xfrm>
            <a:off x="6738258" y="222069"/>
            <a:ext cx="5199017" cy="6400800"/>
          </a:xfrm>
          <a:prstGeom prst="rect">
            <a:avLst/>
          </a:prstGeom>
        </p:spPr>
      </p:pic>
    </p:spTree>
    <p:extLst>
      <p:ext uri="{BB962C8B-B14F-4D97-AF65-F5344CB8AC3E}">
        <p14:creationId xmlns:p14="http://schemas.microsoft.com/office/powerpoint/2010/main" val="264927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p:spPr>
        <p:txBody>
          <a:bodyPr numCol="2" spcCol="540000"/>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4188912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3221785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392"/>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solidFill>
            <a:schemeClr val="bg1">
              <a:lumMod val="85000"/>
            </a:schemeClr>
          </a:solidFill>
        </p:spPr>
        <p:txBody>
          <a:bodyPr/>
          <a:lstStyle/>
          <a:p>
            <a:endParaRPr lang="sv-SE"/>
          </a:p>
        </p:txBody>
      </p:sp>
    </p:spTree>
    <p:extLst>
      <p:ext uri="{BB962C8B-B14F-4D97-AF65-F5344CB8AC3E}">
        <p14:creationId xmlns:p14="http://schemas.microsoft.com/office/powerpoint/2010/main" val="125423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21367"/>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endParaRPr lang="sv-SE"/>
          </a:p>
        </p:txBody>
      </p:sp>
    </p:spTree>
    <p:extLst>
      <p:ext uri="{BB962C8B-B14F-4D97-AF65-F5344CB8AC3E}">
        <p14:creationId xmlns:p14="http://schemas.microsoft.com/office/powerpoint/2010/main" val="1583223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3878812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291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5C4AB0-3871-416E-B5A9-B92609DAF3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14179F-5A67-4E16-8A85-69F0A93C886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DE65D2-82DF-4C90-9CB9-F49BDC85AB9A}"/>
              </a:ext>
            </a:extLst>
          </p:cNvPr>
          <p:cNvSpPr>
            <a:spLocks noGrp="1"/>
          </p:cNvSpPr>
          <p:nvPr>
            <p:ph type="dt" sz="half" idx="10"/>
          </p:nvPr>
        </p:nvSpPr>
        <p:spPr/>
        <p:txBody>
          <a:bodyPr/>
          <a:lstStyle/>
          <a:p>
            <a:fld id="{6138A784-F7FB-4768-9C38-B5A967808D7E}" type="datetimeFigureOut">
              <a:rPr lang="sv-SE" smtClean="0"/>
              <a:t>2025-09-09</a:t>
            </a:fld>
            <a:endParaRPr lang="sv-SE"/>
          </a:p>
        </p:txBody>
      </p:sp>
      <p:sp>
        <p:nvSpPr>
          <p:cNvPr id="5" name="Platshållare för sidfot 4">
            <a:extLst>
              <a:ext uri="{FF2B5EF4-FFF2-40B4-BE49-F238E27FC236}">
                <a16:creationId xmlns:a16="http://schemas.microsoft.com/office/drawing/2014/main" id="{2EEE23C3-1322-4137-B4B4-73855BED73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ABE408-A656-4884-8C8B-EB66B19DA2DC}"/>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1944003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sida orang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136639" y="785813"/>
            <a:ext cx="6248400"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5136638" y="3315485"/>
            <a:ext cx="6248400" cy="2756702"/>
          </a:xfrm>
          <a:prstGeom prst="rect">
            <a:avLst/>
          </a:prstGeo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4" name="Bildobjekt 3" descr="En bild som visar karta&#10;&#10;Automatiskt genererad beskrivning">
            <a:extLst>
              <a:ext uri="{FF2B5EF4-FFF2-40B4-BE49-F238E27FC236}">
                <a16:creationId xmlns:a16="http://schemas.microsoft.com/office/drawing/2014/main" id="{88A0CC6A-07D8-F523-EEB1-17F2ED6ED9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824" t="14300" r="17890" b="9965"/>
          <a:stretch/>
        </p:blipFill>
        <p:spPr>
          <a:xfrm>
            <a:off x="222069" y="261258"/>
            <a:ext cx="3827415" cy="6400800"/>
          </a:xfrm>
          <a:prstGeom prst="rect">
            <a:avLst/>
          </a:prstGeom>
        </p:spPr>
      </p:pic>
    </p:spTree>
    <p:extLst>
      <p:ext uri="{BB962C8B-B14F-4D97-AF65-F5344CB8AC3E}">
        <p14:creationId xmlns:p14="http://schemas.microsoft.com/office/powerpoint/2010/main" val="246703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Symbol rund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238540" y="4997903"/>
            <a:ext cx="11718234" cy="526914"/>
          </a:xfrm>
          <a:prstGeom prst="rect">
            <a:avLst/>
          </a:prstGeom>
        </p:spPr>
        <p:txBody>
          <a:bodyPr anchor="b"/>
          <a:lstStyle>
            <a:lvl1pPr marL="0" indent="0" algn="ctr">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2171079" y="5601017"/>
            <a:ext cx="7749208" cy="876300"/>
          </a:xfrm>
          <a:prstGeom prst="rect">
            <a:avLst/>
          </a:prstGeom>
        </p:spPr>
        <p:txBody>
          <a:bodyPr anchor="t"/>
          <a:lstStyle>
            <a:lvl1pPr marL="0" indent="0" algn="ctr">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5" name="Bildobjekt 4">
            <a:extLst>
              <a:ext uri="{FF2B5EF4-FFF2-40B4-BE49-F238E27FC236}">
                <a16:creationId xmlns:a16="http://schemas.microsoft.com/office/drawing/2014/main" id="{C7409FA5-61BA-4F97-A7BE-9F8283506C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2971964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a:prstGeom prst="rect">
            <a:avLst/>
          </a:prstGeom>
        </p:spPr>
        <p:txBody>
          <a:bodyPr numCol="2" spcCol="540000"/>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1832754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a:prstGeom prst="rect">
            <a:avLst/>
          </a:prstGeom>
        </p:spPr>
        <p:txBody>
          <a:bodyPr numCol="1"/>
          <a:lstStyle>
            <a:lvl1pPr>
              <a:lnSpc>
                <a:spcPct val="100000"/>
              </a:lnSpc>
              <a:defRPr sz="2000"/>
            </a:lvl1pPr>
            <a:lvl2pPr>
              <a:defRPr sz="1800"/>
            </a:lvl2pPr>
          </a:lstStyle>
          <a:p>
            <a:pPr lvl="0"/>
            <a:r>
              <a:rPr lang="sv-SE"/>
              <a:t>Här finns plats för text</a:t>
            </a:r>
          </a:p>
          <a:p>
            <a:pPr lvl="1"/>
            <a:r>
              <a:rPr lang="sv-SE"/>
              <a:t>Nivå två</a:t>
            </a:r>
          </a:p>
          <a:p>
            <a:pPr lvl="3"/>
            <a:endParaRPr lang="sv-SE"/>
          </a:p>
        </p:txBody>
      </p:sp>
    </p:spTree>
    <p:extLst>
      <p:ext uri="{BB962C8B-B14F-4D97-AF65-F5344CB8AC3E}">
        <p14:creationId xmlns:p14="http://schemas.microsoft.com/office/powerpoint/2010/main" val="1169617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5"/>
            <a:ext cx="5024437" cy="4189412"/>
          </a:xfrm>
          <a:prstGeom prst="rect">
            <a:avLst/>
          </a:prstGeom>
          <a:solidFill>
            <a:schemeClr val="bg1">
              <a:lumMod val="85000"/>
            </a:schemeClr>
          </a:solidFill>
        </p:spPr>
        <p:txBody>
          <a:bodyPr/>
          <a:lstStyle/>
          <a:p>
            <a:endParaRPr lang="sv-SE"/>
          </a:p>
        </p:txBody>
      </p:sp>
    </p:spTree>
    <p:extLst>
      <p:ext uri="{BB962C8B-B14F-4D97-AF65-F5344CB8AC3E}">
        <p14:creationId xmlns:p14="http://schemas.microsoft.com/office/powerpoint/2010/main" val="1029121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42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a:prstGeom prst="rect">
            <a:avLst/>
          </a:prstGeom>
        </p:spPr>
        <p:txBody>
          <a:bodyPr/>
          <a:lstStyle>
            <a:lvl1pPr marL="0" indent="0">
              <a:buNone/>
              <a:defRPr/>
            </a:lvl1pPr>
          </a:lstStyle>
          <a:p>
            <a:pPr lvl="0"/>
            <a:endParaRPr lang="sv-SE"/>
          </a:p>
        </p:txBody>
      </p:sp>
    </p:spTree>
    <p:extLst>
      <p:ext uri="{BB962C8B-B14F-4D97-AF65-F5344CB8AC3E}">
        <p14:creationId xmlns:p14="http://schemas.microsoft.com/office/powerpoint/2010/main" val="2688430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1896277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012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sida Gul">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1" y="785813"/>
            <a:ext cx="6248400"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p:spPr>
        <p:txBody>
          <a:bodyPr anchor="t"/>
          <a:lstStyle>
            <a:lvl1pPr marL="0" indent="0">
              <a:buNone/>
              <a:defRPr kumimoji="0" lang="sv-SE" sz="2000" b="0" i="1" u="none" strike="noStrike" kern="0" cap="none" spc="0" normalizeH="0" baseline="0">
                <a:ln>
                  <a:noFill/>
                </a:ln>
                <a:solidFill>
                  <a:schemeClr val="tx1">
                    <a:lumMod val="65000"/>
                    <a:lumOff val="35000"/>
                  </a:schemeClr>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5" name="Bildobjekt 4" descr="En bild som visar karta&#10;&#10;Automatiskt genererad beskrivning">
            <a:extLst>
              <a:ext uri="{FF2B5EF4-FFF2-40B4-BE49-F238E27FC236}">
                <a16:creationId xmlns:a16="http://schemas.microsoft.com/office/drawing/2014/main" id="{971BC3B7-7CE7-1745-100A-A5008C75B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822" t="-6670" r="18663" b="30935"/>
          <a:stretch/>
        </p:blipFill>
        <p:spPr>
          <a:xfrm>
            <a:off x="6792686" y="222069"/>
            <a:ext cx="5199017" cy="6400800"/>
          </a:xfrm>
          <a:prstGeom prst="rect">
            <a:avLst/>
          </a:prstGeom>
        </p:spPr>
      </p:pic>
    </p:spTree>
    <p:extLst>
      <p:ext uri="{BB962C8B-B14F-4D97-AF65-F5344CB8AC3E}">
        <p14:creationId xmlns:p14="http://schemas.microsoft.com/office/powerpoint/2010/main" val="3363441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p:spPr>
        <p:txBody>
          <a:bodyPr numCol="2" spcCol="540000"/>
          <a:lstStyle>
            <a:lvl1pPr>
              <a:lnSpc>
                <a:spcPct val="100000"/>
              </a:lnSpc>
              <a:defRPr sz="2000"/>
            </a:lvl1pPr>
            <a:lvl2pPr>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3054067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p:spPr>
        <p:txBody>
          <a:bodyPr numCol="1"/>
          <a:lstStyle>
            <a:lvl1pPr>
              <a:lnSpc>
                <a:spcPct val="100000"/>
              </a:lnSpc>
              <a:defRPr sz="2000"/>
            </a:lvl1pPr>
            <a:lvl2pPr>
              <a:defRPr sz="1800"/>
            </a:lvl2pPr>
          </a:lstStyle>
          <a:p>
            <a:pPr lvl="0"/>
            <a:r>
              <a:rPr lang="sv-SE"/>
              <a:t>Här finns plats för text</a:t>
            </a:r>
          </a:p>
          <a:p>
            <a:pPr lvl="1"/>
            <a:r>
              <a:rPr lang="sv-SE"/>
              <a:t>Nivå två</a:t>
            </a:r>
          </a:p>
          <a:p>
            <a:pPr lvl="3"/>
            <a:endParaRPr lang="sv-SE"/>
          </a:p>
        </p:txBody>
      </p:sp>
    </p:spTree>
    <p:extLst>
      <p:ext uri="{BB962C8B-B14F-4D97-AF65-F5344CB8AC3E}">
        <p14:creationId xmlns:p14="http://schemas.microsoft.com/office/powerpoint/2010/main" val="272521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solidFill>
            <a:schemeClr val="bg1">
              <a:lumMod val="85000"/>
            </a:schemeClr>
          </a:solidFill>
        </p:spPr>
        <p:txBody>
          <a:bodyPr/>
          <a:lstStyle/>
          <a:p>
            <a:endParaRPr lang="sv-SE"/>
          </a:p>
        </p:txBody>
      </p:sp>
    </p:spTree>
    <p:extLst>
      <p:ext uri="{BB962C8B-B14F-4D97-AF65-F5344CB8AC3E}">
        <p14:creationId xmlns:p14="http://schemas.microsoft.com/office/powerpoint/2010/main" val="391946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 Mörk">
    <p:spTree>
      <p:nvGrpSpPr>
        <p:cNvPr id="1" name=""/>
        <p:cNvGrpSpPr/>
        <p:nvPr/>
      </p:nvGrpSpPr>
      <p:grpSpPr>
        <a:xfrm>
          <a:off x="0" y="0"/>
          <a:ext cx="0" cy="0"/>
          <a:chOff x="0" y="0"/>
          <a:chExt cx="0" cy="0"/>
        </a:xfrm>
      </p:grpSpPr>
      <p:sp>
        <p:nvSpPr>
          <p:cNvPr id="8" name="Rektangel">
            <a:extLst>
              <a:ext uri="{FF2B5EF4-FFF2-40B4-BE49-F238E27FC236}">
                <a16:creationId xmlns:a16="http://schemas.microsoft.com/office/drawing/2014/main" id="{90B50E83-F380-3F90-3098-7B6E91A7398C}"/>
              </a:ext>
            </a:extLst>
          </p:cNvPr>
          <p:cNvSpPr/>
          <p:nvPr userDrawn="1"/>
        </p:nvSpPr>
        <p:spPr>
          <a:xfrm>
            <a:off x="227028" y="240977"/>
            <a:ext cx="11737944" cy="6376047"/>
          </a:xfrm>
          <a:prstGeom prst="rect">
            <a:avLst/>
          </a:prstGeom>
          <a:solidFill>
            <a:srgbClr val="8E9789"/>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pic>
        <p:nvPicPr>
          <p:cNvPr id="10" name="Bild" descr="Bild">
            <a:extLst>
              <a:ext uri="{FF2B5EF4-FFF2-40B4-BE49-F238E27FC236}">
                <a16:creationId xmlns:a16="http://schemas.microsoft.com/office/drawing/2014/main" id="{27CD57EE-1E2F-0880-7EB8-C493A9EFAE89}"/>
              </a:ext>
            </a:extLst>
          </p:cNvPr>
          <p:cNvPicPr>
            <a:picLocks noChangeAspect="1"/>
          </p:cNvPicPr>
          <p:nvPr userDrawn="1"/>
        </p:nvPicPr>
        <p:blipFill>
          <a:blip r:embed="rId2"/>
          <a:stretch>
            <a:fillRect/>
          </a:stretch>
        </p:blipFill>
        <p:spPr>
          <a:xfrm>
            <a:off x="8340858" y="864402"/>
            <a:ext cx="3282684" cy="5129194"/>
          </a:xfrm>
          <a:prstGeom prst="rect">
            <a:avLst/>
          </a:prstGeom>
          <a:effectLst/>
        </p:spPr>
      </p:pic>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04635"/>
            <a:ext cx="5257800" cy="876300"/>
          </a:xfrm>
          <a:prstGeom prst="rect">
            <a:avLst/>
          </a:prstGeom>
        </p:spPr>
        <p:txBody>
          <a:bodyPr anchor="b"/>
          <a:lstStyle>
            <a:lvl1pPr marL="0" indent="0">
              <a:buNone/>
              <a:defRPr sz="2000" b="1"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dirty="0"/>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657135"/>
            <a:ext cx="5257800" cy="876300"/>
          </a:xfrm>
          <a:prstGeom prst="rect">
            <a:avLst/>
          </a:prstGeom>
        </p:spPr>
        <p:txBody>
          <a:bodyPr anchor="t"/>
          <a:lstStyle>
            <a:lvl1pPr marL="0" indent="0">
              <a:buNone/>
              <a:defRPr sz="2000" b="0" i="0">
                <a:solidFill>
                  <a:srgbClr val="EDF6EE"/>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3" name="textruta 2">
            <a:extLst>
              <a:ext uri="{FF2B5EF4-FFF2-40B4-BE49-F238E27FC236}">
                <a16:creationId xmlns:a16="http://schemas.microsoft.com/office/drawing/2014/main" id="{7C7A21F4-5FAB-4ADB-12A6-DCBD2FAB82DA}"/>
              </a:ext>
            </a:extLst>
          </p:cNvPr>
          <p:cNvSpPr txBox="1"/>
          <p:nvPr userDrawn="1"/>
        </p:nvSpPr>
        <p:spPr>
          <a:xfrm>
            <a:off x="786661" y="2680033"/>
            <a:ext cx="8060267" cy="519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a:solidFill>
                  <a:schemeClr val="bg2"/>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4" name="textruta 3">
            <a:extLst>
              <a:ext uri="{FF2B5EF4-FFF2-40B4-BE49-F238E27FC236}">
                <a16:creationId xmlns:a16="http://schemas.microsoft.com/office/drawing/2014/main" id="{8886DBB1-04D6-C6CE-6AA9-388C1C5D3464}"/>
              </a:ext>
            </a:extLst>
          </p:cNvPr>
          <p:cNvSpPr txBox="1"/>
          <p:nvPr userDrawn="1"/>
        </p:nvSpPr>
        <p:spPr>
          <a:xfrm>
            <a:off x="775372" y="990228"/>
            <a:ext cx="8523111" cy="1682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a:solidFill>
                  <a:schemeClr val="bg2"/>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err="1">
              <a:ln>
                <a:noFill/>
              </a:ln>
              <a:solidFill>
                <a:schemeClr val="bg2"/>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3337307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21367"/>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endParaRPr lang="sv-SE"/>
          </a:p>
        </p:txBody>
      </p:sp>
    </p:spTree>
    <p:extLst>
      <p:ext uri="{BB962C8B-B14F-4D97-AF65-F5344CB8AC3E}">
        <p14:creationId xmlns:p14="http://schemas.microsoft.com/office/powerpoint/2010/main" val="1518303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2215846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084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sida grå">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DA3B3FE1-D7E4-B711-BD3D-39ADFA8D833F}"/>
              </a:ext>
            </a:extLst>
          </p:cNvPr>
          <p:cNvSpPr>
            <a:spLocks noGrp="1"/>
          </p:cNvSpPr>
          <p:nvPr>
            <p:ph type="ctrTitle" hasCustomPrompt="1"/>
          </p:nvPr>
        </p:nvSpPr>
        <p:spPr>
          <a:xfrm>
            <a:off x="5136639" y="785813"/>
            <a:ext cx="6248400" cy="2453471"/>
          </a:xfrm>
        </p:spPr>
        <p:txBody>
          <a:bodyPr anchor="b">
            <a:normAutofit/>
          </a:bodyPr>
          <a:lstStyle>
            <a:lvl1pPr algn="l">
              <a:defRPr sz="4400"/>
            </a:lvl1pPr>
          </a:lstStyle>
          <a:p>
            <a:r>
              <a:rPr lang="sv-SE"/>
              <a:t>Avsnittsrubrik</a:t>
            </a:r>
          </a:p>
        </p:txBody>
      </p:sp>
      <p:sp>
        <p:nvSpPr>
          <p:cNvPr id="7" name="Platshållare för text 14">
            <a:extLst>
              <a:ext uri="{FF2B5EF4-FFF2-40B4-BE49-F238E27FC236}">
                <a16:creationId xmlns:a16="http://schemas.microsoft.com/office/drawing/2014/main" id="{259E4B75-ABB7-AC73-A69A-B9353F74BC22}"/>
              </a:ext>
            </a:extLst>
          </p:cNvPr>
          <p:cNvSpPr>
            <a:spLocks noGrp="1"/>
          </p:cNvSpPr>
          <p:nvPr>
            <p:ph type="body" sz="quarter" idx="15" hasCustomPrompt="1"/>
          </p:nvPr>
        </p:nvSpPr>
        <p:spPr>
          <a:xfrm>
            <a:off x="5136638" y="3315485"/>
            <a:ext cx="6248400" cy="2756702"/>
          </a:xfrm>
        </p:spPr>
        <p:txBody>
          <a:bodyPr anchor="t"/>
          <a:lstStyle>
            <a:lvl1pPr marL="0" indent="0">
              <a:buNone/>
              <a:defRPr kumimoji="0" lang="sv-SE" sz="2000" b="0" i="1" u="none" strike="noStrike" kern="0" cap="none" spc="0" normalizeH="0" baseline="0">
                <a:ln>
                  <a:noFill/>
                </a:ln>
                <a:solidFill>
                  <a:srgbClr val="595959"/>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3" name="Bildobjekt 2" descr="En bild som visar karta&#10;&#10;Automatiskt genererad beskrivning">
            <a:extLst>
              <a:ext uri="{FF2B5EF4-FFF2-40B4-BE49-F238E27FC236}">
                <a16:creationId xmlns:a16="http://schemas.microsoft.com/office/drawing/2014/main" id="{DEC45C94-8982-D4DD-713F-CEE682E746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211" t="47553" r="12640" b="-23288"/>
          <a:stretch/>
        </p:blipFill>
        <p:spPr>
          <a:xfrm>
            <a:off x="222069" y="261258"/>
            <a:ext cx="4914569" cy="6400800"/>
          </a:xfrm>
          <a:prstGeom prst="rect">
            <a:avLst/>
          </a:prstGeom>
        </p:spPr>
      </p:pic>
    </p:spTree>
    <p:extLst>
      <p:ext uri="{BB962C8B-B14F-4D97-AF65-F5344CB8AC3E}">
        <p14:creationId xmlns:p14="http://schemas.microsoft.com/office/powerpoint/2010/main" val="2126120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21367"/>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p:spPr>
        <p:txBody>
          <a:bodyPr numCol="2" spcCol="540000"/>
          <a:lstStyle>
            <a:lvl1pPr>
              <a:lnSpc>
                <a:spcPct val="100000"/>
              </a:lnSpc>
              <a:defRPr sz="2000">
                <a:solidFill>
                  <a:srgbClr val="000000"/>
                </a:solidFill>
              </a:defRPr>
            </a:lvl1pPr>
            <a:lvl2pPr>
              <a:defRPr sz="1800">
                <a:solidFill>
                  <a:srgbClr val="000000"/>
                </a:solidFill>
              </a:defRPr>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2620352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21367"/>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10515600" cy="4175126"/>
          </a:xfrm>
        </p:spPr>
        <p:txBody>
          <a:bodyPr numCol="1"/>
          <a:lstStyle>
            <a:lvl1pPr>
              <a:lnSpc>
                <a:spcPct val="100000"/>
              </a:lnSpc>
              <a:defRPr sz="2000">
                <a:solidFill>
                  <a:srgbClr val="000000"/>
                </a:solidFill>
              </a:defRPr>
            </a:lvl1pPr>
            <a:lvl2pPr>
              <a:defRPr sz="1800">
                <a:solidFill>
                  <a:srgbClr val="000000"/>
                </a:solidFill>
              </a:defRPr>
            </a:lvl2pPr>
          </a:lstStyle>
          <a:p>
            <a:pPr lvl="0"/>
            <a:r>
              <a:rPr lang="sv-SE"/>
              <a:t>Här finns plats för text</a:t>
            </a:r>
          </a:p>
          <a:p>
            <a:pPr lvl="1"/>
            <a:r>
              <a:rPr lang="sv-SE"/>
              <a:t>Nivå två</a:t>
            </a:r>
          </a:p>
          <a:p>
            <a:pPr lvl="3"/>
            <a:endParaRPr lang="sv-SE"/>
          </a:p>
        </p:txBody>
      </p:sp>
    </p:spTree>
    <p:extLst>
      <p:ext uri="{BB962C8B-B14F-4D97-AF65-F5344CB8AC3E}">
        <p14:creationId xmlns:p14="http://schemas.microsoft.com/office/powerpoint/2010/main" val="3413168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21367"/>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solidFill>
            <a:schemeClr val="tx1">
              <a:lumMod val="40000"/>
              <a:lumOff val="60000"/>
            </a:schemeClr>
          </a:solidFill>
        </p:spPr>
        <p:txBody>
          <a:bodyPr/>
          <a:lstStyle/>
          <a:p>
            <a:endParaRPr lang="sv-SE"/>
          </a:p>
        </p:txBody>
      </p:sp>
    </p:spTree>
    <p:extLst>
      <p:ext uri="{BB962C8B-B14F-4D97-AF65-F5344CB8AC3E}">
        <p14:creationId xmlns:p14="http://schemas.microsoft.com/office/powerpoint/2010/main" val="699666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0" y="243680"/>
            <a:ext cx="5757863" cy="64142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42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p:spPr>
        <p:txBody>
          <a:bodyPr/>
          <a:lstStyle>
            <a:lvl1pPr marL="0" indent="0">
              <a:buNone/>
              <a:defRPr/>
            </a:lvl1pPr>
          </a:lstStyle>
          <a:p>
            <a:pPr lvl="0"/>
            <a:endParaRPr lang="sv-SE"/>
          </a:p>
        </p:txBody>
      </p:sp>
    </p:spTree>
    <p:extLst>
      <p:ext uri="{BB962C8B-B14F-4D97-AF65-F5344CB8AC3E}">
        <p14:creationId xmlns:p14="http://schemas.microsoft.com/office/powerpoint/2010/main" val="1680929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4294623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9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sida Pil Mörk">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64199755-C382-4D9D-4D95-1BC6C46A978F}"/>
              </a:ext>
            </a:extLst>
          </p:cNvPr>
          <p:cNvSpPr/>
          <p:nvPr userDrawn="1"/>
        </p:nvSpPr>
        <p:spPr>
          <a:xfrm>
            <a:off x="227028" y="240977"/>
            <a:ext cx="11737944" cy="6376047"/>
          </a:xfrm>
          <a:prstGeom prst="rect">
            <a:avLst/>
          </a:prstGeom>
          <a:solidFill>
            <a:srgbClr val="8E9789"/>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5" name="Platshållare för text 14">
            <a:extLst>
              <a:ext uri="{FF2B5EF4-FFF2-40B4-BE49-F238E27FC236}">
                <a16:creationId xmlns:a16="http://schemas.microsoft.com/office/drawing/2014/main" id="{2E8F6EBA-72EF-64DE-D94E-8EC5B2227369}"/>
              </a:ext>
            </a:extLst>
          </p:cNvPr>
          <p:cNvSpPr>
            <a:spLocks noGrp="1"/>
          </p:cNvSpPr>
          <p:nvPr>
            <p:ph type="body" sz="quarter" idx="13" hasCustomPrompt="1"/>
          </p:nvPr>
        </p:nvSpPr>
        <p:spPr>
          <a:xfrm>
            <a:off x="838199" y="4871688"/>
            <a:ext cx="7749209" cy="526914"/>
          </a:xfrm>
          <a:prstGeom prst="rect">
            <a:avLst/>
          </a:prstGeom>
        </p:spPr>
        <p:txBody>
          <a:bodyPr anchor="b"/>
          <a:lstStyle>
            <a:lvl1pPr marL="0" indent="0">
              <a:buNone/>
              <a:defRPr sz="2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6" name="Platshållare för text 14">
            <a:extLst>
              <a:ext uri="{FF2B5EF4-FFF2-40B4-BE49-F238E27FC236}">
                <a16:creationId xmlns:a16="http://schemas.microsoft.com/office/drawing/2014/main" id="{E4A8606B-E639-C2DB-184C-72CF974E4BF5}"/>
              </a:ext>
            </a:extLst>
          </p:cNvPr>
          <p:cNvSpPr>
            <a:spLocks noGrp="1"/>
          </p:cNvSpPr>
          <p:nvPr>
            <p:ph type="body" sz="quarter" idx="14" hasCustomPrompt="1"/>
          </p:nvPr>
        </p:nvSpPr>
        <p:spPr>
          <a:xfrm>
            <a:off x="838200" y="5474802"/>
            <a:ext cx="7749208" cy="876300"/>
          </a:xfrm>
          <a:prstGeom prst="rect">
            <a:avLst/>
          </a:prstGeom>
        </p:spPr>
        <p:txBody>
          <a:bodyPr anchor="t"/>
          <a:lstStyle>
            <a:lvl1pPr marL="0" indent="0">
              <a:buNone/>
              <a:defRPr sz="2000" b="0"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7" name="Bildobjekt 6">
            <a:extLst>
              <a:ext uri="{FF2B5EF4-FFF2-40B4-BE49-F238E27FC236}">
                <a16:creationId xmlns:a16="http://schemas.microsoft.com/office/drawing/2014/main" id="{752AA708-511B-306D-6F4B-26E903284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755375"/>
            <a:ext cx="8561534" cy="3856380"/>
          </a:xfrm>
          <a:prstGeom prst="rect">
            <a:avLst/>
          </a:prstGeom>
        </p:spPr>
      </p:pic>
    </p:spTree>
    <p:extLst>
      <p:ext uri="{BB962C8B-B14F-4D97-AF65-F5344CB8AC3E}">
        <p14:creationId xmlns:p14="http://schemas.microsoft.com/office/powerpoint/2010/main" val="2063805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076007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sida Symbol rund Mörk">
    <p:spTree>
      <p:nvGrpSpPr>
        <p:cNvPr id="1" name=""/>
        <p:cNvGrpSpPr/>
        <p:nvPr/>
      </p:nvGrpSpPr>
      <p:grpSpPr>
        <a:xfrm>
          <a:off x="0" y="0"/>
          <a:ext cx="0" cy="0"/>
          <a:chOff x="0" y="0"/>
          <a:chExt cx="0" cy="0"/>
        </a:xfrm>
      </p:grpSpPr>
      <p:sp>
        <p:nvSpPr>
          <p:cNvPr id="3" name="Rektangel">
            <a:extLst>
              <a:ext uri="{FF2B5EF4-FFF2-40B4-BE49-F238E27FC236}">
                <a16:creationId xmlns:a16="http://schemas.microsoft.com/office/drawing/2014/main" id="{40F61445-3139-BEED-B093-18B69BDDDB71}"/>
              </a:ext>
            </a:extLst>
          </p:cNvPr>
          <p:cNvSpPr/>
          <p:nvPr userDrawn="1"/>
        </p:nvSpPr>
        <p:spPr>
          <a:xfrm>
            <a:off x="227028" y="240977"/>
            <a:ext cx="11737944" cy="6376047"/>
          </a:xfrm>
          <a:prstGeom prst="rect">
            <a:avLst/>
          </a:prstGeom>
          <a:solidFill>
            <a:srgbClr val="8E9789"/>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5" name="Platshållare för text 14">
            <a:extLst>
              <a:ext uri="{FF2B5EF4-FFF2-40B4-BE49-F238E27FC236}">
                <a16:creationId xmlns:a16="http://schemas.microsoft.com/office/drawing/2014/main" id="{2E8F6EBA-72EF-64DE-D94E-8EC5B2227369}"/>
              </a:ext>
            </a:extLst>
          </p:cNvPr>
          <p:cNvSpPr>
            <a:spLocks noGrp="1"/>
          </p:cNvSpPr>
          <p:nvPr>
            <p:ph type="body" sz="quarter" idx="13" hasCustomPrompt="1"/>
          </p:nvPr>
        </p:nvSpPr>
        <p:spPr>
          <a:xfrm>
            <a:off x="227028" y="5037934"/>
            <a:ext cx="11737944" cy="526914"/>
          </a:xfrm>
          <a:prstGeom prst="rect">
            <a:avLst/>
          </a:prstGeom>
        </p:spPr>
        <p:txBody>
          <a:bodyPr anchor="b"/>
          <a:lstStyle>
            <a:lvl1pPr marL="0" indent="0" algn="ctr">
              <a:buNone/>
              <a:defRPr sz="2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6" name="Platshållare för text 14">
            <a:extLst>
              <a:ext uri="{FF2B5EF4-FFF2-40B4-BE49-F238E27FC236}">
                <a16:creationId xmlns:a16="http://schemas.microsoft.com/office/drawing/2014/main" id="{E4A8606B-E639-C2DB-184C-72CF974E4BF5}"/>
              </a:ext>
            </a:extLst>
          </p:cNvPr>
          <p:cNvSpPr>
            <a:spLocks noGrp="1"/>
          </p:cNvSpPr>
          <p:nvPr>
            <p:ph type="body" sz="quarter" idx="14" hasCustomPrompt="1"/>
          </p:nvPr>
        </p:nvSpPr>
        <p:spPr>
          <a:xfrm>
            <a:off x="2171079" y="5641048"/>
            <a:ext cx="7749208" cy="876300"/>
          </a:xfrm>
          <a:prstGeom prst="rect">
            <a:avLst/>
          </a:prstGeom>
        </p:spPr>
        <p:txBody>
          <a:bodyPr anchor="t"/>
          <a:lstStyle>
            <a:lvl1pPr marL="0" indent="0" algn="ctr">
              <a:buNone/>
              <a:defRPr sz="2000" b="0"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8" name="Bildobjekt 7">
            <a:extLst>
              <a:ext uri="{FF2B5EF4-FFF2-40B4-BE49-F238E27FC236}">
                <a16:creationId xmlns:a16="http://schemas.microsoft.com/office/drawing/2014/main" id="{C3BB9563-41BB-C486-4B1C-92F5317EF5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170695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1" y="785813"/>
            <a:ext cx="6248400" cy="2453471"/>
          </a:xfrm>
        </p:spPr>
        <p:txBody>
          <a:bodyPr anchor="b">
            <a:normAutofit/>
          </a:bodyPr>
          <a:lstStyle>
            <a:lvl1pPr algn="l">
              <a:defRPr sz="4400"/>
            </a:lvl1pPr>
          </a:lstStyle>
          <a:p>
            <a:r>
              <a:rPr lang="sv-SE" dirty="0"/>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a:prstGeom prst="rect">
            <a:avLst/>
          </a:prstGeom>
        </p:spPr>
        <p:txBody>
          <a:bodyPr anchor="t"/>
          <a:lstStyle>
            <a:lvl1pPr marL="0" indent="0">
              <a:buNone/>
              <a:defRPr kumimoji="0" lang="sv-SE" sz="2000" b="0" i="1" u="none" strike="noStrike" kern="0" cap="none" spc="0" normalizeH="0" baseline="0">
                <a:ln>
                  <a:noFill/>
                </a:ln>
                <a:solidFill>
                  <a:schemeClr val="tx1"/>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9" name="Bild" descr="Bild">
            <a:extLst>
              <a:ext uri="{FF2B5EF4-FFF2-40B4-BE49-F238E27FC236}">
                <a16:creationId xmlns:a16="http://schemas.microsoft.com/office/drawing/2014/main" id="{9E7C13A1-B479-C67E-400F-29C927D6DFFC}"/>
              </a:ext>
            </a:extLst>
          </p:cNvPr>
          <p:cNvPicPr>
            <a:picLocks noChangeAspect="1"/>
          </p:cNvPicPr>
          <p:nvPr userDrawn="1"/>
        </p:nvPicPr>
        <p:blipFill rotWithShape="1">
          <a:blip r:embed="rId2"/>
          <a:srcRect t="10298" b="7655"/>
          <a:stretch/>
        </p:blipFill>
        <p:spPr>
          <a:xfrm>
            <a:off x="6851468" y="222069"/>
            <a:ext cx="5003074" cy="6413862"/>
          </a:xfrm>
          <a:prstGeom prst="rect">
            <a:avLst/>
          </a:prstGeom>
          <a:effectLst/>
        </p:spPr>
      </p:pic>
    </p:spTree>
    <p:extLst>
      <p:ext uri="{BB962C8B-B14F-4D97-AF65-F5344CB8AC3E}">
        <p14:creationId xmlns:p14="http://schemas.microsoft.com/office/powerpoint/2010/main" val="79091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2" spcCol="540000"/>
          <a:lstStyle>
            <a:lvl1pPr>
              <a:lnSpc>
                <a:spcPct val="100000"/>
              </a:lnSpc>
              <a:defRPr sz="2000"/>
            </a:lvl1pPr>
            <a:lvl2pPr marL="457200" indent="0">
              <a:buNone/>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33835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9F0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2"/>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086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80637"/>
            <a:ext cx="10515600" cy="391266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2025-09-09</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709" r:id="rId3"/>
    <p:sldLayoutId id="2147483660" r:id="rId4"/>
    <p:sldLayoutId id="2147483701" r:id="rId5"/>
    <p:sldLayoutId id="2147483708" r:id="rId6"/>
    <p:sldLayoutId id="2147483661" r:id="rId7"/>
    <p:sldLayoutId id="2147483650" r:id="rId8"/>
    <p:sldLayoutId id="2147483714" r:id="rId9"/>
    <p:sldLayoutId id="2147483662" r:id="rId10"/>
    <p:sldLayoutId id="2147483663" r:id="rId11"/>
    <p:sldLayoutId id="2147483664" r:id="rId12"/>
    <p:sldLayoutId id="2147483665" r:id="rId13"/>
    <p:sldLayoutId id="2147483713" r:id="rId14"/>
    <p:sldLayoutId id="2147483711" r:id="rId15"/>
    <p:sldLayoutId id="2147483707" r:id="rId16"/>
    <p:sldLayoutId id="2147483712" r:id="rId17"/>
    <p:sldLayoutId id="2147483710" r:id="rId18"/>
    <p:sldLayoutId id="2147483706" r:id="rId19"/>
    <p:sldLayoutId id="2147483723" r:id="rId20"/>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pos="3840" userDrawn="1">
          <p15:clr>
            <a:srgbClr val="F26B43"/>
          </p15:clr>
        </p15:guide>
        <p15:guide id="3" orient="horz" pos="2160" userDrawn="1">
          <p15:clr>
            <a:srgbClr val="F26B43"/>
          </p15:clr>
        </p15:guide>
        <p15:guide id="4" orient="horz" pos="13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2EEF3"/>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0854"/>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68525"/>
            <a:ext cx="10515600" cy="40084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2025-09-09</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34570540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715" r:id="rId3"/>
    <p:sldLayoutId id="2147483671" r:id="rId4"/>
    <p:sldLayoutId id="2147483672" r:id="rId5"/>
    <p:sldLayoutId id="2147483673" r:id="rId6"/>
    <p:sldLayoutId id="2147483674" r:id="rId7"/>
    <p:sldLayoutId id="2147483724" r:id="rId8"/>
  </p:sldLayoutIdLst>
  <p:txStyles>
    <p:titleStyle>
      <a:lvl1pPr algn="l" defTabSz="914400" rtl="0" eaLnBrk="1" latinLnBrk="0" hangingPunct="1">
        <a:lnSpc>
          <a:spcPct val="90000"/>
        </a:lnSpc>
        <a:spcBef>
          <a:spcPct val="0"/>
        </a:spcBef>
        <a:buNone/>
        <a:defRPr sz="4400" b="1" i="0" kern="1200">
          <a:solidFill>
            <a:srgbClr val="27699E"/>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orient="horz" pos="136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FFEAE2"/>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7136"/>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68525"/>
            <a:ext cx="10515600" cy="40084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2025-09-09</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6037185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16"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b="1" i="0" kern="1200">
          <a:solidFill>
            <a:srgbClr val="EC65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orient="horz" pos="136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F7F6E7"/>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07197"/>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68525"/>
            <a:ext cx="10515600" cy="40084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2025-09-09</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42681516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17"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orient="horz" pos="136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F2EEEC"/>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0091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68525"/>
            <a:ext cx="10515600" cy="40084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2025-09-09</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217317813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18" r:id="rId3"/>
    <p:sldLayoutId id="2147483694" r:id="rId4"/>
    <p:sldLayoutId id="2147483695" r:id="rId5"/>
    <p:sldLayoutId id="2147483696" r:id="rId6"/>
    <p:sldLayoutId id="2147483697" r:id="rId7"/>
    <p:sldLayoutId id="2147483720" r:id="rId8"/>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orient="horz" pos="13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A0374778-2EA2-A40B-68E8-903981BDE333}"/>
              </a:ext>
            </a:extLst>
          </p:cNvPr>
          <p:cNvSpPr>
            <a:spLocks noGrp="1"/>
          </p:cNvSpPr>
          <p:nvPr>
            <p:ph type="body" sz="quarter" idx="13"/>
          </p:nvPr>
        </p:nvSpPr>
        <p:spPr/>
        <p:txBody>
          <a:bodyPr/>
          <a:lstStyle/>
          <a:p>
            <a:r>
              <a:rPr lang="sv-SE" dirty="0"/>
              <a:t>Nära vård i Värmland</a:t>
            </a:r>
          </a:p>
        </p:txBody>
      </p:sp>
      <p:sp>
        <p:nvSpPr>
          <p:cNvPr id="9" name="Platshållare för text 8">
            <a:extLst>
              <a:ext uri="{FF2B5EF4-FFF2-40B4-BE49-F238E27FC236}">
                <a16:creationId xmlns:a16="http://schemas.microsoft.com/office/drawing/2014/main" id="{6724CD1F-DBA6-DDBA-C1D1-AB5C5169A547}"/>
              </a:ext>
            </a:extLst>
          </p:cNvPr>
          <p:cNvSpPr>
            <a:spLocks noGrp="1"/>
          </p:cNvSpPr>
          <p:nvPr>
            <p:ph type="body" sz="quarter" idx="14"/>
          </p:nvPr>
        </p:nvSpPr>
        <p:spPr/>
        <p:txBody>
          <a:bodyPr/>
          <a:lstStyle/>
          <a:p>
            <a:endParaRPr lang="sv-SE" dirty="0"/>
          </a:p>
        </p:txBody>
      </p:sp>
    </p:spTree>
    <p:extLst>
      <p:ext uri="{BB962C8B-B14F-4D97-AF65-F5344CB8AC3E}">
        <p14:creationId xmlns:p14="http://schemas.microsoft.com/office/powerpoint/2010/main" val="47820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Rektangel"/>
          <p:cNvSpPr/>
          <p:nvPr/>
        </p:nvSpPr>
        <p:spPr>
          <a:xfrm>
            <a:off x="186608" y="290301"/>
            <a:ext cx="11747217" cy="5914261"/>
          </a:xfrm>
          <a:prstGeom prst="rect">
            <a:avLst/>
          </a:prstGeom>
          <a:solidFill>
            <a:srgbClr val="017100">
              <a:alpha val="7069"/>
            </a:srgbClr>
          </a:solidFill>
          <a:ln w="3175">
            <a:miter lim="400000"/>
          </a:ln>
        </p:spPr>
        <p:txBody>
          <a:bodyPr lIns="0" tIns="0" rIns="0" bIns="0"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23" name="Rektangel"/>
          <p:cNvSpPr/>
          <p:nvPr/>
        </p:nvSpPr>
        <p:spPr>
          <a:xfrm>
            <a:off x="0" y="-51371"/>
            <a:ext cx="12153769" cy="6741598"/>
          </a:xfrm>
          <a:prstGeom prst="rect">
            <a:avLst/>
          </a:prstGeom>
          <a:ln w="12700">
            <a:solidFill>
              <a:srgbClr val="99A795"/>
            </a:solidFill>
            <a:miter lim="400000"/>
          </a:ln>
        </p:spPr>
        <p:txBody>
          <a:bodyPr lIns="0" tIns="0" rIns="0" bIns="0"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24" name="Rektangel"/>
          <p:cNvSpPr/>
          <p:nvPr/>
        </p:nvSpPr>
        <p:spPr>
          <a:xfrm>
            <a:off x="186608" y="170910"/>
            <a:ext cx="11818785" cy="6570688"/>
          </a:xfrm>
          <a:prstGeom prst="rect">
            <a:avLst/>
          </a:prstGeom>
          <a:ln w="12700">
            <a:solidFill>
              <a:srgbClr val="99A795"/>
            </a:solidFill>
            <a:custDash>
              <a:ds d="600000" sp="600000"/>
            </a:custDash>
            <a:miter lim="400000"/>
          </a:ln>
        </p:spPr>
        <p:txBody>
          <a:bodyPr lIns="0" tIns="0" rIns="0" bIns="0"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nvGrpSpPr>
          <p:cNvPr id="427" name="Gruppera"/>
          <p:cNvGrpSpPr/>
          <p:nvPr/>
        </p:nvGrpSpPr>
        <p:grpSpPr>
          <a:xfrm>
            <a:off x="745603" y="1941483"/>
            <a:ext cx="2609613" cy="1303743"/>
            <a:chOff x="0" y="0"/>
            <a:chExt cx="2609610" cy="1303742"/>
          </a:xfrm>
        </p:grpSpPr>
        <p:sp>
          <p:nvSpPr>
            <p:cNvPr id="425" name="Fokus på organisation…"/>
            <p:cNvSpPr txBox="1"/>
            <p:nvPr/>
          </p:nvSpPr>
          <p:spPr>
            <a:xfrm>
              <a:off x="0" y="328478"/>
              <a:ext cx="2609610" cy="97526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noProof="0" dirty="0">
                  <a:ln>
                    <a:noFill/>
                  </a:ln>
                  <a:solidFill>
                    <a:srgbClr val="5E5E5E"/>
                  </a:solidFill>
                  <a:effectLst/>
                  <a:uLnTx/>
                  <a:uFillTx/>
                  <a:latin typeface="Noto Sans"/>
                  <a:ea typeface="Noto Sans"/>
                  <a:cs typeface="Noto Sans"/>
                  <a:sym typeface="Noto Sans"/>
                </a:rPr>
                <a:t>Fokus på organisation</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noProof="0" dirty="0">
                  <a:ln>
                    <a:noFill/>
                  </a:ln>
                  <a:solidFill>
                    <a:srgbClr val="5E5E5E"/>
                  </a:solidFill>
                  <a:effectLst/>
                  <a:uLnTx/>
                  <a:uFillTx/>
                  <a:latin typeface="Noto Sans"/>
                  <a:ea typeface="Noto Sans"/>
                  <a:cs typeface="Noto Sans"/>
                  <a:sym typeface="Noto Sans"/>
                </a:rPr>
                <a:t>Isolerade vård- och omsorgsinsatser</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noProof="0" dirty="0">
                  <a:ln>
                    <a:noFill/>
                  </a:ln>
                  <a:solidFill>
                    <a:srgbClr val="5E5E5E"/>
                  </a:solidFill>
                  <a:effectLst/>
                  <a:uLnTx/>
                  <a:uFillTx/>
                  <a:latin typeface="Noto Sans"/>
                  <a:ea typeface="Noto Sans"/>
                  <a:cs typeface="Noto Sans"/>
                  <a:sym typeface="Noto Sans"/>
                </a:rPr>
                <a:t>Invånare och patienter som passiva mottagare</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lang="sv-SE" sz="1001" b="0" i="0" u="none" strike="noStrike" kern="0" cap="none" spc="0" normalizeH="0" baseline="0" noProof="0" dirty="0">
                  <a:ln>
                    <a:noFill/>
                  </a:ln>
                  <a:solidFill>
                    <a:srgbClr val="5E5E5E"/>
                  </a:solidFill>
                  <a:effectLst/>
                  <a:uLnTx/>
                  <a:uFillTx/>
                  <a:latin typeface="Noto Sans"/>
                  <a:ea typeface="Noto Sans"/>
                  <a:cs typeface="Noto Sans"/>
                  <a:sym typeface="Noto Sans"/>
                </a:rPr>
                <a:t>Reaktiva insatser</a:t>
              </a:r>
            </a:p>
          </p:txBody>
        </p:sp>
        <p:sp>
          <p:nvSpPr>
            <p:cNvPr id="426" name="Från"/>
            <p:cNvSpPr txBox="1"/>
            <p:nvPr/>
          </p:nvSpPr>
          <p:spPr>
            <a:xfrm>
              <a:off x="78563" y="0"/>
              <a:ext cx="809775" cy="28674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marL="0" marR="0" lvl="0" indent="0" algn="l" defTabSz="412747" rtl="0" eaLnBrk="1" fontAlgn="auto" latinLnBrk="0" hangingPunct="0">
                <a:lnSpc>
                  <a:spcPct val="90000"/>
                </a:lnSpc>
                <a:spcBef>
                  <a:spcPts val="0"/>
                </a:spcBef>
                <a:spcAft>
                  <a:spcPts val="0"/>
                </a:spcAft>
                <a:buClrTx/>
                <a:buSzTx/>
                <a:buFontTx/>
                <a:buNone/>
                <a:tabLst/>
                <a:defRPr/>
              </a:pPr>
              <a:r>
                <a:rPr kumimoji="0" sz="1700" b="1" i="0" u="none" strike="noStrike" kern="0" cap="none" spc="0" normalizeH="0" baseline="0" noProof="0">
                  <a:ln>
                    <a:noFill/>
                  </a:ln>
                  <a:solidFill>
                    <a:srgbClr val="4E4E4E"/>
                  </a:solidFill>
                  <a:effectLst/>
                  <a:uLnTx/>
                  <a:uFillTx/>
                  <a:latin typeface="Noto Serif"/>
                  <a:ea typeface="Noto Serif"/>
                  <a:cs typeface="Noto Serif"/>
                  <a:sym typeface="Noto Serif"/>
                </a:rPr>
                <a:t>Från</a:t>
              </a:r>
            </a:p>
          </p:txBody>
        </p:sp>
      </p:grpSp>
      <p:grpSp>
        <p:nvGrpSpPr>
          <p:cNvPr id="430" name="Gruppera"/>
          <p:cNvGrpSpPr/>
          <p:nvPr/>
        </p:nvGrpSpPr>
        <p:grpSpPr>
          <a:xfrm>
            <a:off x="9326236" y="1941149"/>
            <a:ext cx="2490528" cy="1284485"/>
            <a:chOff x="0" y="0"/>
            <a:chExt cx="2490528" cy="1284484"/>
          </a:xfrm>
        </p:grpSpPr>
        <p:sp>
          <p:nvSpPr>
            <p:cNvPr id="428" name="Fokus på person och relation…"/>
            <p:cNvSpPr txBox="1"/>
            <p:nvPr/>
          </p:nvSpPr>
          <p:spPr>
            <a:xfrm>
              <a:off x="0" y="309220"/>
              <a:ext cx="2490528" cy="97526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sz="1001" b="0" i="0" u="none" strike="noStrike" kern="0" cap="none" spc="0" normalizeH="0" baseline="0" noProof="0">
                  <a:ln>
                    <a:noFill/>
                  </a:ln>
                  <a:solidFill>
                    <a:srgbClr val="5E5E5E"/>
                  </a:solidFill>
                  <a:effectLst/>
                  <a:uLnTx/>
                  <a:uFillTx/>
                  <a:latin typeface="Noto Sans"/>
                  <a:ea typeface="Noto Sans"/>
                  <a:cs typeface="Noto Sans"/>
                  <a:sym typeface="Noto Sans"/>
                </a:rPr>
                <a:t>Fokus på person och relation</a:t>
              </a:r>
              <a:endParaRPr kumimoji="0" sz="2000" b="0" i="0" u="none" strike="noStrike" kern="0" cap="none" spc="0" normalizeH="0" baseline="0" noProof="0">
                <a:ln>
                  <a:noFill/>
                </a:ln>
                <a:solidFill>
                  <a:srgbClr val="5E5E5E"/>
                </a:solidFill>
                <a:effectLst/>
                <a:uLnTx/>
                <a:uFillTx/>
                <a:latin typeface="Noto Sans"/>
                <a:ea typeface="Noto Sans"/>
                <a:cs typeface="Noto Sans"/>
                <a:sym typeface="Noto Sans"/>
              </a:endParaRP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sz="1001" b="0" i="0" u="none" strike="noStrike" kern="0" cap="none" spc="0" normalizeH="0" baseline="0" noProof="0">
                  <a:ln>
                    <a:noFill/>
                  </a:ln>
                  <a:solidFill>
                    <a:srgbClr val="5E5E5E"/>
                  </a:solidFill>
                  <a:effectLst/>
                  <a:uLnTx/>
                  <a:uFillTx/>
                  <a:latin typeface="Noto Sans"/>
                  <a:ea typeface="Noto Sans"/>
                  <a:cs typeface="Noto Sans"/>
                  <a:sym typeface="Noto Sans"/>
                </a:rPr>
                <a:t>Samordning utifrån personens fokus</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sz="1001" b="0" i="0" u="none" strike="noStrike" kern="0" cap="none" spc="0" normalizeH="0" baseline="0" noProof="0">
                  <a:ln>
                    <a:noFill/>
                  </a:ln>
                  <a:solidFill>
                    <a:srgbClr val="5E5E5E"/>
                  </a:solidFill>
                  <a:effectLst/>
                  <a:uLnTx/>
                  <a:uFillTx/>
                  <a:latin typeface="Noto Sans"/>
                  <a:ea typeface="Noto Sans"/>
                  <a:cs typeface="Noto Sans"/>
                  <a:sym typeface="Noto Sans"/>
                </a:rPr>
                <a:t>Invånare och patienter som är aktiva medskapare</a:t>
              </a:r>
            </a:p>
            <a:p>
              <a:pPr marL="92603" marR="0" lvl="0" indent="-92603" algn="l" defTabSz="412747" rtl="0" eaLnBrk="1" fontAlgn="auto" latinLnBrk="0" hangingPunct="0">
                <a:lnSpc>
                  <a:spcPct val="100000"/>
                </a:lnSpc>
                <a:spcBef>
                  <a:spcPts val="400"/>
                </a:spcBef>
                <a:spcAft>
                  <a:spcPts val="0"/>
                </a:spcAft>
                <a:buClrTx/>
                <a:buSzPct val="125000"/>
                <a:buFontTx/>
                <a:buChar char="•"/>
                <a:tabLst/>
                <a:defRPr sz="1000">
                  <a:solidFill>
                    <a:srgbClr val="5E5E5E"/>
                  </a:solidFill>
                  <a:latin typeface="Noto Sans"/>
                  <a:ea typeface="Noto Sans"/>
                  <a:cs typeface="Noto Sans"/>
                  <a:sym typeface="Noto Sans"/>
                </a:defRPr>
              </a:pPr>
              <a:r>
                <a:rPr kumimoji="0" sz="1001" b="0" i="0" u="none" strike="noStrike" kern="0" cap="none" spc="0" normalizeH="0" baseline="0" noProof="0">
                  <a:ln>
                    <a:noFill/>
                  </a:ln>
                  <a:solidFill>
                    <a:srgbClr val="5E5E5E"/>
                  </a:solidFill>
                  <a:effectLst/>
                  <a:uLnTx/>
                  <a:uFillTx/>
                  <a:latin typeface="Noto Sans"/>
                  <a:ea typeface="Noto Sans"/>
                  <a:cs typeface="Noto Sans"/>
                  <a:sym typeface="Noto Sans"/>
                </a:rPr>
                <a:t>Proaktivt och hälsofrämjande arbete</a:t>
              </a:r>
            </a:p>
          </p:txBody>
        </p:sp>
        <p:sp>
          <p:nvSpPr>
            <p:cNvPr id="429" name="Till"/>
            <p:cNvSpPr txBox="1"/>
            <p:nvPr/>
          </p:nvSpPr>
          <p:spPr>
            <a:xfrm>
              <a:off x="80205" y="0"/>
              <a:ext cx="809775" cy="28674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marL="0" marR="0" lvl="0" indent="0" algn="l" defTabSz="412747" rtl="0" eaLnBrk="1" fontAlgn="auto" latinLnBrk="0" hangingPunct="0">
                <a:lnSpc>
                  <a:spcPct val="90000"/>
                </a:lnSpc>
                <a:spcBef>
                  <a:spcPts val="0"/>
                </a:spcBef>
                <a:spcAft>
                  <a:spcPts val="0"/>
                </a:spcAft>
                <a:buClrTx/>
                <a:buSzTx/>
                <a:buFontTx/>
                <a:buNone/>
                <a:tabLst/>
                <a:defRPr/>
              </a:pPr>
              <a:r>
                <a:rPr kumimoji="0" sz="1700" b="1" i="0" u="none" strike="noStrike" kern="0" cap="none" spc="0" normalizeH="0" baseline="0" noProof="0">
                  <a:ln>
                    <a:noFill/>
                  </a:ln>
                  <a:solidFill>
                    <a:srgbClr val="4E4E4E"/>
                  </a:solidFill>
                  <a:effectLst/>
                  <a:uLnTx/>
                  <a:uFillTx/>
                  <a:latin typeface="Noto Serif"/>
                  <a:ea typeface="Noto Serif"/>
                  <a:cs typeface="Noto Serif"/>
                  <a:sym typeface="Noto Serif"/>
                </a:rPr>
                <a:t>Till</a:t>
              </a:r>
            </a:p>
          </p:txBody>
        </p:sp>
      </p:grpSp>
      <p:sp>
        <p:nvSpPr>
          <p:cNvPr id="431" name="Gruppera"/>
          <p:cNvSpPr txBox="1"/>
          <p:nvPr/>
        </p:nvSpPr>
        <p:spPr>
          <a:xfrm>
            <a:off x="380471" y="639148"/>
            <a:ext cx="5660386" cy="6772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lvl1pPr defTabSz="228600">
              <a:lnSpc>
                <a:spcPts val="5200"/>
              </a:lnSpc>
              <a:defRPr sz="3800" b="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5200"/>
              </a:lnSpc>
              <a:spcBef>
                <a:spcPts val="0"/>
              </a:spcBef>
              <a:spcAft>
                <a:spcPts val="0"/>
              </a:spcAft>
              <a:buClrTx/>
              <a:buSzTx/>
              <a:buFontTx/>
              <a:buNone/>
              <a:tabLst/>
              <a:defRPr/>
            </a:pPr>
            <a:r>
              <a:rPr kumimoji="0" lang="sv-SE" sz="3801" b="1" i="0" u="none" strike="noStrike" kern="0" cap="none" spc="0" normalizeH="0" baseline="0" noProof="0" dirty="0">
                <a:ln>
                  <a:noFill/>
                </a:ln>
                <a:solidFill>
                  <a:srgbClr val="3E683D"/>
                </a:solidFill>
                <a:effectLst/>
                <a:uLnTx/>
                <a:uFillTx/>
                <a:latin typeface="Noto Serif"/>
                <a:ea typeface="Noto Serif"/>
                <a:cs typeface="Noto Serif"/>
                <a:sym typeface="Noto Serif"/>
              </a:rPr>
              <a:t>Framtidens Värmland</a:t>
            </a:r>
          </a:p>
        </p:txBody>
      </p:sp>
      <p:sp>
        <p:nvSpPr>
          <p:cNvPr id="432" name="Tillsammans utvecklar vi hälsa, vård och omsorg"/>
          <p:cNvSpPr txBox="1"/>
          <p:nvPr/>
        </p:nvSpPr>
        <p:spPr>
          <a:xfrm>
            <a:off x="375083" y="1200866"/>
            <a:ext cx="6051005" cy="3413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anchor="ctr">
            <a:spAutoFit/>
          </a:bodyPr>
          <a:lstStyle>
            <a:lvl1pPr defTabSz="228600">
              <a:lnSpc>
                <a:spcPts val="2500"/>
              </a:lnSpc>
              <a:defRPr sz="1500" i="1">
                <a:solidFill>
                  <a:srgbClr val="3E683D"/>
                </a:solidFill>
                <a:latin typeface="Noto Serif"/>
                <a:ea typeface="Noto Serif"/>
                <a:cs typeface="Noto Serif"/>
                <a:sym typeface="Noto Serif"/>
              </a:defRPr>
            </a:lvl1pPr>
          </a:lstStyle>
          <a:p>
            <a:pPr marL="0" marR="0" lvl="0" indent="0" algn="l" defTabSz="228599" rtl="0" eaLnBrk="1" fontAlgn="auto" latinLnBrk="0" hangingPunct="0">
              <a:lnSpc>
                <a:spcPts val="2500"/>
              </a:lnSpc>
              <a:spcBef>
                <a:spcPts val="0"/>
              </a:spcBef>
              <a:spcAft>
                <a:spcPts val="0"/>
              </a:spcAft>
              <a:buClrTx/>
              <a:buSzTx/>
              <a:buFontTx/>
              <a:buNone/>
              <a:tabLst/>
              <a:defRPr/>
            </a:pPr>
            <a:r>
              <a:rPr kumimoji="0" lang="sv-SE" sz="1499" b="0" i="1" u="none" strike="noStrike" kern="0" cap="none" spc="0" normalizeH="0" baseline="0" noProof="0" dirty="0">
                <a:ln>
                  <a:noFill/>
                </a:ln>
                <a:solidFill>
                  <a:srgbClr val="3E683D"/>
                </a:solidFill>
                <a:effectLst/>
                <a:uLnTx/>
                <a:uFillTx/>
                <a:latin typeface="Noto Serif"/>
                <a:ea typeface="Noto Serif"/>
                <a:cs typeface="Noto Serif"/>
                <a:sym typeface="Noto Serif"/>
              </a:rPr>
              <a:t>Tillsammans utvecklar vi god och nära vård, hälsa &amp; omsorg</a:t>
            </a:r>
          </a:p>
        </p:txBody>
      </p:sp>
      <p:sp>
        <p:nvSpPr>
          <p:cNvPr id="433" name="Rektangel"/>
          <p:cNvSpPr/>
          <p:nvPr/>
        </p:nvSpPr>
        <p:spPr>
          <a:xfrm>
            <a:off x="628274" y="3764487"/>
            <a:ext cx="3286391" cy="2160537"/>
          </a:xfrm>
          <a:prstGeom prst="rect">
            <a:avLst/>
          </a:prstGeom>
          <a:solidFill>
            <a:srgbClr val="F5F4E1"/>
          </a:solidFill>
          <a:ln w="12700">
            <a:solidFill>
              <a:srgbClr val="99A795"/>
            </a:solidFill>
            <a:miter lim="400000"/>
          </a:ln>
        </p:spPr>
        <p:txBody>
          <a:bodyPr lIns="45719" rIns="45719" anchor="ctr"/>
          <a:lstStyle/>
          <a:p>
            <a:pPr marL="0" marR="0" lvl="0" indent="0" algn="ctr" defTabSz="412747" rtl="0" eaLnBrk="1" fontAlgn="auto" latinLnBrk="0" hangingPunct="0">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34" name="Principer som guidar oss i arbetet…"/>
          <p:cNvSpPr txBox="1"/>
          <p:nvPr/>
        </p:nvSpPr>
        <p:spPr>
          <a:xfrm>
            <a:off x="775531" y="4129389"/>
            <a:ext cx="2991881" cy="14747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p>
            <a:pPr marL="0" marR="0" lvl="0" indent="0" algn="l" defTabSz="412747" rtl="0" eaLnBrk="1" fontAlgn="auto" latinLnBrk="0" hangingPunct="0">
              <a:lnSpc>
                <a:spcPct val="100000"/>
              </a:lnSpc>
              <a:spcBef>
                <a:spcPts val="299"/>
              </a:spcBef>
              <a:spcAft>
                <a:spcPts val="0"/>
              </a:spcAft>
              <a:buClrTx/>
              <a:buSzTx/>
              <a:buFontTx/>
              <a:buNone/>
              <a:tabLst/>
              <a:defRPr sz="800" b="1" i="1">
                <a:latin typeface="Noto Serif"/>
                <a:ea typeface="Noto Serif"/>
                <a:cs typeface="Noto Serif"/>
                <a:sym typeface="Noto Serif"/>
              </a:defRPr>
            </a:pPr>
            <a:r>
              <a:rPr kumimoji="0" lang="sv-SE" sz="800" b="1" i="1" u="none" strike="noStrike" kern="0" cap="none" spc="0" normalizeH="0" baseline="0" noProof="0" dirty="0">
                <a:ln>
                  <a:noFill/>
                </a:ln>
                <a:solidFill>
                  <a:srgbClr val="000000"/>
                </a:solidFill>
                <a:effectLst/>
                <a:uLnTx/>
                <a:uFillTx/>
                <a:latin typeface="Noto Serif"/>
                <a:ea typeface="Noto Serif"/>
                <a:cs typeface="Noto Serif"/>
                <a:sym typeface="Noto Serif"/>
              </a:rPr>
              <a:t>Principer som guidar oss i arbetet</a:t>
            </a:r>
            <a:br>
              <a:rPr kumimoji="0" lang="sv-SE" sz="800" b="1" i="1" u="none" strike="noStrike" kern="0" cap="none" spc="0" normalizeH="0" baseline="0" noProof="0" dirty="0">
                <a:ln>
                  <a:noFill/>
                </a:ln>
                <a:solidFill>
                  <a:srgbClr val="000000"/>
                </a:solidFill>
                <a:effectLst/>
                <a:uLnTx/>
                <a:uFillTx/>
                <a:latin typeface="Noto Serif"/>
                <a:ea typeface="Noto Serif"/>
                <a:cs typeface="Noto Serif"/>
                <a:sym typeface="Noto Serif"/>
              </a:rPr>
            </a:br>
            <a:endParaRPr kumimoji="0" lang="sv-SE" sz="800" b="1" i="1" u="none" strike="noStrike" kern="0" cap="none" spc="0" normalizeH="0" baseline="0" noProof="0" dirty="0">
              <a:ln>
                <a:noFill/>
              </a:ln>
              <a:solidFill>
                <a:srgbClr val="000000"/>
              </a:solidFill>
              <a:effectLst/>
              <a:uLnTx/>
              <a:uFillTx/>
              <a:latin typeface="Noto Serif"/>
              <a:ea typeface="Noto Serif"/>
              <a:cs typeface="Noto Serif"/>
              <a:sym typeface="Noto Serif"/>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Invånarna avgör om det vi gör är värdeskapande.</a:t>
            </a:r>
            <a:endParaRPr kumimoji="0" lang="sv-SE" sz="800" b="0" i="0" u="none" strike="noStrike" kern="0" cap="none" spc="0" normalizeH="0" baseline="0" noProof="0" dirty="0">
              <a:ln>
                <a:noFill/>
              </a:ln>
              <a:solidFill>
                <a:srgbClr val="000000"/>
              </a:solidFill>
              <a:effectLst/>
              <a:uLnTx/>
              <a:uFillTx/>
              <a:latin typeface="Times Roman"/>
              <a:ea typeface="Times Roman"/>
              <a:cs typeface="Times Roman"/>
              <a:sym typeface="Times Roman"/>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Gemensamma beslut och aktiviteter ska leda i målbildens </a:t>
            </a:r>
            <a:b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b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riktning och vi är gemensamt ansvariga för länets resultat.</a:t>
            </a:r>
            <a:endParaRPr kumimoji="0" lang="sv-SE" sz="800" b="0" i="0" u="none" strike="noStrike" kern="0" cap="none" spc="0" normalizeH="0" baseline="0" noProof="0" dirty="0">
              <a:ln>
                <a:noFill/>
              </a:ln>
              <a:solidFill>
                <a:srgbClr val="000000"/>
              </a:solidFill>
              <a:effectLst/>
              <a:uLnTx/>
              <a:uFillTx/>
              <a:latin typeface="Times Roman"/>
              <a:ea typeface="Times Roman"/>
              <a:cs typeface="Times Roman"/>
              <a:sym typeface="Times Roman"/>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Vi skapar förutsättningar för hållbara arbetsplatser och </a:t>
            </a:r>
            <a:b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b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tar tillvara på medarbetarnas kompetens.</a:t>
            </a: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Vi bygger relationer med, och har positiva förväntningar </a:t>
            </a:r>
            <a:b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b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på varandra.</a:t>
            </a:r>
            <a:endParaRPr kumimoji="0" lang="sv-SE" sz="800" b="0" i="0" u="none" strike="noStrike" kern="0" cap="none" spc="0" normalizeH="0" baseline="0" noProof="0" dirty="0">
              <a:ln>
                <a:noFill/>
              </a:ln>
              <a:solidFill>
                <a:srgbClr val="000000"/>
              </a:solidFill>
              <a:effectLst/>
              <a:uLnTx/>
              <a:uFillTx/>
              <a:latin typeface="Times Roman"/>
              <a:ea typeface="Times Roman"/>
              <a:cs typeface="Times Roman"/>
              <a:sym typeface="Times Roman"/>
            </a:endParaRPr>
          </a:p>
          <a:p>
            <a:pPr marL="0" marR="0" lvl="0" indent="0" algn="l" defTabSz="412747" rtl="0" eaLnBrk="1" fontAlgn="auto" latinLnBrk="0" hangingPunct="0">
              <a:lnSpc>
                <a:spcPct val="100000"/>
              </a:lnSpc>
              <a:spcBef>
                <a:spcPts val="299"/>
              </a:spcBef>
              <a:spcAft>
                <a:spcPts val="0"/>
              </a:spcAft>
              <a:buClrTx/>
              <a:buSzTx/>
              <a:buFontTx/>
              <a:buNone/>
              <a:tabLst/>
              <a:defRPr sz="800">
                <a:latin typeface="Noto Serif"/>
                <a:ea typeface="Noto Serif"/>
                <a:cs typeface="Noto Serif"/>
                <a:sym typeface="Noto Serif"/>
              </a:defRPr>
            </a:pPr>
            <a:r>
              <a:rPr kumimoji="0" lang="sv-SE" sz="800" b="0" i="0" u="none" strike="noStrike" kern="0" cap="none" spc="0" normalizeH="0" baseline="0" noProof="0" dirty="0">
                <a:ln>
                  <a:noFill/>
                </a:ln>
                <a:solidFill>
                  <a:srgbClr val="000000"/>
                </a:solidFill>
                <a:effectLst/>
                <a:uLnTx/>
                <a:uFillTx/>
                <a:latin typeface="Noto Serif"/>
                <a:ea typeface="Noto Serif"/>
                <a:cs typeface="Noto Serif"/>
                <a:sym typeface="Noto Serif"/>
              </a:rPr>
              <a:t>Proaktivitet är i fokus för att öka hälsa och friskfaktorer.</a:t>
            </a:r>
          </a:p>
        </p:txBody>
      </p:sp>
      <p:sp>
        <p:nvSpPr>
          <p:cNvPr id="435" name="Gemensam färdriktning"/>
          <p:cNvSpPr txBox="1"/>
          <p:nvPr/>
        </p:nvSpPr>
        <p:spPr>
          <a:xfrm>
            <a:off x="753841" y="3897664"/>
            <a:ext cx="2088558" cy="2174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p>
            <a:pPr marL="0" marR="0" lvl="0" indent="0" algn="l" defTabSz="412747" rtl="0" eaLnBrk="1" fontAlgn="auto" latinLnBrk="0" hangingPunct="0">
              <a:lnSpc>
                <a:spcPct val="90000"/>
              </a:lnSpc>
              <a:spcBef>
                <a:spcPts val="0"/>
              </a:spcBef>
              <a:spcAft>
                <a:spcPts val="0"/>
              </a:spcAft>
              <a:buClrTx/>
              <a:buSzTx/>
              <a:buFontTx/>
              <a:buNone/>
              <a:tabLst/>
              <a:defRPr sz="1200" b="1">
                <a:solidFill>
                  <a:srgbClr val="4D4D4D"/>
                </a:solidFill>
                <a:latin typeface="Noto Serif"/>
                <a:ea typeface="Noto Serif"/>
                <a:cs typeface="Noto Serif"/>
                <a:sym typeface="Noto Serif"/>
              </a:defRPr>
            </a:pPr>
            <a:r>
              <a:rPr kumimoji="0" sz="1200" b="1" i="0" u="none" strike="noStrike" kern="0" cap="none" spc="0" normalizeH="0" baseline="0" noProof="0">
                <a:ln>
                  <a:noFill/>
                </a:ln>
                <a:solidFill>
                  <a:srgbClr val="4D4D4D"/>
                </a:solidFill>
                <a:effectLst/>
                <a:uLnTx/>
                <a:uFillTx/>
                <a:latin typeface="Noto Serif"/>
                <a:ea typeface="Noto Serif"/>
                <a:cs typeface="Noto Serif"/>
                <a:sym typeface="Noto Serif"/>
              </a:rPr>
              <a:t>Gemensam färdriktning</a:t>
            </a:r>
          </a:p>
        </p:txBody>
      </p:sp>
      <p:sp>
        <p:nvSpPr>
          <p:cNvPr id="436" name="”Vård och stöd utgår och samordnas från mina behov och resurser”"/>
          <p:cNvSpPr txBox="1"/>
          <p:nvPr/>
        </p:nvSpPr>
        <p:spPr>
          <a:xfrm>
            <a:off x="9057683" y="4236130"/>
            <a:ext cx="1826798" cy="4256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”Vård och stöd utgår </a:t>
            </a:r>
          </a:p>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och samordnas från mina behov och resurser”</a:t>
            </a:r>
          </a:p>
        </p:txBody>
      </p:sp>
      <p:sp>
        <p:nvSpPr>
          <p:cNvPr id="437" name="”Jag är en viktig och delaktig medskapare”"/>
          <p:cNvSpPr txBox="1"/>
          <p:nvPr/>
        </p:nvSpPr>
        <p:spPr>
          <a:xfrm>
            <a:off x="4195207" y="3725597"/>
            <a:ext cx="1719773"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”Jag är en viktig och </a:t>
            </a:r>
            <a:b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delaktig medskapare”</a:t>
            </a:r>
          </a:p>
        </p:txBody>
      </p:sp>
      <p:sp>
        <p:nvSpPr>
          <p:cNvPr id="438" name="”Jag bemöts…"/>
          <p:cNvSpPr txBox="1"/>
          <p:nvPr/>
        </p:nvSpPr>
        <p:spPr>
          <a:xfrm>
            <a:off x="4694117" y="5435298"/>
            <a:ext cx="1944099"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dirty="0">
                <a:ln>
                  <a:noFill/>
                </a:ln>
                <a:solidFill>
                  <a:srgbClr val="535353"/>
                </a:solidFill>
                <a:effectLst/>
                <a:uLnTx/>
                <a:uFillTx/>
                <a:latin typeface="Noto Sans"/>
                <a:ea typeface="Noto Sans"/>
                <a:cs typeface="Noto Sans"/>
                <a:sym typeface="Noto Sans"/>
              </a:rPr>
              <a:t>”Vi </a:t>
            </a:r>
            <a:r>
              <a:rPr kumimoji="0" sz="901" b="1" i="0" u="none" strike="noStrike" kern="0" cap="none" spc="0" normalizeH="0" baseline="0" noProof="0" dirty="0" err="1">
                <a:ln>
                  <a:noFill/>
                </a:ln>
                <a:solidFill>
                  <a:srgbClr val="535353"/>
                </a:solidFill>
                <a:effectLst/>
                <a:uLnTx/>
                <a:uFillTx/>
                <a:latin typeface="Noto Sans"/>
                <a:ea typeface="Noto Sans"/>
                <a:cs typeface="Noto Sans"/>
                <a:sym typeface="Noto Sans"/>
              </a:rPr>
              <a:t>bemöter</a:t>
            </a:r>
            <a:r>
              <a:rPr kumimoji="0" sz="901" b="1" i="0" u="none" strike="noStrike" kern="0" cap="none" spc="0" normalizeH="0" baseline="0" noProof="0" dirty="0">
                <a:ln>
                  <a:noFill/>
                </a:ln>
                <a:solidFill>
                  <a:srgbClr val="535353"/>
                </a:solidFill>
                <a:effectLst/>
                <a:uLnTx/>
                <a:uFillTx/>
                <a:latin typeface="Noto Sans"/>
                <a:ea typeface="Noto Sans"/>
                <a:cs typeface="Noto Sans"/>
                <a:sym typeface="Noto Sans"/>
              </a:rPr>
              <a:t> </a:t>
            </a:r>
            <a:r>
              <a:rPr kumimoji="0" sz="901" b="1" i="0" u="none" strike="noStrike" kern="0" cap="none" spc="0" normalizeH="0" baseline="0" noProof="0" dirty="0" err="1">
                <a:ln>
                  <a:noFill/>
                </a:ln>
                <a:solidFill>
                  <a:srgbClr val="535353"/>
                </a:solidFill>
                <a:effectLst/>
                <a:uLnTx/>
                <a:uFillTx/>
                <a:latin typeface="Noto Sans"/>
                <a:ea typeface="Noto Sans"/>
                <a:cs typeface="Noto Sans"/>
                <a:sym typeface="Noto Sans"/>
              </a:rPr>
              <a:t>varandra</a:t>
            </a:r>
            <a:r>
              <a:rPr kumimoji="0" sz="901" b="1" i="0" u="none" strike="noStrike" kern="0" cap="none" spc="0" normalizeH="0" baseline="0" noProof="0" dirty="0">
                <a:ln>
                  <a:noFill/>
                </a:ln>
                <a:solidFill>
                  <a:srgbClr val="535353"/>
                </a:solidFill>
                <a:effectLst/>
                <a:uLnTx/>
                <a:uFillTx/>
                <a:latin typeface="Noto Sans"/>
                <a:ea typeface="Noto Sans"/>
                <a:cs typeface="Noto Sans"/>
                <a:sym typeface="Noto Sans"/>
              </a:rPr>
              <a:t> </a:t>
            </a:r>
            <a:br>
              <a:rPr kumimoji="0" sz="901" b="1" i="0" u="none" strike="noStrike" kern="0" cap="none" spc="0" normalizeH="0" baseline="0" noProof="0" dirty="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dirty="0">
                <a:ln>
                  <a:noFill/>
                </a:ln>
                <a:solidFill>
                  <a:srgbClr val="535353"/>
                </a:solidFill>
                <a:effectLst/>
                <a:uLnTx/>
                <a:uFillTx/>
                <a:latin typeface="Noto Sans"/>
                <a:ea typeface="Noto Sans"/>
                <a:cs typeface="Noto Sans"/>
                <a:sym typeface="Noto Sans"/>
              </a:rPr>
              <a:t>med </a:t>
            </a:r>
            <a:r>
              <a:rPr kumimoji="0" sz="901" b="1" i="0" u="none" strike="noStrike" kern="0" cap="none" spc="0" normalizeH="0" baseline="0" noProof="0" dirty="0" err="1">
                <a:ln>
                  <a:noFill/>
                </a:ln>
                <a:solidFill>
                  <a:srgbClr val="535353"/>
                </a:solidFill>
                <a:effectLst/>
                <a:uLnTx/>
                <a:uFillTx/>
                <a:latin typeface="Noto Sans"/>
                <a:ea typeface="Noto Sans"/>
                <a:cs typeface="Noto Sans"/>
                <a:sym typeface="Noto Sans"/>
              </a:rPr>
              <a:t>respekt</a:t>
            </a:r>
            <a:r>
              <a:rPr kumimoji="0" sz="901" b="1" i="0" u="none" strike="noStrike" kern="0" cap="none" spc="0" normalizeH="0" baseline="0" noProof="0" dirty="0">
                <a:ln>
                  <a:noFill/>
                </a:ln>
                <a:solidFill>
                  <a:srgbClr val="535353"/>
                </a:solidFill>
                <a:effectLst/>
                <a:uLnTx/>
                <a:uFillTx/>
                <a:latin typeface="Noto Sans"/>
                <a:ea typeface="Noto Sans"/>
                <a:cs typeface="Noto Sans"/>
                <a:sym typeface="Noto Sans"/>
              </a:rPr>
              <a:t>”</a:t>
            </a:r>
          </a:p>
        </p:txBody>
      </p:sp>
      <p:sp>
        <p:nvSpPr>
          <p:cNvPr id="439" name="”Jag har ett kontinuerligt,  personligt och tillitsfullt stöd”"/>
          <p:cNvSpPr txBox="1"/>
          <p:nvPr/>
        </p:nvSpPr>
        <p:spPr>
          <a:xfrm>
            <a:off x="8898247" y="5068555"/>
            <a:ext cx="2145671"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”Jag har ett kontinuerligt, </a:t>
            </a:r>
            <a:b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personligt och tillitsfullt stöd”</a:t>
            </a:r>
          </a:p>
        </p:txBody>
      </p:sp>
      <p:sp>
        <p:nvSpPr>
          <p:cNvPr id="440" name="”Jag får rätt hjälp och stöd i rätt tid”"/>
          <p:cNvSpPr txBox="1"/>
          <p:nvPr/>
        </p:nvSpPr>
        <p:spPr>
          <a:xfrm>
            <a:off x="4392915" y="4660442"/>
            <a:ext cx="1323850"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marL="0" marR="0" lvl="0" indent="0" algn="ctr" defTabSz="228599" rtl="0" eaLnBrk="1" fontAlgn="auto" latinLnBrk="0" hangingPunct="0">
              <a:lnSpc>
                <a:spcPct val="90000"/>
              </a:lnSpc>
              <a:spcBef>
                <a:spcPts val="0"/>
              </a:spcBef>
              <a:spcAft>
                <a:spcPts val="0"/>
              </a:spcAft>
              <a:buClrTx/>
              <a:buSzTx/>
              <a:buFontTx/>
              <a:buNone/>
              <a:tabLst/>
              <a:defRPr sz="900" b="1">
                <a:solidFill>
                  <a:srgbClr val="535353"/>
                </a:solidFill>
                <a:latin typeface="Noto Sans"/>
                <a:ea typeface="Noto Sans"/>
                <a:cs typeface="Noto Sans"/>
                <a:sym typeface="Noto Sans"/>
              </a:defRPr>
            </a:pP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”Jag får rätt hjälp </a:t>
            </a:r>
            <a:b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br>
            <a:r>
              <a:rPr kumimoji="0" sz="901" b="1" i="0" u="none" strike="noStrike" kern="0" cap="none" spc="0" normalizeH="0" baseline="0" noProof="0">
                <a:ln>
                  <a:noFill/>
                </a:ln>
                <a:solidFill>
                  <a:srgbClr val="535353"/>
                </a:solidFill>
                <a:effectLst/>
                <a:uLnTx/>
                <a:uFillTx/>
                <a:latin typeface="Noto Sans"/>
                <a:ea typeface="Noto Sans"/>
                <a:cs typeface="Noto Sans"/>
                <a:sym typeface="Noto Sans"/>
              </a:rPr>
              <a:t>och stöd i rätt tid”</a:t>
            </a:r>
          </a:p>
        </p:txBody>
      </p:sp>
      <p:pic>
        <p:nvPicPr>
          <p:cNvPr id="441" name="Bild" descr="Bild"/>
          <p:cNvPicPr>
            <a:picLocks noChangeAspect="1"/>
          </p:cNvPicPr>
          <p:nvPr/>
        </p:nvPicPr>
        <p:blipFill>
          <a:blip r:embed="rId3"/>
          <a:stretch>
            <a:fillRect/>
          </a:stretch>
        </p:blipFill>
        <p:spPr>
          <a:xfrm>
            <a:off x="2960683" y="3971372"/>
            <a:ext cx="356594" cy="356594"/>
          </a:xfrm>
          <a:prstGeom prst="rect">
            <a:avLst/>
          </a:prstGeom>
          <a:ln w="12700">
            <a:miter lim="400000"/>
          </a:ln>
        </p:spPr>
      </p:pic>
      <p:pic>
        <p:nvPicPr>
          <p:cNvPr id="442" name="Bild" descr="Bild"/>
          <p:cNvPicPr>
            <a:picLocks noChangeAspect="1"/>
          </p:cNvPicPr>
          <p:nvPr/>
        </p:nvPicPr>
        <p:blipFill>
          <a:blip r:embed="rId4"/>
          <a:srcRect r="4470"/>
          <a:stretch>
            <a:fillRect/>
          </a:stretch>
        </p:blipFill>
        <p:spPr>
          <a:xfrm>
            <a:off x="1551187" y="1952137"/>
            <a:ext cx="4367732" cy="842762"/>
          </a:xfrm>
          <a:prstGeom prst="rect">
            <a:avLst/>
          </a:prstGeom>
          <a:ln w="12700">
            <a:miter lim="400000"/>
          </a:ln>
        </p:spPr>
      </p:pic>
      <p:pic>
        <p:nvPicPr>
          <p:cNvPr id="443" name="Bild" descr="Bild"/>
          <p:cNvPicPr>
            <a:picLocks noChangeAspect="1"/>
          </p:cNvPicPr>
          <p:nvPr/>
        </p:nvPicPr>
        <p:blipFill>
          <a:blip r:embed="rId5"/>
          <a:stretch>
            <a:fillRect/>
          </a:stretch>
        </p:blipFill>
        <p:spPr>
          <a:xfrm>
            <a:off x="3634376" y="2075359"/>
            <a:ext cx="469311" cy="634419"/>
          </a:xfrm>
          <a:prstGeom prst="rect">
            <a:avLst/>
          </a:prstGeom>
          <a:ln w="12700">
            <a:miter lim="400000"/>
          </a:ln>
        </p:spPr>
      </p:pic>
      <p:pic>
        <p:nvPicPr>
          <p:cNvPr id="444" name="Bild" descr="Bild"/>
          <p:cNvPicPr>
            <a:picLocks noChangeAspect="1"/>
          </p:cNvPicPr>
          <p:nvPr/>
        </p:nvPicPr>
        <p:blipFill>
          <a:blip r:embed="rId6"/>
          <a:stretch>
            <a:fillRect/>
          </a:stretch>
        </p:blipFill>
        <p:spPr>
          <a:xfrm>
            <a:off x="5916092" y="1942201"/>
            <a:ext cx="517509" cy="518916"/>
          </a:xfrm>
          <a:prstGeom prst="rect">
            <a:avLst/>
          </a:prstGeom>
          <a:ln w="12700">
            <a:miter lim="400000"/>
          </a:ln>
        </p:spPr>
      </p:pic>
      <p:pic>
        <p:nvPicPr>
          <p:cNvPr id="445" name="Bild" descr="Bild"/>
          <p:cNvPicPr>
            <a:picLocks noChangeAspect="1"/>
          </p:cNvPicPr>
          <p:nvPr/>
        </p:nvPicPr>
        <p:blipFill>
          <a:blip r:embed="rId4"/>
          <a:srcRect l="91758"/>
          <a:stretch>
            <a:fillRect/>
          </a:stretch>
        </p:blipFill>
        <p:spPr>
          <a:xfrm>
            <a:off x="6152310" y="1632225"/>
            <a:ext cx="376831" cy="842762"/>
          </a:xfrm>
          <a:prstGeom prst="rect">
            <a:avLst/>
          </a:prstGeom>
          <a:ln w="12700">
            <a:miter lim="400000"/>
          </a:ln>
        </p:spPr>
      </p:pic>
      <p:pic>
        <p:nvPicPr>
          <p:cNvPr id="446" name="Bild" descr="Bild"/>
          <p:cNvPicPr>
            <a:picLocks noChangeAspect="1"/>
          </p:cNvPicPr>
          <p:nvPr/>
        </p:nvPicPr>
        <p:blipFill>
          <a:blip r:embed="rId7"/>
          <a:stretch>
            <a:fillRect/>
          </a:stretch>
        </p:blipFill>
        <p:spPr>
          <a:xfrm>
            <a:off x="7572634" y="1008121"/>
            <a:ext cx="913053" cy="580060"/>
          </a:xfrm>
          <a:prstGeom prst="rect">
            <a:avLst/>
          </a:prstGeom>
          <a:ln w="12700">
            <a:miter lim="400000"/>
          </a:ln>
        </p:spPr>
      </p:pic>
      <p:pic>
        <p:nvPicPr>
          <p:cNvPr id="447" name="Bild" descr="Bild"/>
          <p:cNvPicPr>
            <a:picLocks noChangeAspect="1"/>
          </p:cNvPicPr>
          <p:nvPr/>
        </p:nvPicPr>
        <p:blipFill>
          <a:blip r:embed="rId4"/>
          <a:srcRect l="6114" r="77178" b="614"/>
          <a:stretch>
            <a:fillRect/>
          </a:stretch>
        </p:blipFill>
        <p:spPr>
          <a:xfrm rot="1721104">
            <a:off x="8355695" y="1622128"/>
            <a:ext cx="763883" cy="837588"/>
          </a:xfrm>
          <a:prstGeom prst="rect">
            <a:avLst/>
          </a:prstGeom>
          <a:ln w="12700">
            <a:miter lim="400000"/>
          </a:ln>
        </p:spPr>
      </p:pic>
      <p:pic>
        <p:nvPicPr>
          <p:cNvPr id="448" name="Bild" descr="Bild"/>
          <p:cNvPicPr>
            <a:picLocks noChangeAspect="1"/>
          </p:cNvPicPr>
          <p:nvPr/>
        </p:nvPicPr>
        <p:blipFill>
          <a:blip r:embed="rId8"/>
          <a:stretch>
            <a:fillRect/>
          </a:stretch>
        </p:blipFill>
        <p:spPr>
          <a:xfrm>
            <a:off x="2375861" y="1686111"/>
            <a:ext cx="421330" cy="380750"/>
          </a:xfrm>
          <a:prstGeom prst="rect">
            <a:avLst/>
          </a:prstGeom>
          <a:ln w="12700">
            <a:miter lim="400000"/>
          </a:ln>
        </p:spPr>
      </p:pic>
      <p:pic>
        <p:nvPicPr>
          <p:cNvPr id="449" name="Bild" descr="Bild"/>
          <p:cNvPicPr>
            <a:picLocks noChangeAspect="1"/>
          </p:cNvPicPr>
          <p:nvPr/>
        </p:nvPicPr>
        <p:blipFill>
          <a:blip r:embed="rId9"/>
          <a:stretch>
            <a:fillRect/>
          </a:stretch>
        </p:blipFill>
        <p:spPr>
          <a:xfrm>
            <a:off x="2695451" y="1840310"/>
            <a:ext cx="265233" cy="312098"/>
          </a:xfrm>
          <a:prstGeom prst="rect">
            <a:avLst/>
          </a:prstGeom>
          <a:ln w="12700">
            <a:miter lim="400000"/>
          </a:ln>
        </p:spPr>
      </p:pic>
      <p:sp>
        <p:nvSpPr>
          <p:cNvPr id="450" name="Vi startar alla från olika utgångspunkter"/>
          <p:cNvSpPr txBox="1"/>
          <p:nvPr/>
        </p:nvSpPr>
        <p:spPr>
          <a:xfrm>
            <a:off x="588704" y="6380888"/>
            <a:ext cx="2418831"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startar alla från olika utgångspunkter</a:t>
            </a:r>
          </a:p>
        </p:txBody>
      </p:sp>
      <p:sp>
        <p:nvSpPr>
          <p:cNvPr id="451" name="Vi börjar med det enkla, lågt hängande frukter"/>
          <p:cNvSpPr txBox="1"/>
          <p:nvPr/>
        </p:nvSpPr>
        <p:spPr>
          <a:xfrm>
            <a:off x="3210664" y="6380888"/>
            <a:ext cx="2205659"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börjar med det enkla</a:t>
            </a:r>
          </a:p>
        </p:txBody>
      </p:sp>
      <p:sp>
        <p:nvSpPr>
          <p:cNvPr id="452" name="Vi har små utmaningar att tackla"/>
          <p:cNvSpPr txBox="1"/>
          <p:nvPr/>
        </p:nvSpPr>
        <p:spPr>
          <a:xfrm>
            <a:off x="5294649" y="6380888"/>
            <a:ext cx="2066005"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har små utmaningar att tackla</a:t>
            </a:r>
          </a:p>
        </p:txBody>
      </p:sp>
      <p:pic>
        <p:nvPicPr>
          <p:cNvPr id="453" name="Bild" descr="Bild"/>
          <p:cNvPicPr>
            <a:picLocks noChangeAspect="1"/>
          </p:cNvPicPr>
          <p:nvPr/>
        </p:nvPicPr>
        <p:blipFill>
          <a:blip r:embed="rId10"/>
          <a:srcRect l="8441" t="10863" r="10886" b="7002"/>
          <a:stretch>
            <a:fillRect/>
          </a:stretch>
        </p:blipFill>
        <p:spPr>
          <a:xfrm>
            <a:off x="375083" y="6300839"/>
            <a:ext cx="201612" cy="223838"/>
          </a:xfrm>
          <a:custGeom>
            <a:avLst/>
            <a:gdLst/>
            <a:ahLst/>
            <a:cxnLst>
              <a:cxn ang="0">
                <a:pos x="wd2" y="hd2"/>
              </a:cxn>
              <a:cxn ang="5400000">
                <a:pos x="wd2" y="hd2"/>
              </a:cxn>
              <a:cxn ang="10800000">
                <a:pos x="wd2" y="hd2"/>
              </a:cxn>
              <a:cxn ang="16200000">
                <a:pos x="wd2" y="hd2"/>
              </a:cxn>
            </a:cxnLst>
            <a:rect l="0" t="0" r="r" b="b"/>
            <a:pathLst>
              <a:path w="21600" h="21594" extrusionOk="0">
                <a:moveTo>
                  <a:pt x="10843" y="0"/>
                </a:moveTo>
                <a:cubicBezTo>
                  <a:pt x="9872" y="4"/>
                  <a:pt x="9587" y="147"/>
                  <a:pt x="9227" y="766"/>
                </a:cubicBezTo>
                <a:cubicBezTo>
                  <a:pt x="8818" y="1469"/>
                  <a:pt x="8958" y="2140"/>
                  <a:pt x="9567" y="2795"/>
                </a:cubicBezTo>
                <a:cubicBezTo>
                  <a:pt x="10179" y="3455"/>
                  <a:pt x="10298" y="4238"/>
                  <a:pt x="9822" y="4403"/>
                </a:cubicBezTo>
                <a:cubicBezTo>
                  <a:pt x="9657" y="4461"/>
                  <a:pt x="8254" y="4081"/>
                  <a:pt x="6718" y="3561"/>
                </a:cubicBezTo>
                <a:lnTo>
                  <a:pt x="3912" y="2604"/>
                </a:lnTo>
                <a:lnTo>
                  <a:pt x="2976" y="3063"/>
                </a:lnTo>
                <a:cubicBezTo>
                  <a:pt x="2450" y="3313"/>
                  <a:pt x="2041" y="3586"/>
                  <a:pt x="2041" y="3676"/>
                </a:cubicBezTo>
                <a:cubicBezTo>
                  <a:pt x="2041" y="3766"/>
                  <a:pt x="2431" y="4443"/>
                  <a:pt x="2934" y="5169"/>
                </a:cubicBezTo>
                <a:cubicBezTo>
                  <a:pt x="3838" y="6475"/>
                  <a:pt x="3865" y="6482"/>
                  <a:pt x="5910" y="7198"/>
                </a:cubicBezTo>
                <a:cubicBezTo>
                  <a:pt x="7047" y="7596"/>
                  <a:pt x="8326" y="8024"/>
                  <a:pt x="8759" y="8155"/>
                </a:cubicBezTo>
                <a:cubicBezTo>
                  <a:pt x="9192" y="8287"/>
                  <a:pt x="9668" y="8505"/>
                  <a:pt x="9822" y="8615"/>
                </a:cubicBezTo>
                <a:cubicBezTo>
                  <a:pt x="10181" y="8869"/>
                  <a:pt x="10179" y="10628"/>
                  <a:pt x="9822" y="10950"/>
                </a:cubicBezTo>
                <a:cubicBezTo>
                  <a:pt x="9636" y="11119"/>
                  <a:pt x="8515" y="11218"/>
                  <a:pt x="6123" y="11218"/>
                </a:cubicBezTo>
                <a:lnTo>
                  <a:pt x="2636" y="11218"/>
                </a:lnTo>
                <a:lnTo>
                  <a:pt x="1318" y="12137"/>
                </a:lnTo>
                <a:lnTo>
                  <a:pt x="0" y="13094"/>
                </a:lnTo>
                <a:lnTo>
                  <a:pt x="1446" y="14090"/>
                </a:lnTo>
                <a:lnTo>
                  <a:pt x="2849" y="15085"/>
                </a:lnTo>
                <a:lnTo>
                  <a:pt x="6463" y="15123"/>
                </a:lnTo>
                <a:lnTo>
                  <a:pt x="9992" y="15200"/>
                </a:lnTo>
                <a:lnTo>
                  <a:pt x="10077" y="18416"/>
                </a:lnTo>
                <a:lnTo>
                  <a:pt x="10120" y="21594"/>
                </a:lnTo>
                <a:lnTo>
                  <a:pt x="11438" y="21594"/>
                </a:lnTo>
                <a:lnTo>
                  <a:pt x="11438" y="12520"/>
                </a:lnTo>
                <a:lnTo>
                  <a:pt x="11438" y="3446"/>
                </a:lnTo>
                <a:lnTo>
                  <a:pt x="12033" y="2795"/>
                </a:lnTo>
                <a:cubicBezTo>
                  <a:pt x="13189" y="1551"/>
                  <a:pt x="12519" y="-6"/>
                  <a:pt x="10843" y="0"/>
                </a:cubicBezTo>
                <a:close/>
                <a:moveTo>
                  <a:pt x="13181" y="5935"/>
                </a:moveTo>
                <a:lnTo>
                  <a:pt x="13096" y="7811"/>
                </a:lnTo>
                <a:cubicBezTo>
                  <a:pt x="13060" y="8830"/>
                  <a:pt x="13077" y="9745"/>
                  <a:pt x="13181" y="9840"/>
                </a:cubicBezTo>
                <a:cubicBezTo>
                  <a:pt x="13286" y="9934"/>
                  <a:pt x="14505" y="10413"/>
                  <a:pt x="15860" y="10912"/>
                </a:cubicBezTo>
                <a:cubicBezTo>
                  <a:pt x="17214" y="11411"/>
                  <a:pt x="18462" y="11826"/>
                  <a:pt x="18624" y="11831"/>
                </a:cubicBezTo>
                <a:cubicBezTo>
                  <a:pt x="18785" y="11836"/>
                  <a:pt x="19231" y="11588"/>
                  <a:pt x="19644" y="11333"/>
                </a:cubicBezTo>
                <a:lnTo>
                  <a:pt x="20409" y="10912"/>
                </a:lnTo>
                <a:lnTo>
                  <a:pt x="19559" y="9457"/>
                </a:lnTo>
                <a:lnTo>
                  <a:pt x="18666" y="8040"/>
                </a:lnTo>
                <a:lnTo>
                  <a:pt x="15945" y="7007"/>
                </a:lnTo>
                <a:lnTo>
                  <a:pt x="13181" y="5935"/>
                </a:lnTo>
                <a:close/>
                <a:moveTo>
                  <a:pt x="13011" y="14051"/>
                </a:moveTo>
                <a:lnTo>
                  <a:pt x="13011" y="15583"/>
                </a:lnTo>
                <a:lnTo>
                  <a:pt x="13011" y="17114"/>
                </a:lnTo>
                <a:lnTo>
                  <a:pt x="16200" y="17114"/>
                </a:lnTo>
                <a:lnTo>
                  <a:pt x="19389" y="17114"/>
                </a:lnTo>
                <a:lnTo>
                  <a:pt x="20494" y="16387"/>
                </a:lnTo>
                <a:cubicBezTo>
                  <a:pt x="21099" y="15985"/>
                  <a:pt x="21600" y="15620"/>
                  <a:pt x="21600" y="15583"/>
                </a:cubicBezTo>
                <a:cubicBezTo>
                  <a:pt x="21600" y="15546"/>
                  <a:pt x="21099" y="15219"/>
                  <a:pt x="20494" y="14817"/>
                </a:cubicBezTo>
                <a:lnTo>
                  <a:pt x="19389" y="14051"/>
                </a:lnTo>
                <a:lnTo>
                  <a:pt x="16200" y="14051"/>
                </a:lnTo>
                <a:lnTo>
                  <a:pt x="13011" y="14051"/>
                </a:lnTo>
                <a:close/>
              </a:path>
            </a:pathLst>
          </a:custGeom>
          <a:ln w="12700">
            <a:miter lim="400000"/>
          </a:ln>
        </p:spPr>
      </p:pic>
      <p:sp>
        <p:nvSpPr>
          <p:cNvPr id="454" name="Och större hinder att bestiga"/>
          <p:cNvSpPr txBox="1"/>
          <p:nvPr/>
        </p:nvSpPr>
        <p:spPr>
          <a:xfrm>
            <a:off x="7691235" y="6380888"/>
            <a:ext cx="2205659"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har större hinder att bestiga</a:t>
            </a:r>
          </a:p>
        </p:txBody>
      </p:sp>
      <p:sp>
        <p:nvSpPr>
          <p:cNvPr id="455" name="Vi når vårt mål: God och jämlik hälsa"/>
          <p:cNvSpPr txBox="1"/>
          <p:nvPr/>
        </p:nvSpPr>
        <p:spPr>
          <a:xfrm>
            <a:off x="9948110" y="6379201"/>
            <a:ext cx="2205659"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marL="0" marR="0" lvl="0" indent="0" algn="l" defTabSz="228599" rtl="0" eaLnBrk="1" fontAlgn="auto" latinLnBrk="0" hangingPunct="0">
              <a:lnSpc>
                <a:spcPct val="100000"/>
              </a:lnSpc>
              <a:spcBef>
                <a:spcPts val="0"/>
              </a:spcBef>
              <a:spcAft>
                <a:spcPts val="0"/>
              </a:spcAft>
              <a:buClrTx/>
              <a:buSzTx/>
              <a:buFontTx/>
              <a:buNone/>
              <a:tabLst/>
              <a:defRPr/>
            </a:pPr>
            <a:r>
              <a:rPr kumimoji="0" sz="800" b="0" i="1" u="none" strike="noStrike" kern="0" cap="none" spc="0" normalizeH="0" baseline="0" noProof="0">
                <a:ln>
                  <a:noFill/>
                </a:ln>
                <a:solidFill>
                  <a:srgbClr val="000000"/>
                </a:solidFill>
                <a:effectLst/>
                <a:uLnTx/>
                <a:uFillTx/>
                <a:latin typeface="Noto Serif"/>
                <a:ea typeface="Noto Serif"/>
                <a:cs typeface="Noto Serif"/>
                <a:sym typeface="Noto Serif"/>
              </a:rPr>
              <a:t>Vi når vårt mål: God och jämlik hälsa</a:t>
            </a:r>
          </a:p>
        </p:txBody>
      </p:sp>
      <p:pic>
        <p:nvPicPr>
          <p:cNvPr id="456" name="Bild" descr="Bild"/>
          <p:cNvPicPr>
            <a:picLocks noChangeAspect="1"/>
          </p:cNvPicPr>
          <p:nvPr/>
        </p:nvPicPr>
        <p:blipFill>
          <a:blip r:embed="rId5"/>
          <a:stretch>
            <a:fillRect/>
          </a:stretch>
        </p:blipFill>
        <p:spPr>
          <a:xfrm>
            <a:off x="2970531" y="6280103"/>
            <a:ext cx="196243" cy="265283"/>
          </a:xfrm>
          <a:prstGeom prst="rect">
            <a:avLst/>
          </a:prstGeom>
          <a:ln w="12700">
            <a:miter lim="400000"/>
          </a:ln>
        </p:spPr>
      </p:pic>
      <p:pic>
        <p:nvPicPr>
          <p:cNvPr id="457" name="Bild" descr="Bild"/>
          <p:cNvPicPr>
            <a:picLocks noChangeAspect="1"/>
          </p:cNvPicPr>
          <p:nvPr/>
        </p:nvPicPr>
        <p:blipFill>
          <a:blip r:embed="rId7"/>
          <a:stretch>
            <a:fillRect/>
          </a:stretch>
        </p:blipFill>
        <p:spPr>
          <a:xfrm>
            <a:off x="4766811" y="6225585"/>
            <a:ext cx="469306" cy="298149"/>
          </a:xfrm>
          <a:prstGeom prst="rect">
            <a:avLst/>
          </a:prstGeom>
          <a:ln w="12700">
            <a:miter lim="400000"/>
          </a:ln>
        </p:spPr>
      </p:pic>
      <p:pic>
        <p:nvPicPr>
          <p:cNvPr id="458" name="Bild" descr="Bild"/>
          <p:cNvPicPr>
            <a:picLocks noChangeAspect="1"/>
          </p:cNvPicPr>
          <p:nvPr/>
        </p:nvPicPr>
        <p:blipFill>
          <a:blip r:embed="rId6"/>
          <a:stretch>
            <a:fillRect/>
          </a:stretch>
        </p:blipFill>
        <p:spPr>
          <a:xfrm>
            <a:off x="7353282" y="6275155"/>
            <a:ext cx="274465" cy="275211"/>
          </a:xfrm>
          <a:prstGeom prst="rect">
            <a:avLst/>
          </a:prstGeom>
          <a:ln w="12700">
            <a:miter lim="400000"/>
          </a:ln>
        </p:spPr>
      </p:pic>
      <p:pic>
        <p:nvPicPr>
          <p:cNvPr id="459" name="Bild" descr="Bild"/>
          <p:cNvPicPr>
            <a:picLocks noChangeAspect="1"/>
          </p:cNvPicPr>
          <p:nvPr/>
        </p:nvPicPr>
        <p:blipFill>
          <a:blip r:embed="rId11"/>
          <a:stretch>
            <a:fillRect/>
          </a:stretch>
        </p:blipFill>
        <p:spPr>
          <a:xfrm>
            <a:off x="9595341" y="6269855"/>
            <a:ext cx="327496" cy="285809"/>
          </a:xfrm>
          <a:prstGeom prst="rect">
            <a:avLst/>
          </a:prstGeom>
          <a:ln w="12700">
            <a:miter lim="400000"/>
          </a:ln>
        </p:spPr>
      </p:pic>
      <p:pic>
        <p:nvPicPr>
          <p:cNvPr id="460" name="Bild" descr="Bild"/>
          <p:cNvPicPr>
            <a:picLocks noChangeAspect="1"/>
          </p:cNvPicPr>
          <p:nvPr/>
        </p:nvPicPr>
        <p:blipFill>
          <a:blip r:embed="rId12"/>
          <a:stretch>
            <a:fillRect/>
          </a:stretch>
        </p:blipFill>
        <p:spPr>
          <a:xfrm>
            <a:off x="5674413" y="759291"/>
            <a:ext cx="3414046" cy="5339420"/>
          </a:xfrm>
          <a:prstGeom prst="rect">
            <a:avLst/>
          </a:prstGeom>
          <a:ln w="12700">
            <a:miter lim="400000"/>
          </a:ln>
        </p:spPr>
      </p:pic>
      <p:grpSp>
        <p:nvGrpSpPr>
          <p:cNvPr id="466" name="Gruppera"/>
          <p:cNvGrpSpPr/>
          <p:nvPr/>
        </p:nvGrpSpPr>
        <p:grpSpPr>
          <a:xfrm>
            <a:off x="10069133" y="577918"/>
            <a:ext cx="1491267" cy="1587266"/>
            <a:chOff x="0" y="0"/>
            <a:chExt cx="1491267" cy="1587264"/>
          </a:xfrm>
        </p:grpSpPr>
        <p:grpSp>
          <p:nvGrpSpPr>
            <p:cNvPr id="463" name="Gruppera"/>
            <p:cNvGrpSpPr/>
            <p:nvPr/>
          </p:nvGrpSpPr>
          <p:grpSpPr>
            <a:xfrm>
              <a:off x="0" y="0"/>
              <a:ext cx="1491267" cy="1491267"/>
              <a:chOff x="0" y="0"/>
              <a:chExt cx="1491266" cy="1491266"/>
            </a:xfrm>
          </p:grpSpPr>
          <p:sp>
            <p:nvSpPr>
              <p:cNvPr id="461" name="Cirkel"/>
              <p:cNvSpPr/>
              <p:nvPr/>
            </p:nvSpPr>
            <p:spPr>
              <a:xfrm>
                <a:off x="0" y="0"/>
                <a:ext cx="1491266" cy="1491266"/>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ctr" defTabSz="825494"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462" name="Cirkel"/>
              <p:cNvSpPr/>
              <p:nvPr/>
            </p:nvSpPr>
            <p:spPr>
              <a:xfrm>
                <a:off x="39591" y="39591"/>
                <a:ext cx="1412083" cy="1412083"/>
              </a:xfrm>
              <a:prstGeom prst="ellipse">
                <a:avLst/>
              </a:prstGeom>
              <a:solidFill>
                <a:srgbClr val="FFFFFF"/>
              </a:solidFill>
              <a:ln w="25400" cap="flat">
                <a:solidFill>
                  <a:srgbClr val="99A795"/>
                </a:solidFill>
                <a:custDash>
                  <a:ds d="200000" sp="200000"/>
                </a:custDash>
                <a:miter lim="400000"/>
              </a:ln>
              <a:effectLst/>
            </p:spPr>
            <p:txBody>
              <a:bodyPr wrap="square" lIns="0" tIns="0" rIns="0" bIns="0" numCol="1" anchor="ctr">
                <a:noAutofit/>
              </a:bodyPr>
              <a:lstStyle/>
              <a:p>
                <a:pPr marL="0" marR="0" lvl="0" indent="0" algn="ctr" defTabSz="825494"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FFFFFF"/>
                  </a:solidFill>
                  <a:effectLst/>
                  <a:uLnTx/>
                  <a:uFillTx/>
                  <a:latin typeface="Helvetica Neue Medium"/>
                  <a:sym typeface="Helvetica Neue Medium"/>
                </a:endParaRPr>
              </a:p>
            </p:txBody>
          </p:sp>
        </p:grpSp>
        <p:sp>
          <p:nvSpPr>
            <p:cNvPr id="464" name="God och  jämlik hälsa"/>
            <p:cNvSpPr txBox="1"/>
            <p:nvPr/>
          </p:nvSpPr>
          <p:spPr>
            <a:xfrm>
              <a:off x="31865" y="429440"/>
              <a:ext cx="1427535" cy="115782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p>
              <a:pPr marL="0" marR="0" lvl="0" indent="0" algn="ctr" defTabSz="825494" rtl="0" eaLnBrk="1" fontAlgn="auto" latinLnBrk="0" hangingPunct="0">
                <a:lnSpc>
                  <a:spcPct val="100000"/>
                </a:lnSpc>
                <a:spcBef>
                  <a:spcPts val="0"/>
                </a:spcBef>
                <a:spcAft>
                  <a:spcPts val="0"/>
                </a:spcAft>
                <a:buClrTx/>
                <a:buSzTx/>
                <a:buFontTx/>
                <a:buNone/>
                <a:tabLst/>
                <a:defRPr sz="1000" b="1">
                  <a:solidFill>
                    <a:srgbClr val="6D6D6D"/>
                  </a:solidFill>
                  <a:latin typeface="Noto Serif"/>
                  <a:ea typeface="Noto Serif"/>
                  <a:cs typeface="Noto Serif"/>
                  <a:sym typeface="Noto Serif"/>
                </a:defRPr>
              </a:pPr>
              <a:r>
                <a:rPr kumimoji="0" sz="1001" b="1" i="0" u="none" strike="noStrike" kern="0" cap="none" spc="0" normalizeH="0" baseline="0" noProof="0">
                  <a:ln>
                    <a:noFill/>
                  </a:ln>
                  <a:solidFill>
                    <a:srgbClr val="6D6D6D"/>
                  </a:solidFill>
                  <a:effectLst/>
                  <a:uLnTx/>
                  <a:uFillTx/>
                  <a:latin typeface="Noto Serif"/>
                  <a:ea typeface="Noto Serif"/>
                  <a:cs typeface="Noto Serif"/>
                  <a:sym typeface="Noto Serif"/>
                </a:rPr>
                <a:t>God och </a:t>
              </a:r>
              <a:br>
                <a:rPr kumimoji="0" sz="1001" b="1" i="0" u="none" strike="noStrike" kern="0" cap="none" spc="0" normalizeH="0" baseline="0" noProof="0">
                  <a:ln>
                    <a:noFill/>
                  </a:ln>
                  <a:solidFill>
                    <a:srgbClr val="6D6D6D"/>
                  </a:solidFill>
                  <a:effectLst/>
                  <a:uLnTx/>
                  <a:uFillTx/>
                  <a:latin typeface="Noto Serif"/>
                  <a:ea typeface="Noto Serif"/>
                  <a:cs typeface="Noto Serif"/>
                  <a:sym typeface="Noto Serif"/>
                </a:rPr>
              </a:br>
              <a:r>
                <a:rPr kumimoji="0" sz="1001" b="1" i="0" u="none" strike="noStrike" kern="0" cap="none" spc="0" normalizeH="0" baseline="0" noProof="0">
                  <a:ln>
                    <a:noFill/>
                  </a:ln>
                  <a:solidFill>
                    <a:srgbClr val="6D6D6D"/>
                  </a:solidFill>
                  <a:effectLst/>
                  <a:uLnTx/>
                  <a:uFillTx/>
                  <a:latin typeface="Noto Serif"/>
                  <a:ea typeface="Noto Serif"/>
                  <a:cs typeface="Noto Serif"/>
                  <a:sym typeface="Noto Serif"/>
                </a:rPr>
                <a:t>jämlik hälsa</a:t>
              </a:r>
            </a:p>
          </p:txBody>
        </p:sp>
        <p:pic>
          <p:nvPicPr>
            <p:cNvPr id="465" name="Bild" descr="Bild"/>
            <p:cNvPicPr>
              <a:picLocks noChangeAspect="1"/>
            </p:cNvPicPr>
            <p:nvPr/>
          </p:nvPicPr>
          <p:blipFill>
            <a:blip r:embed="rId11"/>
            <a:stretch>
              <a:fillRect/>
            </a:stretch>
          </p:blipFill>
          <p:spPr>
            <a:xfrm>
              <a:off x="461478" y="266424"/>
              <a:ext cx="517509" cy="451634"/>
            </a:xfrm>
            <a:prstGeom prst="rect">
              <a:avLst/>
            </a:prstGeom>
            <a:ln w="12700" cap="flat">
              <a:noFill/>
              <a:miter lim="400000"/>
            </a:ln>
            <a:effectLst/>
          </p:spPr>
        </p:pic>
      </p:grpSp>
    </p:spTree>
    <p:extLst>
      <p:ext uri="{BB962C8B-B14F-4D97-AF65-F5344CB8AC3E}">
        <p14:creationId xmlns:p14="http://schemas.microsoft.com/office/powerpoint/2010/main" val="370190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B9B74-EB95-B462-83FA-E0FF7A67E872}"/>
              </a:ext>
            </a:extLst>
          </p:cNvPr>
          <p:cNvSpPr>
            <a:spLocks noGrp="1"/>
          </p:cNvSpPr>
          <p:nvPr>
            <p:ph type="title"/>
          </p:nvPr>
        </p:nvSpPr>
        <p:spPr/>
        <p:txBody>
          <a:bodyPr/>
          <a:lstStyle/>
          <a:p>
            <a:r>
              <a:rPr lang="sv-SE" dirty="0"/>
              <a:t>Länsgemensam färdplan</a:t>
            </a:r>
          </a:p>
        </p:txBody>
      </p:sp>
      <p:sp>
        <p:nvSpPr>
          <p:cNvPr id="3" name="Platshållare för innehåll 2">
            <a:extLst>
              <a:ext uri="{FF2B5EF4-FFF2-40B4-BE49-F238E27FC236}">
                <a16:creationId xmlns:a16="http://schemas.microsoft.com/office/drawing/2014/main" id="{5C2E7A9F-5AE9-0FD6-639A-2844C7B4E338}"/>
              </a:ext>
            </a:extLst>
          </p:cNvPr>
          <p:cNvSpPr>
            <a:spLocks noGrp="1"/>
          </p:cNvSpPr>
          <p:nvPr>
            <p:ph idx="1"/>
          </p:nvPr>
        </p:nvSpPr>
        <p:spPr/>
        <p:txBody>
          <a:bodyPr/>
          <a:lstStyle/>
          <a:p>
            <a:r>
              <a:rPr lang="sv-SE" dirty="0">
                <a:solidFill>
                  <a:srgbClr val="595959"/>
                </a:solidFill>
                <a:effectLst/>
              </a:rPr>
              <a:t>Det finns en länsgemensam färdplan som ska kopplas till målbilden. </a:t>
            </a:r>
          </a:p>
          <a:p>
            <a:r>
              <a:rPr lang="sv-SE" b="0" i="0" dirty="0">
                <a:solidFill>
                  <a:srgbClr val="595959"/>
                </a:solidFill>
                <a:effectLst/>
              </a:rPr>
              <a:t>Färdplanen vägleder i hur länet tillsammans ska arbeta för att nå  målbilden. </a:t>
            </a:r>
          </a:p>
          <a:p>
            <a:r>
              <a:rPr lang="sv-SE" b="0" i="0" dirty="0">
                <a:solidFill>
                  <a:srgbClr val="595959"/>
                </a:solidFill>
                <a:effectLst/>
              </a:rPr>
              <a:t>Färdplanen kompletteras med webb-information exempelvis verktyg för dialog, arbetsmaterial med mera.</a:t>
            </a:r>
            <a:endParaRPr lang="sv-SE" dirty="0">
              <a:solidFill>
                <a:srgbClr val="595959"/>
              </a:solidFill>
            </a:endParaRPr>
          </a:p>
          <a:p>
            <a:endParaRPr lang="sv-SE" dirty="0"/>
          </a:p>
        </p:txBody>
      </p:sp>
      <p:pic>
        <p:nvPicPr>
          <p:cNvPr id="5" name="Platshållare för bild 4">
            <a:extLst>
              <a:ext uri="{FF2B5EF4-FFF2-40B4-BE49-F238E27FC236}">
                <a16:creationId xmlns:a16="http://schemas.microsoft.com/office/drawing/2014/main" id="{5013344A-42FF-8EF3-2B05-E3F41BA63B17}"/>
              </a:ext>
            </a:extLst>
          </p:cNvPr>
          <p:cNvPicPr>
            <a:picLocks noChangeAspect="1"/>
          </p:cNvPicPr>
          <p:nvPr/>
        </p:nvPicPr>
        <p:blipFill rotWithShape="1">
          <a:blip r:embed="rId3">
            <a:extLst>
              <a:ext uri="{28A0092B-C50C-407E-A947-70E740481C1C}">
                <a14:useLocalDpi xmlns:a14="http://schemas.microsoft.com/office/drawing/2010/main" val="0"/>
              </a:ext>
            </a:extLst>
          </a:blip>
          <a:srcRect t="615" r="-1" b="1454"/>
          <a:stretch/>
        </p:blipFill>
        <p:spPr>
          <a:xfrm>
            <a:off x="6329363" y="1531798"/>
            <a:ext cx="5024437" cy="4921250"/>
          </a:xfrm>
          <a:prstGeom prst="rect">
            <a:avLst/>
          </a:prstGeom>
          <a:noFill/>
        </p:spPr>
      </p:pic>
    </p:spTree>
    <p:extLst>
      <p:ext uri="{BB962C8B-B14F-4D97-AF65-F5344CB8AC3E}">
        <p14:creationId xmlns:p14="http://schemas.microsoft.com/office/powerpoint/2010/main" val="327086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BD28F8-1349-96DD-11E6-00B02F891743}"/>
              </a:ext>
            </a:extLst>
          </p:cNvPr>
          <p:cNvSpPr>
            <a:spLocks noGrp="1"/>
          </p:cNvSpPr>
          <p:nvPr>
            <p:ph type="title"/>
          </p:nvPr>
        </p:nvSpPr>
        <p:spPr>
          <a:xfrm>
            <a:off x="838200" y="1098756"/>
            <a:ext cx="10515600" cy="1077913"/>
          </a:xfrm>
        </p:spPr>
        <p:txBody>
          <a:bodyPr/>
          <a:lstStyle/>
          <a:p>
            <a:pPr algn="ctr"/>
            <a:r>
              <a:rPr lang="sv-SE" sz="4400" b="1" i="0" u="none" strike="noStrike" baseline="0"/>
              <a:t>Gemensamma utvecklingsområden </a:t>
            </a:r>
            <a:endParaRPr lang="en-US" sz="4400"/>
          </a:p>
        </p:txBody>
      </p:sp>
      <p:graphicFrame>
        <p:nvGraphicFramePr>
          <p:cNvPr id="12" name="Platshållare för innehåll 2">
            <a:extLst>
              <a:ext uri="{FF2B5EF4-FFF2-40B4-BE49-F238E27FC236}">
                <a16:creationId xmlns:a16="http://schemas.microsoft.com/office/drawing/2014/main" id="{A657C52A-D0D0-144C-8E19-E09BFA9A83AF}"/>
              </a:ext>
            </a:extLst>
          </p:cNvPr>
          <p:cNvGraphicFramePr>
            <a:graphicFrameLocks noGrp="1"/>
          </p:cNvGraphicFramePr>
          <p:nvPr>
            <p:ph idx="1"/>
            <p:extLst>
              <p:ext uri="{D42A27DB-BD31-4B8C-83A1-F6EECF244321}">
                <p14:modId xmlns:p14="http://schemas.microsoft.com/office/powerpoint/2010/main" val="563222163"/>
              </p:ext>
            </p:extLst>
          </p:nvPr>
        </p:nvGraphicFramePr>
        <p:xfrm>
          <a:off x="504497" y="1849821"/>
          <a:ext cx="11267089" cy="469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2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E967758-7D6A-2133-A46E-A5020403CD7B}"/>
              </a:ext>
            </a:extLst>
          </p:cNvPr>
          <p:cNvSpPr>
            <a:spLocks noGrp="1"/>
          </p:cNvSpPr>
          <p:nvPr>
            <p:ph type="body" sz="quarter" idx="13"/>
          </p:nvPr>
        </p:nvSpPr>
        <p:spPr>
          <a:xfrm>
            <a:off x="236883" y="5259160"/>
            <a:ext cx="11718234" cy="526914"/>
          </a:xfrm>
        </p:spPr>
        <p:txBody>
          <a:bodyPr>
            <a:normAutofit/>
          </a:bodyPr>
          <a:lstStyle/>
          <a:p>
            <a:r>
              <a:rPr lang="sv-SE" b="0" dirty="0"/>
              <a:t>Värmlands kommuner </a:t>
            </a:r>
            <a:r>
              <a:rPr lang="sv-SE" dirty="0"/>
              <a:t>| </a:t>
            </a:r>
            <a:r>
              <a:rPr lang="sv-SE" b="0" dirty="0"/>
              <a:t>Region Värmland</a:t>
            </a:r>
          </a:p>
        </p:txBody>
      </p:sp>
    </p:spTree>
    <p:extLst>
      <p:ext uri="{BB962C8B-B14F-4D97-AF65-F5344CB8AC3E}">
        <p14:creationId xmlns:p14="http://schemas.microsoft.com/office/powerpoint/2010/main" val="157277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1819513-E090-5C22-C1F2-383549211166}"/>
              </a:ext>
            </a:extLst>
          </p:cNvPr>
          <p:cNvSpPr>
            <a:spLocks noGrp="1"/>
          </p:cNvSpPr>
          <p:nvPr>
            <p:ph type="ctrTitle"/>
          </p:nvPr>
        </p:nvSpPr>
        <p:spPr/>
        <p:txBody>
          <a:bodyPr>
            <a:normAutofit/>
          </a:bodyPr>
          <a:lstStyle/>
          <a:p>
            <a:r>
              <a:rPr lang="sv-SE" sz="4000" dirty="0"/>
              <a:t>Nära vård i Värmland</a:t>
            </a:r>
          </a:p>
        </p:txBody>
      </p:sp>
      <p:sp>
        <p:nvSpPr>
          <p:cNvPr id="5" name="Platshållare för text 4">
            <a:extLst>
              <a:ext uri="{FF2B5EF4-FFF2-40B4-BE49-F238E27FC236}">
                <a16:creationId xmlns:a16="http://schemas.microsoft.com/office/drawing/2014/main" id="{0BC5A4DF-DCA2-969C-5AB2-F168DA7C3DEA}"/>
              </a:ext>
            </a:extLst>
          </p:cNvPr>
          <p:cNvSpPr>
            <a:spLocks noGrp="1"/>
          </p:cNvSpPr>
          <p:nvPr>
            <p:ph type="body" sz="quarter" idx="15"/>
          </p:nvPr>
        </p:nvSpPr>
        <p:spPr/>
        <p:txBody>
          <a:bodyPr/>
          <a:lstStyle/>
          <a:p>
            <a:pPr marL="342900" indent="-342900">
              <a:buFont typeface="Arial" panose="020B0604020202020204" pitchFamily="34" charset="0"/>
              <a:buChar char="•"/>
            </a:pPr>
            <a:r>
              <a:rPr lang="sv-SE" dirty="0"/>
              <a:t>Vad är nära vård?</a:t>
            </a:r>
          </a:p>
          <a:p>
            <a:pPr marL="342900" indent="-342900">
              <a:buFont typeface="Arial" panose="020B0604020202020204" pitchFamily="34" charset="0"/>
              <a:buChar char="•"/>
            </a:pPr>
            <a:r>
              <a:rPr lang="sv-SE" dirty="0"/>
              <a:t>Varför ställer vi om?</a:t>
            </a:r>
          </a:p>
          <a:p>
            <a:pPr marL="342900" indent="-342900">
              <a:buFont typeface="Arial" panose="020B0604020202020204" pitchFamily="34" charset="0"/>
              <a:buChar char="•"/>
            </a:pPr>
            <a:r>
              <a:rPr lang="sv-SE" dirty="0"/>
              <a:t>Vad innebär omställningen? </a:t>
            </a:r>
          </a:p>
          <a:p>
            <a:pPr marL="342900" indent="-342900">
              <a:buFont typeface="Arial" panose="020B0604020202020204" pitchFamily="34" charset="0"/>
              <a:buChar char="•"/>
            </a:pPr>
            <a:r>
              <a:rPr lang="sv-SE" dirty="0"/>
              <a:t>Hur ser Värmlands målbild ut?</a:t>
            </a:r>
          </a:p>
          <a:p>
            <a:pPr marL="342900" indent="-342900">
              <a:buFont typeface="Arial" panose="020B0604020202020204" pitchFamily="34" charset="0"/>
              <a:buChar char="•"/>
            </a:pPr>
            <a:r>
              <a:rPr lang="sv-SE" dirty="0"/>
              <a:t>Exempel på arbete från länet.</a:t>
            </a:r>
          </a:p>
          <a:p>
            <a:endParaRPr lang="sv-SE" dirty="0"/>
          </a:p>
        </p:txBody>
      </p:sp>
    </p:spTree>
    <p:extLst>
      <p:ext uri="{BB962C8B-B14F-4D97-AF65-F5344CB8AC3E}">
        <p14:creationId xmlns:p14="http://schemas.microsoft.com/office/powerpoint/2010/main" val="383407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35D07-711D-4720-1540-F1393BE5F3AD}"/>
              </a:ext>
            </a:extLst>
          </p:cNvPr>
          <p:cNvSpPr>
            <a:spLocks noGrp="1"/>
          </p:cNvSpPr>
          <p:nvPr>
            <p:ph type="title"/>
          </p:nvPr>
        </p:nvSpPr>
        <p:spPr/>
        <p:txBody>
          <a:bodyPr/>
          <a:lstStyle/>
          <a:p>
            <a:r>
              <a:rPr lang="sv-SE" dirty="0"/>
              <a:t>Vad är nära vård?</a:t>
            </a:r>
          </a:p>
        </p:txBody>
      </p:sp>
      <p:sp>
        <p:nvSpPr>
          <p:cNvPr id="3" name="Platshållare för innehåll 2">
            <a:extLst>
              <a:ext uri="{FF2B5EF4-FFF2-40B4-BE49-F238E27FC236}">
                <a16:creationId xmlns:a16="http://schemas.microsoft.com/office/drawing/2014/main" id="{CAA48A6A-8459-9969-AE9E-1B3D626F58F5}"/>
              </a:ext>
            </a:extLst>
          </p:cNvPr>
          <p:cNvSpPr>
            <a:spLocks noGrp="1"/>
          </p:cNvSpPr>
          <p:nvPr>
            <p:ph idx="1"/>
          </p:nvPr>
        </p:nvSpPr>
        <p:spPr/>
        <p:txBody>
          <a:bodyPr/>
          <a:lstStyle/>
          <a:p>
            <a:pPr marL="285750" indent="-285750">
              <a:spcBef>
                <a:spcPts val="1000"/>
              </a:spcBef>
              <a:buFont typeface="Arial" panose="020B0604020202020204" pitchFamily="34" charset="0"/>
              <a:buChar char="•"/>
            </a:pPr>
            <a:r>
              <a:rPr lang="sv-SE" dirty="0">
                <a:solidFill>
                  <a:schemeClr val="accent3"/>
                </a:solidFill>
              </a:rPr>
              <a:t>E</a:t>
            </a:r>
            <a:r>
              <a:rPr lang="sv-SE" sz="20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n nationell omställning inom vård, hälsa och omsorg som berör hela välfärden.</a:t>
            </a:r>
          </a:p>
          <a:p>
            <a:pPr marL="285750" indent="-285750">
              <a:spcBef>
                <a:spcPts val="1000"/>
              </a:spcBef>
              <a:buFont typeface="Arial" panose="020B0604020202020204" pitchFamily="34" charset="0"/>
              <a:buChar char="•"/>
            </a:pPr>
            <a:r>
              <a:rPr lang="sv-SE" dirty="0">
                <a:solidFill>
                  <a:schemeClr val="accent3"/>
                </a:solidFill>
              </a:rPr>
              <a:t>Vi har </a:t>
            </a:r>
            <a:r>
              <a:rPr lang="sv-SE" sz="20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begränsade resurser att använda både vad gäller ekonomi och personal och måste hitta nya sätt </a:t>
            </a:r>
            <a:r>
              <a:rPr lang="sv-SE" sz="2000" dirty="0">
                <a:solidFill>
                  <a:srgbClr val="595959"/>
                </a:solidFill>
                <a:latin typeface="Noto Sans" panose="020B0502040504020204" pitchFamily="34" charset="0"/>
                <a:ea typeface="Noto Sans" panose="020B0502040504020204" pitchFamily="34" charset="0"/>
                <a:cs typeface="Noto Sans" panose="020B0502040504020204" pitchFamily="34" charset="0"/>
              </a:rPr>
              <a:t>att arbeta på för att räcka till.</a:t>
            </a:r>
          </a:p>
          <a:p>
            <a:pPr marL="285750" indent="-285750">
              <a:spcBef>
                <a:spcPts val="1000"/>
              </a:spcBef>
              <a:buFont typeface="Arial" panose="020B0604020202020204" pitchFamily="34" charset="0"/>
              <a:buChar char="•"/>
            </a:pPr>
            <a:r>
              <a:rPr lang="sv-SE" sz="20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Omställningen innebär ett förändrat förhållningssätt med en förflyttning i sättet att arbeta med vård, hälsa och omsorg. </a:t>
            </a:r>
          </a:p>
          <a:p>
            <a:pPr marL="285750" indent="-285750">
              <a:spcBef>
                <a:spcPts val="1000"/>
              </a:spcBef>
              <a:buFont typeface="Arial" panose="020B0604020202020204" pitchFamily="34" charset="0"/>
              <a:buChar char="•"/>
            </a:pPr>
            <a:r>
              <a:rPr lang="sv-SE" sz="2000" dirty="0">
                <a:solidFill>
                  <a:schemeClr val="accent3"/>
                </a:solidFill>
                <a:latin typeface="Noto Sans" panose="020B0502040504020204" pitchFamily="34" charset="0"/>
                <a:ea typeface="Noto Sans" panose="020B0502040504020204" pitchFamily="34" charset="0"/>
                <a:cs typeface="Noto Sans" panose="020B0502040504020204" pitchFamily="34" charset="0"/>
              </a:rPr>
              <a:t>Kärnan är ett personcentrerat förhållningssätt som utgår från individens behov och resurser.</a:t>
            </a:r>
          </a:p>
        </p:txBody>
      </p:sp>
    </p:spTree>
    <p:extLst>
      <p:ext uri="{BB962C8B-B14F-4D97-AF65-F5344CB8AC3E}">
        <p14:creationId xmlns:p14="http://schemas.microsoft.com/office/powerpoint/2010/main" val="352571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D66B9-24C2-41EF-80D0-E67A38A84743}"/>
              </a:ext>
            </a:extLst>
          </p:cNvPr>
          <p:cNvSpPr>
            <a:spLocks noGrp="1"/>
          </p:cNvSpPr>
          <p:nvPr>
            <p:ph type="title"/>
          </p:nvPr>
        </p:nvSpPr>
        <p:spPr>
          <a:xfrm>
            <a:off x="669388" y="-1325563"/>
            <a:ext cx="10515600" cy="1325563"/>
          </a:xfrm>
        </p:spPr>
        <p:txBody>
          <a:bodyPr/>
          <a:lstStyle/>
          <a:p>
            <a:r>
              <a:rPr lang="sv-SE"/>
              <a:t>Primärvården som nav</a:t>
            </a:r>
          </a:p>
        </p:txBody>
      </p:sp>
      <p:pic>
        <p:nvPicPr>
          <p:cNvPr id="3" name="Bildobjekt 2" descr="Bilden beskriver Nära vård med primärvården, både kommunal och regional, som navet och intilliggande viktiga verksamheter så som kommunal omsorg och socialtjänst, sjukhusvård och specialiserad vård, statliga myndigheter, skola, civilsamhälle, elevhälsa, företagshälsovård, ungdomsmottagning, civilsamhäl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599" y="236076"/>
            <a:ext cx="8461248" cy="6385848"/>
          </a:xfrm>
          <a:prstGeom prst="rect">
            <a:avLst/>
          </a:prstGeom>
        </p:spPr>
      </p:pic>
    </p:spTree>
    <p:extLst>
      <p:ext uri="{BB962C8B-B14F-4D97-AF65-F5344CB8AC3E}">
        <p14:creationId xmlns:p14="http://schemas.microsoft.com/office/powerpoint/2010/main" val="406585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10;&#10;Automatiskt genererad beskrivning">
            <a:extLst>
              <a:ext uri="{FF2B5EF4-FFF2-40B4-BE49-F238E27FC236}">
                <a16:creationId xmlns:a16="http://schemas.microsoft.com/office/drawing/2014/main" id="{21A116D6-0B67-ABB3-026A-D05BA58B9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124685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B3B77D-8D0F-FADB-32E5-4F42602883D0}"/>
              </a:ext>
            </a:extLst>
          </p:cNvPr>
          <p:cNvSpPr>
            <a:spLocks noGrp="1"/>
          </p:cNvSpPr>
          <p:nvPr>
            <p:ph type="ctrTitle"/>
          </p:nvPr>
        </p:nvSpPr>
        <p:spPr/>
        <p:txBody>
          <a:bodyPr/>
          <a:lstStyle/>
          <a:p>
            <a:r>
              <a:rPr lang="sv-SE" dirty="0"/>
              <a:t>Vad innebär omställningen?</a:t>
            </a:r>
          </a:p>
        </p:txBody>
      </p:sp>
      <p:sp>
        <p:nvSpPr>
          <p:cNvPr id="3" name="Platshållare för text 2">
            <a:extLst>
              <a:ext uri="{FF2B5EF4-FFF2-40B4-BE49-F238E27FC236}">
                <a16:creationId xmlns:a16="http://schemas.microsoft.com/office/drawing/2014/main" id="{57A38760-3797-2CF1-3B7C-FE40E573EF5E}"/>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201471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C971C77-FF36-4A24-A53D-7C8A8E7CAB2D}"/>
              </a:ext>
            </a:extLst>
          </p:cNvPr>
          <p:cNvSpPr>
            <a:spLocks noGrp="1"/>
          </p:cNvSpPr>
          <p:nvPr>
            <p:ph type="title"/>
          </p:nvPr>
        </p:nvSpPr>
        <p:spPr/>
        <p:txBody>
          <a:bodyPr/>
          <a:lstStyle/>
          <a:p>
            <a:endParaRPr lang="sv-SE"/>
          </a:p>
        </p:txBody>
      </p:sp>
      <p:pic>
        <p:nvPicPr>
          <p:cNvPr id="2" name="Bildobjekt 1" descr="Illustration som visar de fokusförflyttning som ska göras inom nära vård. Från fokus på: &#10;- organisation till person och relation&#10;- isolerade vård- och omsorgsinsatser till samordning utifrån personens fokus&#10;- reaktiv till proaktiv och hälsofrämjande&#10;- invånare och patienter som passiva mottagare till aktiva medskapare&#10;">
            <a:extLst>
              <a:ext uri="{FF2B5EF4-FFF2-40B4-BE49-F238E27FC236}">
                <a16:creationId xmlns:a16="http://schemas.microsoft.com/office/drawing/2014/main" id="{2A03E65F-6855-EDAD-35D9-057611230A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99" y="0"/>
            <a:ext cx="12267717" cy="6985591"/>
          </a:xfrm>
          <a:prstGeom prst="rect">
            <a:avLst/>
          </a:prstGeom>
        </p:spPr>
      </p:pic>
    </p:spTree>
    <p:extLst>
      <p:ext uri="{BB962C8B-B14F-4D97-AF65-F5344CB8AC3E}">
        <p14:creationId xmlns:p14="http://schemas.microsoft.com/office/powerpoint/2010/main" val="91727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DAC4AE4-3DA7-BEEE-1D3D-10D8D70DA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77" y="-98745"/>
            <a:ext cx="12534754" cy="7055490"/>
          </a:xfrm>
          <a:prstGeom prst="rect">
            <a:avLst/>
          </a:prstGeom>
        </p:spPr>
      </p:pic>
    </p:spTree>
    <p:extLst>
      <p:ext uri="{BB962C8B-B14F-4D97-AF65-F5344CB8AC3E}">
        <p14:creationId xmlns:p14="http://schemas.microsoft.com/office/powerpoint/2010/main" val="204890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5251F-FFBA-D53E-5B41-67EFACE868B1}"/>
              </a:ext>
            </a:extLst>
          </p:cNvPr>
          <p:cNvSpPr>
            <a:spLocks noGrp="1"/>
          </p:cNvSpPr>
          <p:nvPr>
            <p:ph type="ctrTitle"/>
          </p:nvPr>
        </p:nvSpPr>
        <p:spPr/>
        <p:txBody>
          <a:bodyPr/>
          <a:lstStyle/>
          <a:p>
            <a:r>
              <a:rPr lang="sv-SE" dirty="0"/>
              <a:t>Värmlands målbild</a:t>
            </a:r>
          </a:p>
        </p:txBody>
      </p:sp>
      <p:sp>
        <p:nvSpPr>
          <p:cNvPr id="3" name="Platshållare för text 2">
            <a:extLst>
              <a:ext uri="{FF2B5EF4-FFF2-40B4-BE49-F238E27FC236}">
                <a16:creationId xmlns:a16="http://schemas.microsoft.com/office/drawing/2014/main" id="{2E17CEA4-A4D7-A0EE-DD1D-FCABD5CF3057}"/>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92917740"/>
      </p:ext>
    </p:extLst>
  </p:cSld>
  <p:clrMapOvr>
    <a:masterClrMapping/>
  </p:clrMapOvr>
</p:sld>
</file>

<file path=ppt/theme/theme1.xml><?xml version="1.0" encoding="utf-8"?>
<a:theme xmlns:a="http://schemas.openxmlformats.org/drawingml/2006/main" name="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_Nära vård i Värmland_ny" id="{96FC35C7-1517-4437-832C-1191F0582114}" vid="{A3913D9B-7A10-4D78-82E6-6179CC9BEE68}"/>
    </a:ext>
  </a:extLst>
</a:theme>
</file>

<file path=ppt/theme/theme2.xml><?xml version="1.0" encoding="utf-8"?>
<a:theme xmlns:a="http://schemas.openxmlformats.org/drawingml/2006/main" name="1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_Nära vård i Värmland_ny" id="{96FC35C7-1517-4437-832C-1191F0582114}" vid="{3FCA8507-47CD-4BF8-9EC1-271344DEB1AC}"/>
    </a:ext>
  </a:extLst>
</a:theme>
</file>

<file path=ppt/theme/theme3.xml><?xml version="1.0" encoding="utf-8"?>
<a:theme xmlns:a="http://schemas.openxmlformats.org/drawingml/2006/main" name="2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_Nära vård i Värmland_ny" id="{96FC35C7-1517-4437-832C-1191F0582114}" vid="{304D5459-6CFF-4DF1-8BDD-84220CAEDAB8}"/>
    </a:ext>
  </a:extLst>
</a:theme>
</file>

<file path=ppt/theme/theme4.xml><?xml version="1.0" encoding="utf-8"?>
<a:theme xmlns:a="http://schemas.openxmlformats.org/drawingml/2006/main" name="3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_Nära vård i Värmland_ny" id="{96FC35C7-1517-4437-832C-1191F0582114}" vid="{8ED08AD3-974D-4640-90E2-2EDCBE94EDFE}"/>
    </a:ext>
  </a:extLst>
</a:theme>
</file>

<file path=ppt/theme/theme5.xml><?xml version="1.0" encoding="utf-8"?>
<a:theme xmlns:a="http://schemas.openxmlformats.org/drawingml/2006/main" name="4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_Nära vård i Värmland_ny" id="{96FC35C7-1517-4437-832C-1191F0582114}" vid="{D0A20C34-FD26-4009-862D-C33EBCC14CA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443ACE56646041B857524E4C8529CE" ma:contentTypeVersion="16" ma:contentTypeDescription="Create a new document." ma:contentTypeScope="" ma:versionID="a8f702e973f1c0b7a59c44990bf2b07d">
  <xsd:schema xmlns:xsd="http://www.w3.org/2001/XMLSchema" xmlns:xs="http://www.w3.org/2001/XMLSchema" xmlns:p="http://schemas.microsoft.com/office/2006/metadata/properties" xmlns:ns2="fdd7e934-a601-4360-9d76-dca784c83fb4" xmlns:ns3="9d50560d-5e73-48dd-9c50-7cf6d459be34" targetNamespace="http://schemas.microsoft.com/office/2006/metadata/properties" ma:root="true" ma:fieldsID="3febf6e9e9d594cb9be5ec1c0ed1c33c" ns2:_="" ns3:_="">
    <xsd:import namespace="fdd7e934-a601-4360-9d76-dca784c83fb4"/>
    <xsd:import namespace="9d50560d-5e73-48dd-9c50-7cf6d459be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7e934-a601-4360-9d76-dca784c83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0560d-5e73-48dd-9c50-7cf6d459be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7103eca-c7bd-4df5-bc1c-36535ce1df03}" ma:internalName="TaxCatchAll" ma:showField="CatchAllData" ma:web="9d50560d-5e73-48dd-9c50-7cf6d459b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d7e934-a601-4360-9d76-dca784c83fb4">
      <Terms xmlns="http://schemas.microsoft.com/office/infopath/2007/PartnerControls"/>
    </lcf76f155ced4ddcb4097134ff3c332f>
    <TaxCatchAll xmlns="9d50560d-5e73-48dd-9c50-7cf6d459be34" xsi:nil="true"/>
  </documentManagement>
</p:properties>
</file>

<file path=customXml/itemProps1.xml><?xml version="1.0" encoding="utf-8"?>
<ds:datastoreItem xmlns:ds="http://schemas.openxmlformats.org/officeDocument/2006/customXml" ds:itemID="{F9BB9FD5-9D06-4375-B85D-15E11050ACFE}">
  <ds:schemaRefs>
    <ds:schemaRef ds:uri="9d50560d-5e73-48dd-9c50-7cf6d459be34"/>
    <ds:schemaRef ds:uri="fdd7e934-a601-4360-9d76-dca784c83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E89F76C-5F36-492E-A7CE-9EE26857121B}">
  <ds:schemaRefs>
    <ds:schemaRef ds:uri="http://schemas.microsoft.com/sharepoint/v3/contenttype/forms"/>
  </ds:schemaRefs>
</ds:datastoreItem>
</file>

<file path=customXml/itemProps3.xml><?xml version="1.0" encoding="utf-8"?>
<ds:datastoreItem xmlns:ds="http://schemas.openxmlformats.org/officeDocument/2006/customXml" ds:itemID="{E59DC159-06FF-4024-88F5-6B253E45A200}">
  <ds:schemaRefs>
    <ds:schemaRef ds:uri="414fdfd3-491b-48f7-a58f-efb4020c08ef"/>
    <ds:schemaRef ds:uri="59698e71-d057-40da-9623-bb3727e583ad"/>
    <ds:schemaRef ds:uri="9d50560d-5e73-48dd-9c50-7cf6d459be34"/>
    <ds:schemaRef ds:uri="fdd7e934-a601-4360-9d76-dca784c83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NY_FramtidensVarmland_PPT_mall_Nära vård i Värmland</Template>
  <TotalTime>6590</TotalTime>
  <Words>1364</Words>
  <Application>Microsoft Office PowerPoint</Application>
  <PresentationFormat>Bredbild</PresentationFormat>
  <Paragraphs>129</Paragraphs>
  <Slides>13</Slides>
  <Notes>11</Notes>
  <HiddenSlides>0</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13</vt:i4>
      </vt:variant>
    </vt:vector>
  </HeadingPairs>
  <TitlesOfParts>
    <vt:vector size="26" baseType="lpstr">
      <vt:lpstr>Arial</vt:lpstr>
      <vt:lpstr>Calibri</vt:lpstr>
      <vt:lpstr>Helvetica Neue Medium</vt:lpstr>
      <vt:lpstr>Noto Sans</vt:lpstr>
      <vt:lpstr>Noto Serif</vt:lpstr>
      <vt:lpstr>Segoe UI</vt:lpstr>
      <vt:lpstr>Times New Roman</vt:lpstr>
      <vt:lpstr>Times Roman</vt:lpstr>
      <vt:lpstr>Office-tema</vt:lpstr>
      <vt:lpstr>1_Office-tema</vt:lpstr>
      <vt:lpstr>2_Office-tema</vt:lpstr>
      <vt:lpstr>3_Office-tema</vt:lpstr>
      <vt:lpstr>4_Office-tema</vt:lpstr>
      <vt:lpstr>PowerPoint-presentation</vt:lpstr>
      <vt:lpstr>Nära vård i Värmland</vt:lpstr>
      <vt:lpstr>Vad är nära vård?</vt:lpstr>
      <vt:lpstr>Primärvården som nav</vt:lpstr>
      <vt:lpstr>PowerPoint-presentation</vt:lpstr>
      <vt:lpstr>Vad innebär omställningen?</vt:lpstr>
      <vt:lpstr>PowerPoint-presentation</vt:lpstr>
      <vt:lpstr>PowerPoint-presentation</vt:lpstr>
      <vt:lpstr>Värmlands målbild</vt:lpstr>
      <vt:lpstr>PowerPoint-presentation</vt:lpstr>
      <vt:lpstr>Länsgemensam färdplan</vt:lpstr>
      <vt:lpstr>Gemensamma utvecklingsområden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Svensson</dc:creator>
  <cp:lastModifiedBy>Karin Svensson</cp:lastModifiedBy>
  <cp:revision>10</cp:revision>
  <dcterms:created xsi:type="dcterms:W3CDTF">2022-10-12T13:26:48Z</dcterms:created>
  <dcterms:modified xsi:type="dcterms:W3CDTF">2025-09-09T14:12:10Z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0x010100C3443ACE56646041B857524E4C8529CE</vt:lpwstr>
  </property>
  <property fmtid="{D5CDD505-2E9C-101B-9397-08002B2CF9AE}" pid="3" name="MediaServiceImageTags">
    <vt:lpwstr/>
  </property>
</Properties>
</file>