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8"/>
  </p:notesMasterIdLst>
  <p:sldIdLst>
    <p:sldId id="722" r:id="rId7"/>
    <p:sldId id="733" r:id="rId8"/>
    <p:sldId id="730" r:id="rId9"/>
    <p:sldId id="715" r:id="rId10"/>
    <p:sldId id="716" r:id="rId11"/>
    <p:sldId id="731" r:id="rId12"/>
    <p:sldId id="732" r:id="rId13"/>
    <p:sldId id="262" r:id="rId14"/>
    <p:sldId id="724" r:id="rId15"/>
    <p:sldId id="725" r:id="rId16"/>
    <p:sldId id="742" r:id="rId17"/>
    <p:sldId id="743" r:id="rId18"/>
    <p:sldId id="719" r:id="rId19"/>
    <p:sldId id="741" r:id="rId20"/>
    <p:sldId id="737" r:id="rId21"/>
    <p:sldId id="739" r:id="rId22"/>
    <p:sldId id="740" r:id="rId23"/>
    <p:sldId id="736" r:id="rId24"/>
    <p:sldId id="735" r:id="rId25"/>
    <p:sldId id="721" r:id="rId26"/>
    <p:sldId id="28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328118-3309-E63E-E6FE-66E8FCA9D7CE}" name="Jeanette Wern" initials="JW" userId="S::Jeanette.Wern@regionvarmland.se::6186f5d8-5710-4a8d-bf58-c67238126d56" providerId="AD"/>
  <p188:author id="{07936CBB-043C-9A4B-7622-19DBAF628EDE}" name="Christian Karlsson" initials="CK" userId="S::christian.karlsson@apotekhjartat.se::d91b6c1d-3e7e-4158-bac5-fb024cddee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878"/>
    <a:srgbClr val="0A9067"/>
    <a:srgbClr val="3DB383"/>
    <a:srgbClr val="4D8A2E"/>
    <a:srgbClr val="D8F8D9"/>
    <a:srgbClr val="CCFF99"/>
    <a:srgbClr val="245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C5CB6-2104-445F-BEA4-71DF44C1F5D7}" v="7" dt="2025-03-06T12:25:40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5" autoAdjust="0"/>
    <p:restoredTop sz="81081" autoAdjust="0"/>
  </p:normalViewPr>
  <p:slideViewPr>
    <p:cSldViewPr snapToGrid="0" showGuides="1">
      <p:cViewPr varScale="1">
        <p:scale>
          <a:sx n="52" d="100"/>
          <a:sy n="52" d="100"/>
        </p:scale>
        <p:origin x="9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Persson" userId="fbe030b7-6838-4289-af75-92251ba4366a" providerId="ADAL" clId="{22CC5CB6-2104-445F-BEA4-71DF44C1F5D7}"/>
    <pc:docChg chg="undo custSel addSld delSld modSld">
      <pc:chgData name="Veronica Persson" userId="fbe030b7-6838-4289-af75-92251ba4366a" providerId="ADAL" clId="{22CC5CB6-2104-445F-BEA4-71DF44C1F5D7}" dt="2025-03-06T12:28:51.058" v="375" actId="20577"/>
      <pc:docMkLst>
        <pc:docMk/>
      </pc:docMkLst>
      <pc:sldChg chg="addSp modSp mod">
        <pc:chgData name="Veronica Persson" userId="fbe030b7-6838-4289-af75-92251ba4366a" providerId="ADAL" clId="{22CC5CB6-2104-445F-BEA4-71DF44C1F5D7}" dt="2025-03-06T12:27:49.575" v="358" actId="20577"/>
        <pc:sldMkLst>
          <pc:docMk/>
          <pc:sldMk cId="590096564" sldId="282"/>
        </pc:sldMkLst>
        <pc:spChg chg="mod">
          <ac:chgData name="Veronica Persson" userId="fbe030b7-6838-4289-af75-92251ba4366a" providerId="ADAL" clId="{22CC5CB6-2104-445F-BEA4-71DF44C1F5D7}" dt="2025-03-06T12:27:49.575" v="358" actId="20577"/>
          <ac:spMkLst>
            <pc:docMk/>
            <pc:sldMk cId="590096564" sldId="282"/>
            <ac:spMk id="2" creationId="{B60DFA9B-1A26-4AB0-B4DB-488DCF474585}"/>
          </ac:spMkLst>
        </pc:spChg>
        <pc:spChg chg="add mod">
          <ac:chgData name="Veronica Persson" userId="fbe030b7-6838-4289-af75-92251ba4366a" providerId="ADAL" clId="{22CC5CB6-2104-445F-BEA4-71DF44C1F5D7}" dt="2025-03-06T12:27:03.111" v="324" actId="20577"/>
          <ac:spMkLst>
            <pc:docMk/>
            <pc:sldMk cId="590096564" sldId="282"/>
            <ac:spMk id="4" creationId="{066D4EEF-C4E3-8984-F592-A7AA03B8615E}"/>
          </ac:spMkLst>
        </pc:spChg>
        <pc:spChg chg="add mod">
          <ac:chgData name="Veronica Persson" userId="fbe030b7-6838-4289-af75-92251ba4366a" providerId="ADAL" clId="{22CC5CB6-2104-445F-BEA4-71DF44C1F5D7}" dt="2025-03-06T12:25:44.697" v="286" actId="1076"/>
          <ac:spMkLst>
            <pc:docMk/>
            <pc:sldMk cId="590096564" sldId="282"/>
            <ac:spMk id="5" creationId="{2AD5E6A2-AB24-6D21-25E2-24D81E33FF84}"/>
          </ac:spMkLst>
        </pc:spChg>
        <pc:picChg chg="add mod">
          <ac:chgData name="Veronica Persson" userId="fbe030b7-6838-4289-af75-92251ba4366a" providerId="ADAL" clId="{22CC5CB6-2104-445F-BEA4-71DF44C1F5D7}" dt="2025-03-06T12:25:31.313" v="284" actId="1076"/>
          <ac:picMkLst>
            <pc:docMk/>
            <pc:sldMk cId="590096564" sldId="282"/>
            <ac:picMk id="3" creationId="{0F4D3996-1809-FABE-D91B-94D3D1B38387}"/>
          </ac:picMkLst>
        </pc:picChg>
      </pc:sldChg>
      <pc:sldChg chg="modSp mod">
        <pc:chgData name="Veronica Persson" userId="fbe030b7-6838-4289-af75-92251ba4366a" providerId="ADAL" clId="{22CC5CB6-2104-445F-BEA4-71DF44C1F5D7}" dt="2025-03-06T12:28:20.773" v="369" actId="20577"/>
        <pc:sldMkLst>
          <pc:docMk/>
          <pc:sldMk cId="313852590" sldId="722"/>
        </pc:sldMkLst>
        <pc:spChg chg="mod">
          <ac:chgData name="Veronica Persson" userId="fbe030b7-6838-4289-af75-92251ba4366a" providerId="ADAL" clId="{22CC5CB6-2104-445F-BEA4-71DF44C1F5D7}" dt="2025-03-06T12:28:20.773" v="369" actId="20577"/>
          <ac:spMkLst>
            <pc:docMk/>
            <pc:sldMk cId="313852590" sldId="722"/>
            <ac:spMk id="7" creationId="{48B4C72C-4B91-6770-BC00-6C33EF56BD38}"/>
          </ac:spMkLst>
        </pc:spChg>
      </pc:sldChg>
      <pc:sldChg chg="addSp modSp mod">
        <pc:chgData name="Veronica Persson" userId="fbe030b7-6838-4289-af75-92251ba4366a" providerId="ADAL" clId="{22CC5CB6-2104-445F-BEA4-71DF44C1F5D7}" dt="2025-03-06T12:28:51.058" v="375" actId="20577"/>
        <pc:sldMkLst>
          <pc:docMk/>
          <pc:sldMk cId="4014852771" sldId="730"/>
        </pc:sldMkLst>
        <pc:spChg chg="mod">
          <ac:chgData name="Veronica Persson" userId="fbe030b7-6838-4289-af75-92251ba4366a" providerId="ADAL" clId="{22CC5CB6-2104-445F-BEA4-71DF44C1F5D7}" dt="2025-03-06T12:28:51.058" v="375" actId="20577"/>
          <ac:spMkLst>
            <pc:docMk/>
            <pc:sldMk cId="4014852771" sldId="730"/>
            <ac:spMk id="2" creationId="{EFFFA5AD-DD41-7F31-68B6-9B35553BB65A}"/>
          </ac:spMkLst>
        </pc:spChg>
        <pc:spChg chg="mod">
          <ac:chgData name="Veronica Persson" userId="fbe030b7-6838-4289-af75-92251ba4366a" providerId="ADAL" clId="{22CC5CB6-2104-445F-BEA4-71DF44C1F5D7}" dt="2025-03-06T12:23:04.807" v="128" actId="255"/>
          <ac:spMkLst>
            <pc:docMk/>
            <pc:sldMk cId="4014852771" sldId="730"/>
            <ac:spMk id="4" creationId="{9485E378-C7D0-AA71-0CE4-D0DB81321D67}"/>
          </ac:spMkLst>
        </pc:spChg>
        <pc:spChg chg="add mod">
          <ac:chgData name="Veronica Persson" userId="fbe030b7-6838-4289-af75-92251ba4366a" providerId="ADAL" clId="{22CC5CB6-2104-445F-BEA4-71DF44C1F5D7}" dt="2025-03-06T12:23:44.909" v="149" actId="255"/>
          <ac:spMkLst>
            <pc:docMk/>
            <pc:sldMk cId="4014852771" sldId="730"/>
            <ac:spMk id="7" creationId="{5F25AD65-5B23-55CC-521F-74CA85FA1535}"/>
          </ac:spMkLst>
        </pc:spChg>
        <pc:spChg chg="mod">
          <ac:chgData name="Veronica Persson" userId="fbe030b7-6838-4289-af75-92251ba4366a" providerId="ADAL" clId="{22CC5CB6-2104-445F-BEA4-71DF44C1F5D7}" dt="2025-03-06T12:18:20.272" v="14" actId="1076"/>
          <ac:spMkLst>
            <pc:docMk/>
            <pc:sldMk cId="4014852771" sldId="730"/>
            <ac:spMk id="9" creationId="{92FBFA03-0CE1-A587-6211-5BE161E1CC0B}"/>
          </ac:spMkLst>
        </pc:spChg>
        <pc:spChg chg="mod">
          <ac:chgData name="Veronica Persson" userId="fbe030b7-6838-4289-af75-92251ba4366a" providerId="ADAL" clId="{22CC5CB6-2104-445F-BEA4-71DF44C1F5D7}" dt="2025-03-06T12:18:41.234" v="20" actId="1076"/>
          <ac:spMkLst>
            <pc:docMk/>
            <pc:sldMk cId="4014852771" sldId="730"/>
            <ac:spMk id="10" creationId="{8B83A7FB-ED77-29E3-7CB1-D3BF69EB916A}"/>
          </ac:spMkLst>
        </pc:spChg>
        <pc:grpChg chg="mod">
          <ac:chgData name="Veronica Persson" userId="fbe030b7-6838-4289-af75-92251ba4366a" providerId="ADAL" clId="{22CC5CB6-2104-445F-BEA4-71DF44C1F5D7}" dt="2025-03-06T12:18:36.701" v="19" actId="1076"/>
          <ac:grpSpMkLst>
            <pc:docMk/>
            <pc:sldMk cId="4014852771" sldId="730"/>
            <ac:grpSpMk id="16" creationId="{97F9A7E9-0242-C7FE-518A-597980565847}"/>
          </ac:grpSpMkLst>
        </pc:grpChg>
        <pc:picChg chg="add mod">
          <ac:chgData name="Veronica Persson" userId="fbe030b7-6838-4289-af75-92251ba4366a" providerId="ADAL" clId="{22CC5CB6-2104-445F-BEA4-71DF44C1F5D7}" dt="2025-03-06T12:21:13.268" v="108" actId="1076"/>
          <ac:picMkLst>
            <pc:docMk/>
            <pc:sldMk cId="4014852771" sldId="730"/>
            <ac:picMk id="5" creationId="{5ABA3923-4D07-A7CB-A015-FDF0F982D004}"/>
          </ac:picMkLst>
        </pc:picChg>
      </pc:sldChg>
      <pc:sldChg chg="new del">
        <pc:chgData name="Veronica Persson" userId="fbe030b7-6838-4289-af75-92251ba4366a" providerId="ADAL" clId="{22CC5CB6-2104-445F-BEA4-71DF44C1F5D7}" dt="2025-03-06T12:03:11.036" v="2" actId="2696"/>
        <pc:sldMkLst>
          <pc:docMk/>
          <pc:sldMk cId="2328176801" sldId="744"/>
        </pc:sldMkLst>
      </pc:sldChg>
      <pc:sldChg chg="modSp add del mod">
        <pc:chgData name="Veronica Persson" userId="fbe030b7-6838-4289-af75-92251ba4366a" providerId="ADAL" clId="{22CC5CB6-2104-445F-BEA4-71DF44C1F5D7}" dt="2025-03-06T12:28:08.190" v="359" actId="2696"/>
        <pc:sldMkLst>
          <pc:docMk/>
          <pc:sldMk cId="979907915" sldId="745"/>
        </pc:sldMkLst>
        <pc:picChg chg="mod">
          <ac:chgData name="Veronica Persson" userId="fbe030b7-6838-4289-af75-92251ba4366a" providerId="ADAL" clId="{22CC5CB6-2104-445F-BEA4-71DF44C1F5D7}" dt="2025-03-06T12:03:26.768" v="3" actId="14100"/>
          <ac:picMkLst>
            <pc:docMk/>
            <pc:sldMk cId="979907915" sldId="745"/>
            <ac:picMk id="8" creationId="{18C5896F-1506-E4DB-A665-A5BE4A4FE1D4}"/>
          </ac:picMkLst>
        </pc:picChg>
      </pc:sldChg>
    </pc:docChg>
  </pc:docChgLst>
  <pc:docChgLst>
    <pc:chgData name="Veronica Persson" userId="fbe030b7-6838-4289-af75-92251ba4366a" providerId="ADAL" clId="{3E78DA8E-1EA6-49E4-BC10-720AAAFE8F23}"/>
    <pc:docChg chg="undo redo custSel addSld delSld modSld">
      <pc:chgData name="Veronica Persson" userId="fbe030b7-6838-4289-af75-92251ba4366a" providerId="ADAL" clId="{3E78DA8E-1EA6-49E4-BC10-720AAAFE8F23}" dt="2024-10-09T09:13:46.766" v="6346" actId="729"/>
      <pc:docMkLst>
        <pc:docMk/>
      </pc:docMkLst>
      <pc:sldChg chg="addSp delSp modSp mod">
        <pc:chgData name="Veronica Persson" userId="fbe030b7-6838-4289-af75-92251ba4366a" providerId="ADAL" clId="{3E78DA8E-1EA6-49E4-BC10-720AAAFE8F23}" dt="2024-10-08T05:50:25.190" v="5277" actId="692"/>
        <pc:sldMkLst>
          <pc:docMk/>
          <pc:sldMk cId="1508206203" sldId="262"/>
        </pc:sldMkLst>
      </pc:sldChg>
      <pc:sldChg chg="modSp mod">
        <pc:chgData name="Veronica Persson" userId="fbe030b7-6838-4289-af75-92251ba4366a" providerId="ADAL" clId="{3E78DA8E-1EA6-49E4-BC10-720AAAFE8F23}" dt="2024-10-07T12:04:50.107" v="2921" actId="1076"/>
        <pc:sldMkLst>
          <pc:docMk/>
          <pc:sldMk cId="590096564" sldId="282"/>
        </pc:sldMkLst>
      </pc:sldChg>
      <pc:sldChg chg="del">
        <pc:chgData name="Veronica Persson" userId="fbe030b7-6838-4289-af75-92251ba4366a" providerId="ADAL" clId="{3E78DA8E-1EA6-49E4-BC10-720AAAFE8F23}" dt="2024-10-07T11:19:51.776" v="1212" actId="47"/>
        <pc:sldMkLst>
          <pc:docMk/>
          <pc:sldMk cId="56727221" sldId="697"/>
        </pc:sldMkLst>
      </pc:sldChg>
      <pc:sldChg chg="addSp delSp modSp mod">
        <pc:chgData name="Veronica Persson" userId="fbe030b7-6838-4289-af75-92251ba4366a" providerId="ADAL" clId="{3E78DA8E-1EA6-49E4-BC10-720AAAFE8F23}" dt="2024-10-07T12:15:58.677" v="3478" actId="207"/>
        <pc:sldMkLst>
          <pc:docMk/>
          <pc:sldMk cId="3643979914" sldId="715"/>
        </pc:sldMkLst>
      </pc:sldChg>
      <pc:sldChg chg="addSp delSp modSp mod">
        <pc:chgData name="Veronica Persson" userId="fbe030b7-6838-4289-af75-92251ba4366a" providerId="ADAL" clId="{3E78DA8E-1EA6-49E4-BC10-720AAAFE8F23}" dt="2024-10-08T05:40:14.416" v="4836" actId="6549"/>
        <pc:sldMkLst>
          <pc:docMk/>
          <pc:sldMk cId="1507102549" sldId="716"/>
        </pc:sldMkLst>
      </pc:sldChg>
      <pc:sldChg chg="modSp mod">
        <pc:chgData name="Veronica Persson" userId="fbe030b7-6838-4289-af75-92251ba4366a" providerId="ADAL" clId="{3E78DA8E-1EA6-49E4-BC10-720AAAFE8F23}" dt="2024-10-07T12:07:23.180" v="2955" actId="1076"/>
        <pc:sldMkLst>
          <pc:docMk/>
          <pc:sldMk cId="3288084948" sldId="719"/>
        </pc:sldMkLst>
      </pc:sldChg>
      <pc:sldChg chg="modSp mod">
        <pc:chgData name="Veronica Persson" userId="fbe030b7-6838-4289-af75-92251ba4366a" providerId="ADAL" clId="{3E78DA8E-1EA6-49E4-BC10-720AAAFE8F23}" dt="2024-10-07T12:00:54.620" v="2726" actId="20577"/>
        <pc:sldMkLst>
          <pc:docMk/>
          <pc:sldMk cId="2312173355" sldId="721"/>
        </pc:sldMkLst>
      </pc:sldChg>
      <pc:sldChg chg="delSp modSp mod">
        <pc:chgData name="Veronica Persson" userId="fbe030b7-6838-4289-af75-92251ba4366a" providerId="ADAL" clId="{3E78DA8E-1EA6-49E4-BC10-720AAAFE8F23}" dt="2024-10-08T05:31:29.808" v="4503" actId="20577"/>
        <pc:sldMkLst>
          <pc:docMk/>
          <pc:sldMk cId="313852590" sldId="722"/>
        </pc:sldMkLst>
      </pc:sldChg>
      <pc:sldChg chg="addSp delSp modSp mod">
        <pc:chgData name="Veronica Persson" userId="fbe030b7-6838-4289-af75-92251ba4366a" providerId="ADAL" clId="{3E78DA8E-1EA6-49E4-BC10-720AAAFE8F23}" dt="2024-10-08T06:13:08.267" v="6329" actId="1076"/>
        <pc:sldMkLst>
          <pc:docMk/>
          <pc:sldMk cId="1848149920" sldId="724"/>
        </pc:sldMkLst>
      </pc:sldChg>
      <pc:sldChg chg="addSp delSp modSp mod">
        <pc:chgData name="Veronica Persson" userId="fbe030b7-6838-4289-af75-92251ba4366a" providerId="ADAL" clId="{3E78DA8E-1EA6-49E4-BC10-720AAAFE8F23}" dt="2024-10-08T06:13:02.847" v="6327" actId="164"/>
        <pc:sldMkLst>
          <pc:docMk/>
          <pc:sldMk cId="4106652825" sldId="725"/>
        </pc:sldMkLst>
      </pc:sldChg>
      <pc:sldChg chg="addSp delSp modSp mod">
        <pc:chgData name="Veronica Persson" userId="fbe030b7-6838-4289-af75-92251ba4366a" providerId="ADAL" clId="{3E78DA8E-1EA6-49E4-BC10-720AAAFE8F23}" dt="2024-10-07T12:15:48.157" v="3477" actId="207"/>
        <pc:sldMkLst>
          <pc:docMk/>
          <pc:sldMk cId="4014852771" sldId="730"/>
        </pc:sldMkLst>
      </pc:sldChg>
      <pc:sldChg chg="addSp delSp modSp mod">
        <pc:chgData name="Veronica Persson" userId="fbe030b7-6838-4289-af75-92251ba4366a" providerId="ADAL" clId="{3E78DA8E-1EA6-49E4-BC10-720AAAFE8F23}" dt="2024-10-08T05:40:53.499" v="4838" actId="20577"/>
        <pc:sldMkLst>
          <pc:docMk/>
          <pc:sldMk cId="3491175642" sldId="731"/>
        </pc:sldMkLst>
      </pc:sldChg>
      <pc:sldChg chg="addSp delSp modSp mod">
        <pc:chgData name="Veronica Persson" userId="fbe030b7-6838-4289-af75-92251ba4366a" providerId="ADAL" clId="{3E78DA8E-1EA6-49E4-BC10-720AAAFE8F23}" dt="2024-10-08T05:42:49.634" v="4863" actId="207"/>
        <pc:sldMkLst>
          <pc:docMk/>
          <pc:sldMk cId="1408279349" sldId="732"/>
        </pc:sldMkLst>
      </pc:sldChg>
      <pc:sldChg chg="delSp modSp mod">
        <pc:chgData name="Veronica Persson" userId="fbe030b7-6838-4289-af75-92251ba4366a" providerId="ADAL" clId="{3E78DA8E-1EA6-49E4-BC10-720AAAFE8F23}" dt="2024-10-08T05:36:44.579" v="4721" actId="1076"/>
        <pc:sldMkLst>
          <pc:docMk/>
          <pc:sldMk cId="2331502627" sldId="733"/>
        </pc:sldMkLst>
      </pc:sldChg>
      <pc:sldChg chg="del">
        <pc:chgData name="Veronica Persson" userId="fbe030b7-6838-4289-af75-92251ba4366a" providerId="ADAL" clId="{3E78DA8E-1EA6-49E4-BC10-720AAAFE8F23}" dt="2024-10-07T12:24:48.627" v="3494" actId="47"/>
        <pc:sldMkLst>
          <pc:docMk/>
          <pc:sldMk cId="603869215" sldId="734"/>
        </pc:sldMkLst>
      </pc:sldChg>
      <pc:sldChg chg="addSp modSp mod">
        <pc:chgData name="Veronica Persson" userId="fbe030b7-6838-4289-af75-92251ba4366a" providerId="ADAL" clId="{3E78DA8E-1EA6-49E4-BC10-720AAAFE8F23}" dt="2024-10-07T12:06:37.406" v="2951" actId="164"/>
        <pc:sldMkLst>
          <pc:docMk/>
          <pc:sldMk cId="179484189" sldId="736"/>
        </pc:sldMkLst>
      </pc:sldChg>
      <pc:sldChg chg="mod modShow">
        <pc:chgData name="Veronica Persson" userId="fbe030b7-6838-4289-af75-92251ba4366a" providerId="ADAL" clId="{3E78DA8E-1EA6-49E4-BC10-720AAAFE8F23}" dt="2024-10-09T09:13:35.064" v="6344" actId="729"/>
        <pc:sldMkLst>
          <pc:docMk/>
          <pc:sldMk cId="391618290" sldId="737"/>
        </pc:sldMkLst>
      </pc:sldChg>
      <pc:sldChg chg="mod modShow">
        <pc:chgData name="Veronica Persson" userId="fbe030b7-6838-4289-af75-92251ba4366a" providerId="ADAL" clId="{3E78DA8E-1EA6-49E4-BC10-720AAAFE8F23}" dt="2024-10-09T09:13:37.669" v="6345" actId="729"/>
        <pc:sldMkLst>
          <pc:docMk/>
          <pc:sldMk cId="4104545360" sldId="739"/>
        </pc:sldMkLst>
      </pc:sldChg>
      <pc:sldChg chg="mod modShow">
        <pc:chgData name="Veronica Persson" userId="fbe030b7-6838-4289-af75-92251ba4366a" providerId="ADAL" clId="{3E78DA8E-1EA6-49E4-BC10-720AAAFE8F23}" dt="2024-10-09T09:13:46.766" v="6346" actId="729"/>
        <pc:sldMkLst>
          <pc:docMk/>
          <pc:sldMk cId="387016170" sldId="740"/>
        </pc:sldMkLst>
      </pc:sldChg>
      <pc:sldChg chg="mod modShow">
        <pc:chgData name="Veronica Persson" userId="fbe030b7-6838-4289-af75-92251ba4366a" providerId="ADAL" clId="{3E78DA8E-1EA6-49E4-BC10-720AAAFE8F23}" dt="2024-10-09T09:13:32.420" v="6343" actId="729"/>
        <pc:sldMkLst>
          <pc:docMk/>
          <pc:sldMk cId="3256946599" sldId="741"/>
        </pc:sldMkLst>
      </pc:sldChg>
      <pc:sldChg chg="addSp delSp modSp new mod">
        <pc:chgData name="Veronica Persson" userId="fbe030b7-6838-4289-af75-92251ba4366a" providerId="ADAL" clId="{3E78DA8E-1EA6-49E4-BC10-720AAAFE8F23}" dt="2024-10-08T06:12:53.821" v="6324" actId="164"/>
        <pc:sldMkLst>
          <pc:docMk/>
          <pc:sldMk cId="2815912311" sldId="742"/>
        </pc:sldMkLst>
      </pc:sldChg>
      <pc:sldChg chg="addSp delSp modSp new mod">
        <pc:chgData name="Veronica Persson" userId="fbe030b7-6838-4289-af75-92251ba4366a" providerId="ADAL" clId="{3E78DA8E-1EA6-49E4-BC10-720AAAFE8F23}" dt="2024-10-08T06:13:56.700" v="6338" actId="14100"/>
        <pc:sldMkLst>
          <pc:docMk/>
          <pc:sldMk cId="3773092425" sldId="7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35A3-FA91-4F69-B358-EBED2E2B3055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DF36-9EC5-4356-BFF1-50AF8DCF0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6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DF36-9EC5-4356-BFF1-50AF8DCF06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0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1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64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30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85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05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5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228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935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72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6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2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67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00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95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40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2025-03-06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2025-03-06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kemedelsverket.se/sv/behandling-och-forskrivning/forskrivning/restsituationer/sok-restanmalda-lakemed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gionvarmland.se/regionvarmland/ovrigt/hantera-prenumeration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7" Type="http://schemas.openxmlformats.org/officeDocument/2006/relationships/hyperlink" Target="https://regionvarmland.se/regionvarmland/ovrigt/hantera-prenumeration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stnoteringar-utgaende-lakemedel-och-licenser/produktinformation-licenslakemed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&amp;c=svid10_1f1bd4dd18c37e1cbe499e0#svid10_1f1bd4dd18c37e1cbe499e0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era.se/tjanster/alla-tjanster-a-o/sil---svenska-informationstjanster-for-lakemedel/" TargetMode="External"/><Relationship Id="rId5" Type="http://schemas.openxmlformats.org/officeDocument/2006/relationships/hyperlink" Target="https://www.fass.se/LIF/startpage?userType=0" TargetMode="External"/><Relationship Id="rId4" Type="http://schemas.openxmlformats.org/officeDocument/2006/relationships/hyperlink" Target="https://www.lakemedelsverket.se/sv/behandling-och-forskrivning/forskrivning/restsituationer/sok-restanmalda-lakemed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ACC19E-B0FC-4C89-CD55-3F9A5AC6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1307519"/>
            <a:ext cx="7850632" cy="2071206"/>
          </a:xfrm>
        </p:spPr>
        <p:txBody>
          <a:bodyPr/>
          <a:lstStyle/>
          <a:p>
            <a:r>
              <a:rPr lang="sv-SE" sz="4800" dirty="0"/>
              <a:t>Restnoteringar, utgående läkemedel och licenser</a:t>
            </a:r>
            <a:br>
              <a:rPr lang="sv-SE" sz="4800" dirty="0"/>
            </a:br>
            <a:br>
              <a:rPr lang="sv-SE" dirty="0"/>
            </a:br>
            <a:r>
              <a:rPr lang="sv-SE" sz="2800" dirty="0"/>
              <a:t>Var kan du hitta information?</a:t>
            </a:r>
            <a:endParaRPr lang="sv-SE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48B4C72C-4B91-6770-BC00-6C33EF56B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5" y="3804757"/>
            <a:ext cx="5599074" cy="2315488"/>
          </a:xfrm>
        </p:spPr>
        <p:txBody>
          <a:bodyPr/>
          <a:lstStyle/>
          <a:p>
            <a:endParaRPr lang="sv-SE" b="1" dirty="0"/>
          </a:p>
          <a:p>
            <a:r>
              <a:rPr lang="sv-SE" b="1" dirty="0"/>
              <a:t>Material från Läkemedelscentrum</a:t>
            </a:r>
          </a:p>
          <a:p>
            <a:endParaRPr lang="sv-SE" b="1" dirty="0"/>
          </a:p>
          <a:p>
            <a:r>
              <a:rPr lang="sv-SE" b="1" dirty="0"/>
              <a:t>2025-03-06</a:t>
            </a:r>
          </a:p>
        </p:txBody>
      </p:sp>
    </p:spTree>
    <p:extLst>
      <p:ext uri="{BB962C8B-B14F-4D97-AF65-F5344CB8AC3E}">
        <p14:creationId xmlns:p14="http://schemas.microsoft.com/office/powerpoint/2010/main" val="31385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0E222E-66BD-F423-DBAA-D900DE0D542C}"/>
              </a:ext>
            </a:extLst>
          </p:cNvPr>
          <p:cNvSpPr txBox="1"/>
          <p:nvPr/>
        </p:nvSpPr>
        <p:spPr>
          <a:xfrm>
            <a:off x="8302335" y="2488998"/>
            <a:ext cx="360564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På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läkemedelsverket.se </a:t>
            </a:r>
            <a:r>
              <a:rPr lang="sv-SE" dirty="0"/>
              <a:t>kan du söka bland alla läkemedel som är restanmälda. </a:t>
            </a:r>
          </a:p>
          <a:p>
            <a:endParaRPr lang="sv-SE" dirty="0"/>
          </a:p>
          <a:p>
            <a:r>
              <a:rPr lang="sv-SE" dirty="0"/>
              <a:t>Du kan se både pågående och kommande restnoteringar. </a:t>
            </a:r>
          </a:p>
          <a:p>
            <a:endParaRPr lang="sv-SE" dirty="0"/>
          </a:p>
          <a:p>
            <a:r>
              <a:rPr lang="sv-SE" dirty="0"/>
              <a:t>Klicka på Sök restanmälda läkemedel för att komma till söktjänsten.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C285BE3-3746-8417-A005-273CABD185F1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Läkemedelsverket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2EE6BE14-A39D-1FB0-E199-A29AB2173765}"/>
              </a:ext>
            </a:extLst>
          </p:cNvPr>
          <p:cNvGrpSpPr/>
          <p:nvPr/>
        </p:nvGrpSpPr>
        <p:grpSpPr>
          <a:xfrm>
            <a:off x="878169" y="1506681"/>
            <a:ext cx="6691032" cy="4353791"/>
            <a:chOff x="878169" y="1506681"/>
            <a:chExt cx="6691032" cy="435379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1FA208E-817D-CF55-85C2-A2BEA7212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169" y="1506681"/>
              <a:ext cx="6691032" cy="43537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265CD77-5EA4-A60D-6771-88A4AB5E4F86}"/>
                </a:ext>
              </a:extLst>
            </p:cNvPr>
            <p:cNvSpPr/>
            <p:nvPr/>
          </p:nvSpPr>
          <p:spPr>
            <a:xfrm>
              <a:off x="2639291" y="4260274"/>
              <a:ext cx="3553691" cy="1091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Pil: vänster 6">
            <a:extLst>
              <a:ext uri="{FF2B5EF4-FFF2-40B4-BE49-F238E27FC236}">
                <a16:creationId xmlns:a16="http://schemas.microsoft.com/office/drawing/2014/main" id="{21784F7D-5F72-A4B9-23CC-A78F5A112192}"/>
              </a:ext>
            </a:extLst>
          </p:cNvPr>
          <p:cNvSpPr/>
          <p:nvPr/>
        </p:nvSpPr>
        <p:spPr>
          <a:xfrm>
            <a:off x="7710055" y="4696342"/>
            <a:ext cx="503821" cy="23934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65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F98CB3-FF13-76BB-4AB8-20A7D5858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936" y="2389333"/>
            <a:ext cx="5498881" cy="3240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I söktjänsten kan du välja att söka pågående rest, kommande rest samt se avslutade restnoteringar.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Om du klickar i pågående och/eller kommande får du upp alla restanmälda läkemedel i Sverige.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Är du enbart intresserad av att se </a:t>
            </a:r>
            <a:r>
              <a:rPr lang="sv-SE" sz="1800" dirty="0" err="1"/>
              <a:t>restinformation</a:t>
            </a:r>
            <a:r>
              <a:rPr lang="sv-SE" sz="1800" dirty="0"/>
              <a:t> för ett enskilt läkemedel eller en specifik substans kan du välja att enbart söka efter dessa.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Klicka på Sök för att få fram informationen.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6D6D40D-7006-F9FF-C9C3-35E2F3336A95}"/>
              </a:ext>
            </a:extLst>
          </p:cNvPr>
          <p:cNvSpPr txBox="1">
            <a:spLocks/>
          </p:cNvSpPr>
          <p:nvPr/>
        </p:nvSpPr>
        <p:spPr>
          <a:xfrm>
            <a:off x="789709" y="315575"/>
            <a:ext cx="10910455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/>
              <a:t>Sök restanmälda läkemedel på läkemedelsverket.se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ABB43C5-8278-E434-44B7-68F4FD2D4856}"/>
              </a:ext>
            </a:extLst>
          </p:cNvPr>
          <p:cNvGrpSpPr/>
          <p:nvPr/>
        </p:nvGrpSpPr>
        <p:grpSpPr>
          <a:xfrm>
            <a:off x="789709" y="1360355"/>
            <a:ext cx="4768522" cy="5105050"/>
            <a:chOff x="789709" y="1360355"/>
            <a:chExt cx="4768522" cy="510505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2DD5CA1-4D26-2200-0367-4283663B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709" y="1360355"/>
              <a:ext cx="4768522" cy="5105050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841F081-199F-6148-9936-3FD84214EBA9}"/>
                </a:ext>
              </a:extLst>
            </p:cNvPr>
            <p:cNvSpPr/>
            <p:nvPr/>
          </p:nvSpPr>
          <p:spPr>
            <a:xfrm>
              <a:off x="1132609" y="5922819"/>
              <a:ext cx="716972" cy="386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81591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1D6F1E5-C4A2-8AED-72E3-701F53E95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5060092"/>
            <a:ext cx="8541327" cy="8069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I listan som kommer upp kan du sortera på flera olika parametrar. Om du vill se vilka läkemedel som väntas gå i rest inom en snar framtid kan du sortera listan via Startdatum och scrolla ner till närliggande datum.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Om du hellre vill ha listan i Excel-format klickar du på Exportera till Excel.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BDC0848-CA22-70CC-E9E2-F2E1F213B81B}"/>
              </a:ext>
            </a:extLst>
          </p:cNvPr>
          <p:cNvSpPr txBox="1">
            <a:spLocks/>
          </p:cNvSpPr>
          <p:nvPr/>
        </p:nvSpPr>
        <p:spPr>
          <a:xfrm>
            <a:off x="789709" y="315575"/>
            <a:ext cx="10910455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/>
              <a:t>Sök restanmälda läkemedel på läkemedelsverket.se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A016099-A8AF-FE2B-C494-EC5A979653E4}"/>
              </a:ext>
            </a:extLst>
          </p:cNvPr>
          <p:cNvGrpSpPr/>
          <p:nvPr/>
        </p:nvGrpSpPr>
        <p:grpSpPr>
          <a:xfrm>
            <a:off x="1163782" y="1293485"/>
            <a:ext cx="9507682" cy="3434379"/>
            <a:chOff x="1163782" y="1293485"/>
            <a:chExt cx="9507682" cy="343437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13A63EA-8790-1980-1F9C-499AEF97F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16"/>
            <a:stretch/>
          </p:blipFill>
          <p:spPr>
            <a:xfrm>
              <a:off x="1163782" y="1293485"/>
              <a:ext cx="9507682" cy="3434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E910BBD-9852-1A5D-CA0E-F74EC4A9528A}"/>
                </a:ext>
              </a:extLst>
            </p:cNvPr>
            <p:cNvSpPr/>
            <p:nvPr/>
          </p:nvSpPr>
          <p:spPr>
            <a:xfrm>
              <a:off x="7928263" y="2483427"/>
              <a:ext cx="904010" cy="5507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09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816690" y="766789"/>
            <a:ext cx="9024730" cy="13371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Information i ordinationsmallar i Cosmic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163CBE-F007-81C5-A0EE-7BF7215E5495}"/>
              </a:ext>
            </a:extLst>
          </p:cNvPr>
          <p:cNvSpPr/>
          <p:nvPr/>
        </p:nvSpPr>
        <p:spPr>
          <a:xfrm>
            <a:off x="2484419" y="2513178"/>
            <a:ext cx="7689272" cy="167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Arbetet med att manuellt uppdatera ordinationsmallar med information om restnoteringar är pausat från och med den 2023-06-15. Målsättningen är att återuppta arbetet när en mer automatiserad lösning finns på plats. 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Ordinationsmallar på nya alternativ och relevanta licensläkemedel kommer fortfarande att skapas och underhållas efter behov.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0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4BC76-EACA-A930-47FF-1AC8DFCA0BD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Information i ordinationsmallar i Cosmic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69654C-B889-8C1B-4404-C3A9214A5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8185747" cy="31883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Mallfarmaceuter märker upp ordinationsmallar samt skriver in prognos och annan information i ”Om mallen”.</a:t>
            </a:r>
            <a:br>
              <a:rPr lang="sv-SE" sz="1800" dirty="0"/>
            </a:br>
            <a:br>
              <a:rPr lang="sv-SE" sz="1800" dirty="0"/>
            </a:br>
            <a:r>
              <a:rPr lang="sv-SE" sz="1800" b="1" dirty="0"/>
              <a:t>Observera att detta inte syns i läkemedelslistan eller vid receptförnyelse!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Så hur kan man ta del av information för ett restnoterat läkemedel som patienten redan är ordinerad?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Sök upp läkemedlet i ny-fliken och se om ordinationsmallen är uppmärkt och uppdaterad med information </a:t>
            </a:r>
            <a:r>
              <a:rPr lang="sv-SE" sz="1800" dirty="0"/>
              <a:t>(se nästa bild).</a:t>
            </a:r>
            <a:endParaRPr lang="sv-SE" sz="1800" b="1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25694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58F43DA-DEF6-077B-52B9-E010F8CF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70" y="2204124"/>
            <a:ext cx="9573060" cy="244975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A603C12-4360-B9B8-72F9-5E2CBDF860E0}"/>
              </a:ext>
            </a:extLst>
          </p:cNvPr>
          <p:cNvSpPr txBox="1"/>
          <p:nvPr/>
        </p:nvSpPr>
        <p:spPr>
          <a:xfrm>
            <a:off x="3073053" y="5101161"/>
            <a:ext cx="64843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Ordinationsmallar uppmärkta med ”RESTNOTERAD”.</a:t>
            </a:r>
          </a:p>
          <a:p>
            <a:endParaRPr lang="sv-SE" dirty="0"/>
          </a:p>
          <a:p>
            <a:r>
              <a:rPr lang="sv-SE" dirty="0"/>
              <a:t>Information finns då också i fältet ”Om mallen” (se nästa bild).  </a:t>
            </a:r>
          </a:p>
        </p:txBody>
      </p:sp>
    </p:spTree>
    <p:extLst>
      <p:ext uri="{BB962C8B-B14F-4D97-AF65-F5344CB8AC3E}">
        <p14:creationId xmlns:p14="http://schemas.microsoft.com/office/powerpoint/2010/main" val="39161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FA4723E-36F6-E2E5-7E73-D872F4C2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229"/>
            <a:ext cx="12192000" cy="565754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4329141-147D-3A2E-77EB-5F5807369A20}"/>
              </a:ext>
            </a:extLst>
          </p:cNvPr>
          <p:cNvSpPr/>
          <p:nvPr/>
        </p:nvSpPr>
        <p:spPr>
          <a:xfrm>
            <a:off x="8590764" y="4382199"/>
            <a:ext cx="3601235" cy="1514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54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B1683B-60B0-5017-09EA-C38D9059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43" y="1593676"/>
            <a:ext cx="4650314" cy="183532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67B6445-5CC9-70C6-B3D5-BD46D9E83A3D}"/>
              </a:ext>
            </a:extLst>
          </p:cNvPr>
          <p:cNvSpPr txBox="1"/>
          <p:nvPr/>
        </p:nvSpPr>
        <p:spPr>
          <a:xfrm>
            <a:off x="3073053" y="4186761"/>
            <a:ext cx="648430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Här finns prognos för restnoteringen. Det kan också finnas:</a:t>
            </a:r>
          </a:p>
          <a:p>
            <a:pPr marL="285750" indent="-285750">
              <a:buFontTx/>
              <a:buChar char="-"/>
            </a:pPr>
            <a:r>
              <a:rPr lang="sv-SE" dirty="0"/>
              <a:t>info om eventuell regiongemensam licens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FASS.se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webben (om restmeddelande finns publicerat)</a:t>
            </a:r>
          </a:p>
        </p:txBody>
      </p:sp>
    </p:spTree>
    <p:extLst>
      <p:ext uri="{BB962C8B-B14F-4D97-AF65-F5344CB8AC3E}">
        <p14:creationId xmlns:p14="http://schemas.microsoft.com/office/powerpoint/2010/main" val="38701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205346" y="938749"/>
            <a:ext cx="1118061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Licensläkemedel och </a:t>
            </a:r>
            <a:r>
              <a:rPr lang="sv-SE" sz="3200" dirty="0" err="1"/>
              <a:t>extemporeläkemedel</a:t>
            </a:r>
            <a:r>
              <a:rPr lang="sv-SE" sz="3200" dirty="0"/>
              <a:t> i Cosmic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C2C46B8-0B99-BC7E-CEBA-1198062DC971}"/>
              </a:ext>
            </a:extLst>
          </p:cNvPr>
          <p:cNvGrpSpPr/>
          <p:nvPr/>
        </p:nvGrpSpPr>
        <p:grpSpPr>
          <a:xfrm>
            <a:off x="1849345" y="2247735"/>
            <a:ext cx="8382683" cy="1181265"/>
            <a:chOff x="1849345" y="2247735"/>
            <a:chExt cx="8382683" cy="1181265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FEC0334-8F13-45AC-8320-C758ED9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335" y="2247735"/>
              <a:ext cx="6401693" cy="1181265"/>
            </a:xfrm>
            <a:prstGeom prst="rect">
              <a:avLst/>
            </a:prstGeom>
          </p:spPr>
        </p:pic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4CD62E3E-C336-5A64-72AD-BCEFF40D949B}"/>
                </a:ext>
              </a:extLst>
            </p:cNvPr>
            <p:cNvSpPr/>
            <p:nvPr/>
          </p:nvSpPr>
          <p:spPr>
            <a:xfrm>
              <a:off x="1849345" y="2477858"/>
              <a:ext cx="1320661" cy="721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Godkänt läkemedel</a:t>
              </a:r>
            </a:p>
          </p:txBody>
        </p:sp>
        <p:sp>
          <p:nvSpPr>
            <p:cNvPr id="5" name="Pil: nedåt 4">
              <a:extLst>
                <a:ext uri="{FF2B5EF4-FFF2-40B4-BE49-F238E27FC236}">
                  <a16:creationId xmlns:a16="http://schemas.microsoft.com/office/drawing/2014/main" id="{02033AB7-13EB-ED68-6EFA-F1600060A586}"/>
                </a:ext>
              </a:extLst>
            </p:cNvPr>
            <p:cNvSpPr/>
            <p:nvPr/>
          </p:nvSpPr>
          <p:spPr>
            <a:xfrm rot="16200000">
              <a:off x="3440669" y="2592231"/>
              <a:ext cx="287063" cy="49227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0C9FC6-0CB3-4AEE-A1E8-4C1944353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637" b="20466"/>
          <a:stretch/>
        </p:blipFill>
        <p:spPr>
          <a:xfrm>
            <a:off x="1546174" y="720619"/>
            <a:ext cx="9099651" cy="3738275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E5A33B-6801-883F-10E0-2E62E8311C3C}"/>
              </a:ext>
            </a:extLst>
          </p:cNvPr>
          <p:cNvSpPr/>
          <p:nvPr/>
        </p:nvSpPr>
        <p:spPr>
          <a:xfrm>
            <a:off x="1546173" y="730328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530985B-1283-A753-8239-C850D3F86F4C}"/>
              </a:ext>
            </a:extLst>
          </p:cNvPr>
          <p:cNvSpPr txBox="1"/>
          <p:nvPr/>
        </p:nvSpPr>
        <p:spPr>
          <a:xfrm>
            <a:off x="1432144" y="4715512"/>
            <a:ext cx="93778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Se till att välja ”Icke godkända läkemedel” samt ”alla enheter” i urvalen uppe till vänster. </a:t>
            </a:r>
          </a:p>
          <a:p>
            <a:endParaRPr lang="sv-SE" dirty="0"/>
          </a:p>
          <a:p>
            <a:r>
              <a:rPr lang="sv-SE" dirty="0"/>
              <a:t>Sök på </a:t>
            </a:r>
            <a:r>
              <a:rPr lang="sv-SE" b="1" dirty="0"/>
              <a:t>produktnamnet </a:t>
            </a:r>
            <a:r>
              <a:rPr lang="sv-SE" dirty="0"/>
              <a:t>på aktuellt licensläkemedel eller extempore. Det går </a:t>
            </a:r>
            <a:r>
              <a:rPr lang="sv-SE" b="1" dirty="0"/>
              <a:t>inte </a:t>
            </a:r>
            <a:r>
              <a:rPr lang="sv-SE" dirty="0"/>
              <a:t>att få sökträff vid sökning på generiskt namn.</a:t>
            </a:r>
          </a:p>
          <a:p>
            <a:endParaRPr lang="sv-SE" dirty="0"/>
          </a:p>
          <a:p>
            <a:r>
              <a:rPr lang="sv-SE" dirty="0"/>
              <a:t>Om ingen träff genereras finns hjälpmallar att ordinera och förskriva med (se nästa bild).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7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810260"/>
            <a:ext cx="7839715" cy="43967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Sortimentsrådet: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Bevakar vissa restnoterade läkemedel och publicerar </a:t>
            </a:r>
            <a:r>
              <a:rPr lang="sv-SE" sz="1800" dirty="0" err="1"/>
              <a:t>restmeddelanden</a:t>
            </a:r>
            <a:r>
              <a:rPr lang="sv-SE" sz="1800" dirty="0"/>
              <a:t> på vårdgivarwebben. Du hittar informationen på sidan för </a:t>
            </a: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</a:t>
            </a: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800" dirty="0"/>
              <a:t>eller genom att klicka dig fram på webben via Region Värmland → Läkemedel → Vårdgivarwebben → </a:t>
            </a:r>
            <a:r>
              <a:rPr lang="sv-SE" sz="1800" dirty="0">
                <a:sym typeface="Wingdings" panose="05000000000000000000" pitchFamily="2" charset="2"/>
              </a:rPr>
              <a:t>Restnoteringar, utgående läkemedel och licenser.</a:t>
            </a: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Mallfarmaceuter</a:t>
            </a:r>
            <a:r>
              <a:rPr lang="sv-SE" sz="1800" dirty="0">
                <a:sym typeface="Wingdings" panose="05000000000000000000" pitchFamily="2" charset="2"/>
              </a:rPr>
              <a:t> uppdaterar information i ordinationsmallar.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Avdelningsfarmaceuter</a:t>
            </a:r>
            <a:r>
              <a:rPr lang="sv-SE" sz="1800" dirty="0">
                <a:sym typeface="Wingdings" panose="05000000000000000000" pitchFamily="2" charset="2"/>
              </a:rPr>
              <a:t> hanterar lager och sortiment i läkemedelsförråden hos de vårdenheter som har tjänsten läkemedelsservice (LMS).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dirty="0">
                <a:sym typeface="Wingdings" panose="05000000000000000000" pitchFamily="2" charset="2"/>
              </a:rPr>
              <a:t>Information publiceras veckovis i nyhetsbladet </a:t>
            </a:r>
            <a:r>
              <a:rPr lang="sv-SE" sz="1800" b="1" dirty="0">
                <a:sym typeface="Wingdings" panose="05000000000000000000" pitchFamily="2" charset="2"/>
              </a:rPr>
              <a:t>Läkemedelsnytt.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Restnoteringar – </a:t>
            </a:r>
            <a:r>
              <a:rPr lang="sv-SE" sz="3000" dirty="0"/>
              <a:t>vad gör Läkemedelscentrum?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50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4E0CFA4-8A64-DB35-C77B-820E23E52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30" r="32681"/>
          <a:stretch/>
        </p:blipFill>
        <p:spPr>
          <a:xfrm>
            <a:off x="977728" y="1270925"/>
            <a:ext cx="10048026" cy="2166909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F0A72661-15E1-51DC-2556-4A4600215BA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59D80D9-7899-5A5C-2F45-A0EA3011E798}"/>
              </a:ext>
            </a:extLst>
          </p:cNvPr>
          <p:cNvSpPr/>
          <p:nvPr/>
        </p:nvSpPr>
        <p:spPr>
          <a:xfrm>
            <a:off x="1401097" y="1567612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783EE58-4B41-1BD2-C7E9-502662217DCB}"/>
              </a:ext>
            </a:extLst>
          </p:cNvPr>
          <p:cNvSpPr txBox="1"/>
          <p:nvPr/>
        </p:nvSpPr>
        <p:spPr>
          <a:xfrm>
            <a:off x="1407091" y="4076685"/>
            <a:ext cx="937781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Hjälpmallarna har instruktioner, med information i varje fält, som behöver fyllas i för att slutföra en korrekt ordination och receptförskrivning.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217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DFA9B-1A26-4AB0-B4DB-488DCF47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725" y="965740"/>
            <a:ext cx="8199151" cy="4926520"/>
          </a:xfrm>
        </p:spPr>
        <p:txBody>
          <a:bodyPr/>
          <a:lstStyle/>
          <a:p>
            <a:r>
              <a:rPr lang="sv-SE" sz="3000" dirty="0"/>
              <a:t>				</a:t>
            </a:r>
            <a:br>
              <a:rPr lang="sv-SE" sz="3000" dirty="0"/>
            </a:br>
            <a:br>
              <a:rPr lang="sv-SE" sz="1800" b="0" dirty="0"/>
            </a:br>
            <a:br>
              <a:rPr lang="sv-SE" sz="1800" b="0" dirty="0"/>
            </a:br>
            <a:br>
              <a:rPr lang="sv-SE" sz="1800" b="0" dirty="0"/>
            </a:br>
            <a:r>
              <a:rPr lang="sv-SE" sz="2800" dirty="0"/>
              <a:t>Frågor, funderingar, synpunkter?</a:t>
            </a:r>
            <a:br>
              <a:rPr lang="sv-SE" sz="2400" b="0" dirty="0"/>
            </a:br>
            <a:br>
              <a:rPr lang="sv-SE" sz="2400" b="0" dirty="0"/>
            </a:br>
            <a:r>
              <a:rPr lang="sv-SE" sz="2400" dirty="0"/>
              <a:t>Sortimentsrådet på Läkemedelscentrum:</a:t>
            </a:r>
            <a:br>
              <a:rPr lang="sv-SE" sz="2400" dirty="0"/>
            </a:br>
            <a:r>
              <a:rPr lang="sv-SE" sz="2000" b="0" dirty="0"/>
              <a:t>Nås via meddelandefunktionen nederst på sidan för </a:t>
            </a:r>
            <a:r>
              <a:rPr lang="sv-SE" sz="2000" b="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 </a:t>
            </a:r>
            <a:r>
              <a:rPr lang="sv-SE" sz="2000" b="0" dirty="0"/>
              <a:t>eller via Läkemedelsförsörjningsenhetens telefon och mejl:</a:t>
            </a:r>
            <a:br>
              <a:rPr lang="sv-SE" sz="2000" b="0" dirty="0"/>
            </a:br>
            <a:r>
              <a:rPr lang="sv-SE" sz="2000" b="0" dirty="0"/>
              <a:t>Tel.010-831 51 40 (vardagar kl.08-16)</a:t>
            </a:r>
            <a:br>
              <a:rPr lang="sv-SE" sz="2000" b="0" dirty="0"/>
            </a:br>
            <a:r>
              <a:rPr lang="sv-SE" sz="2000" b="0" dirty="0"/>
              <a:t>lakemedelsforsorjningsenheten@regionvarmland.se  </a:t>
            </a:r>
            <a:br>
              <a:rPr lang="sv-SE" sz="2400" b="0" dirty="0"/>
            </a:br>
            <a:br>
              <a:rPr lang="sv-SE" sz="1600" b="0" dirty="0"/>
            </a:br>
            <a:r>
              <a:rPr lang="sv-SE" sz="2400" dirty="0"/>
              <a:t>Ordinationsmallar, klinisk farmaci, läkemedelsstatistik:</a:t>
            </a:r>
            <a:br>
              <a:rPr lang="sv-SE" sz="2000" b="0" dirty="0"/>
            </a:br>
            <a:r>
              <a:rPr lang="sv-SE" sz="2000" b="0" dirty="0"/>
              <a:t>Farmacitjänsteenheten tel. 101-831 41 41 (vardagar kl.08-15) </a:t>
            </a:r>
            <a:br>
              <a:rPr lang="sv-SE" sz="2000" b="0" dirty="0"/>
            </a:br>
            <a:r>
              <a:rPr lang="sv-SE" sz="2000" b="0" dirty="0"/>
              <a:t>farmacitjansteenheten@regionvarmland.se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Avdelningsfarmaceut, läkemedelsförsörjning:</a:t>
            </a:r>
            <a:br>
              <a:rPr lang="sv-SE" sz="2400" b="0" dirty="0"/>
            </a:br>
            <a:r>
              <a:rPr lang="sv-SE" sz="2000" b="0" dirty="0" err="1"/>
              <a:t>Läkemedelsförsörjningsenheten</a:t>
            </a:r>
            <a:r>
              <a:rPr lang="sv-SE" sz="2000" b="0" dirty="0"/>
              <a:t> tel. 010-831 51 40 (vardagar kl.08-16)</a:t>
            </a:r>
            <a:br>
              <a:rPr lang="sv-SE" sz="2000" b="0" dirty="0"/>
            </a:br>
            <a:r>
              <a:rPr lang="sv-SE" sz="2000" b="0" dirty="0"/>
              <a:t>lakemedelsforsorjningsenheten@regionvarmland.se</a:t>
            </a:r>
            <a:endParaRPr lang="sv-SE" sz="2500" b="0" dirty="0"/>
          </a:p>
        </p:txBody>
      </p:sp>
      <p:pic>
        <p:nvPicPr>
          <p:cNvPr id="3" name="Bildobjekt 2" descr="En bild som visar mönster, pixel, stygn&#10;&#10;Automatiskt genererad beskrivning">
            <a:extLst>
              <a:ext uri="{FF2B5EF4-FFF2-40B4-BE49-F238E27FC236}">
                <a16:creationId xmlns:a16="http://schemas.microsoft.com/office/drawing/2014/main" id="{0F4D3996-1809-FABE-D91B-94D3D1B38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7" y="4291435"/>
            <a:ext cx="1954906" cy="1954906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66D4EEF-C4E3-8984-F592-A7AA03B8615E}"/>
              </a:ext>
            </a:extLst>
          </p:cNvPr>
          <p:cNvSpPr txBox="1">
            <a:spLocks/>
          </p:cNvSpPr>
          <p:nvPr/>
        </p:nvSpPr>
        <p:spPr>
          <a:xfrm>
            <a:off x="290965" y="3107724"/>
            <a:ext cx="3304851" cy="1041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b="0" dirty="0"/>
              <a:t>Påminnelse: Prenumerera på Läkemedelsnytt för senaste nytt om läkemedel.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D5E6A2-AB24-6D21-25E2-24D81E33FF84}"/>
              </a:ext>
            </a:extLst>
          </p:cNvPr>
          <p:cNvSpPr txBox="1"/>
          <p:nvPr/>
        </p:nvSpPr>
        <p:spPr>
          <a:xfrm>
            <a:off x="868572" y="6260611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https://www.regionvarmland.se/regionvarmland/ovrigt/hantera-prenumerationer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6353815" cy="4850311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18721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Läkemedelsnytt</a:t>
            </a:r>
            <a:r>
              <a:rPr lang="sv-SE" sz="3000" dirty="0"/>
              <a:t> 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FFFA5AD-DD41-7F31-68B6-9B35553BB65A}"/>
              </a:ext>
            </a:extLst>
          </p:cNvPr>
          <p:cNvSpPr txBox="1"/>
          <p:nvPr/>
        </p:nvSpPr>
        <p:spPr>
          <a:xfrm>
            <a:off x="1647185" y="1287588"/>
            <a:ext cx="5371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/>
              <a:t>Nyhetsblad med löpande uppdateringar om läkemedel, restnoteringar och vad som ändras i </a:t>
            </a:r>
            <a:r>
              <a:rPr lang="sv-SE" sz="2000" b="0" i="1" dirty="0"/>
              <a:t>Rekommenderade läkemedel.</a:t>
            </a:r>
          </a:p>
          <a:p>
            <a:endParaRPr lang="sv-SE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ym typeface="Wingdings" panose="05000000000000000000" pitchFamily="2" charset="2"/>
              </a:rPr>
              <a:t>Ny utgåva varje måndag.</a:t>
            </a:r>
          </a:p>
          <a:p>
            <a:endParaRPr lang="sv-SE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ym typeface="Wingdings" panose="05000000000000000000" pitchFamily="2" charset="2"/>
              </a:rPr>
              <a:t>Ges ut av Läkemedelscentrum.</a:t>
            </a:r>
          </a:p>
          <a:p>
            <a:endParaRPr lang="sv-SE" sz="2000" dirty="0">
              <a:sym typeface="Wingdings" panose="05000000000000000000" pitchFamily="2" charset="2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85E378-C7D0-AA71-0CE4-D0DB81321D67}"/>
              </a:ext>
            </a:extLst>
          </p:cNvPr>
          <p:cNvSpPr txBox="1"/>
          <p:nvPr/>
        </p:nvSpPr>
        <p:spPr>
          <a:xfrm>
            <a:off x="789709" y="5637488"/>
            <a:ext cx="649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ym typeface="Wingdings" panose="05000000000000000000" pitchFamily="2" charset="2"/>
              </a:rPr>
              <a:t>I denna ruta finns information om utvalda nya restnoterade läkemedel samt uppdateringar av redan pågående restnoteringar. Här hittar du även en </a:t>
            </a:r>
            <a:r>
              <a:rPr lang="sv-SE" sz="16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direktlänk till webbsidan för restnoterade läkemedel</a:t>
            </a:r>
            <a:r>
              <a:rPr lang="sv-SE" sz="16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v-SE" sz="1600" dirty="0">
                <a:sym typeface="Wingdings" panose="05000000000000000000" pitchFamily="2" charset="2"/>
              </a:rPr>
              <a:t>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7F9A7E9-0242-C7FE-518A-597980565847}"/>
              </a:ext>
            </a:extLst>
          </p:cNvPr>
          <p:cNvGrpSpPr/>
          <p:nvPr/>
        </p:nvGrpSpPr>
        <p:grpSpPr>
          <a:xfrm>
            <a:off x="7299462" y="432299"/>
            <a:ext cx="2765524" cy="5993401"/>
            <a:chOff x="7464466" y="190674"/>
            <a:chExt cx="2765524" cy="599340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0D58301-4123-0A21-0670-62CE390A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4467" y="4364897"/>
              <a:ext cx="2765522" cy="1819178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301B8D59-0A8B-0E02-652E-71A9F45AF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4466" y="190674"/>
              <a:ext cx="2765524" cy="41575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8B83A7FB-ED77-29E3-7CB1-D3BF69EB916A}"/>
              </a:ext>
            </a:extLst>
          </p:cNvPr>
          <p:cNvSpPr/>
          <p:nvPr/>
        </p:nvSpPr>
        <p:spPr>
          <a:xfrm>
            <a:off x="7287492" y="4606522"/>
            <a:ext cx="2765523" cy="1819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mönster, pixel, stygn&#10;&#10;Automatiskt genererad beskrivning">
            <a:extLst>
              <a:ext uri="{FF2B5EF4-FFF2-40B4-BE49-F238E27FC236}">
                <a16:creationId xmlns:a16="http://schemas.microsoft.com/office/drawing/2014/main" id="{5ABA3923-4D07-A7CB-A015-FDF0F982D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4001074"/>
            <a:ext cx="1318532" cy="131853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F25AD65-5B23-55CC-521F-74CA85FA1535}"/>
              </a:ext>
            </a:extLst>
          </p:cNvPr>
          <p:cNvSpPr txBox="1"/>
          <p:nvPr/>
        </p:nvSpPr>
        <p:spPr>
          <a:xfrm>
            <a:off x="2449990" y="3783177"/>
            <a:ext cx="34802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ym typeface="Wingdings" panose="05000000000000000000" pitchFamily="2" charset="2"/>
              </a:rPr>
              <a:t>Du får lättast tillgång till </a:t>
            </a:r>
          </a:p>
          <a:p>
            <a:r>
              <a:rPr lang="sv-SE" dirty="0">
                <a:sym typeface="Wingdings" panose="05000000000000000000" pitchFamily="2" charset="2"/>
              </a:rPr>
              <a:t>nyhetsbladet genom att </a:t>
            </a:r>
          </a:p>
          <a:p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prenumerera via intranätet</a:t>
            </a:r>
            <a:r>
              <a:rPr lang="sv-SE" dirty="0">
                <a:sym typeface="Wingdings" panose="05000000000000000000" pitchFamily="2" charset="2"/>
              </a:rPr>
              <a:t>.</a:t>
            </a:r>
          </a:p>
          <a:p>
            <a:endParaRPr lang="sv-SE" sz="900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Scanna QR-koden för att </a:t>
            </a:r>
          </a:p>
          <a:p>
            <a:r>
              <a:rPr lang="sv-SE" dirty="0">
                <a:sym typeface="Wingdings" panose="05000000000000000000" pitchFamily="2" charset="2"/>
              </a:rPr>
              <a:t>komma till prenumerationssidan.</a:t>
            </a:r>
          </a:p>
        </p:txBody>
      </p:sp>
    </p:spTree>
    <p:extLst>
      <p:ext uri="{BB962C8B-B14F-4D97-AF65-F5344CB8AC3E}">
        <p14:creationId xmlns:p14="http://schemas.microsoft.com/office/powerpoint/2010/main" val="40148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60C72B5-2B46-1BD2-1448-AD2B459AD7CA}"/>
              </a:ext>
            </a:extLst>
          </p:cNvPr>
          <p:cNvSpPr txBox="1"/>
          <p:nvPr/>
        </p:nvSpPr>
        <p:spPr>
          <a:xfrm>
            <a:off x="5553320" y="240552"/>
            <a:ext cx="3912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Från länken i den röda rutan i Läkemedelsnytt kan du klicka dig vidare till </a:t>
            </a:r>
            <a:r>
              <a:rPr lang="sv-SE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webbsidan</a:t>
            </a:r>
            <a:r>
              <a:rPr lang="sv-SE" sz="2000" dirty="0"/>
              <a:t> med Sortimentsrådets publicerade </a:t>
            </a:r>
            <a:r>
              <a:rPr lang="sv-SE" sz="2000" dirty="0" err="1"/>
              <a:t>restmeddelanden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7FB3AE-787B-E925-3B72-9C730601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10" y="240552"/>
            <a:ext cx="4766347" cy="2668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E001E56-BFEE-35BA-61E0-10F6903B2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845" y="2119745"/>
            <a:ext cx="5036016" cy="3605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il: böjd 7">
            <a:extLst>
              <a:ext uri="{FF2B5EF4-FFF2-40B4-BE49-F238E27FC236}">
                <a16:creationId xmlns:a16="http://schemas.microsoft.com/office/drawing/2014/main" id="{C17DF8ED-AFA2-E9AD-16E6-7986921465A0}"/>
              </a:ext>
            </a:extLst>
          </p:cNvPr>
          <p:cNvSpPr/>
          <p:nvPr/>
        </p:nvSpPr>
        <p:spPr>
          <a:xfrm rot="5400000">
            <a:off x="7769720" y="1695191"/>
            <a:ext cx="421135" cy="353153"/>
          </a:xfrm>
          <a:prstGeom prst="bentArrow">
            <a:avLst>
              <a:gd name="adj1" fmla="val 25000"/>
              <a:gd name="adj2" fmla="val 23477"/>
              <a:gd name="adj3" fmla="val 25000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3B6FD4D-32AF-EE33-71E0-B982DD01428D}"/>
              </a:ext>
            </a:extLst>
          </p:cNvPr>
          <p:cNvSpPr txBox="1"/>
          <p:nvPr/>
        </p:nvSpPr>
        <p:spPr>
          <a:xfrm>
            <a:off x="852055" y="3280985"/>
            <a:ext cx="558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Om du klickar på + tecknet på raden för </a:t>
            </a:r>
            <a:r>
              <a:rPr lang="sv-SE" sz="2000" dirty="0" err="1"/>
              <a:t>Restmeddelanden</a:t>
            </a:r>
            <a:r>
              <a:rPr lang="sv-SE" sz="2000" dirty="0"/>
              <a:t> och utgående läkemedel får du upp hela listan med </a:t>
            </a:r>
            <a:r>
              <a:rPr lang="sv-SE" sz="2000" dirty="0" err="1"/>
              <a:t>restmeddelanden</a:t>
            </a:r>
            <a:r>
              <a:rPr lang="sv-SE" sz="2000" dirty="0"/>
              <a:t>.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A1A4CC9-28B6-D2F1-8504-7EB7221DE897}"/>
              </a:ext>
            </a:extLst>
          </p:cNvPr>
          <p:cNvSpPr/>
          <p:nvPr/>
        </p:nvSpPr>
        <p:spPr>
          <a:xfrm>
            <a:off x="11492345" y="4986233"/>
            <a:ext cx="408516" cy="354694"/>
          </a:xfrm>
          <a:prstGeom prst="ellipse">
            <a:avLst/>
          </a:prstGeom>
          <a:noFill/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9F8ACE-47DF-4FA9-FE1F-873818D013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898"/>
          <a:stretch/>
        </p:blipFill>
        <p:spPr>
          <a:xfrm>
            <a:off x="852055" y="4418796"/>
            <a:ext cx="4676537" cy="1844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Pil: vänster 14">
            <a:extLst>
              <a:ext uri="{FF2B5EF4-FFF2-40B4-BE49-F238E27FC236}">
                <a16:creationId xmlns:a16="http://schemas.microsoft.com/office/drawing/2014/main" id="{9C9638FC-BDC0-A3D2-2831-F0E3060F72B5}"/>
              </a:ext>
            </a:extLst>
          </p:cNvPr>
          <p:cNvSpPr/>
          <p:nvPr/>
        </p:nvSpPr>
        <p:spPr>
          <a:xfrm>
            <a:off x="5683827" y="4986233"/>
            <a:ext cx="1059873" cy="19883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97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DB7A702-F474-814A-FBDA-3BDE15F7B0A4}"/>
              </a:ext>
            </a:extLst>
          </p:cNvPr>
          <p:cNvSpPr txBox="1"/>
          <p:nvPr/>
        </p:nvSpPr>
        <p:spPr>
          <a:xfrm>
            <a:off x="6224155" y="1582340"/>
            <a:ext cx="57357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Exempel på hur ett </a:t>
            </a:r>
            <a:r>
              <a:rPr lang="sv-SE" dirty="0" err="1"/>
              <a:t>restmeddelande</a:t>
            </a:r>
            <a:r>
              <a:rPr lang="sv-SE" dirty="0"/>
              <a:t> kan se ut. Här finns bland annat information om: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Vilket läkemedel som är restnoterat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länge restnoteringen väntas pågå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Vilka alternativ som finns att tillgå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regiongemensam licens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Recepthantering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Läkemedelsverket har beviljat särskilt tillstånd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Kontaktuppgifter till öppenvårdsapotek i Regionen</a:t>
            </a:r>
          </a:p>
          <a:p>
            <a:endParaRPr lang="sv-SE" dirty="0"/>
          </a:p>
          <a:p>
            <a:r>
              <a:rPr lang="sv-SE" dirty="0"/>
              <a:t>Vid uppdatering av </a:t>
            </a:r>
            <a:r>
              <a:rPr lang="sv-SE" dirty="0" err="1"/>
              <a:t>restmeddelandet</a:t>
            </a:r>
            <a:r>
              <a:rPr lang="sv-SE" dirty="0"/>
              <a:t> hittar du ny information överst i den rosa rutan.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3DE0F9-BF80-362C-F009-2D495989B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" r="2347"/>
          <a:stretch/>
        </p:blipFill>
        <p:spPr>
          <a:xfrm>
            <a:off x="768927" y="209721"/>
            <a:ext cx="5198920" cy="6438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78F2B30-3F35-D796-3123-2A3804889A09}"/>
              </a:ext>
            </a:extLst>
          </p:cNvPr>
          <p:cNvSpPr txBox="1"/>
          <p:nvPr/>
        </p:nvSpPr>
        <p:spPr>
          <a:xfrm>
            <a:off x="6951517" y="654627"/>
            <a:ext cx="396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/>
              <a:t>Restmeddelande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50710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E06FA49-7595-B112-650D-5AAC2D4A24C0}"/>
              </a:ext>
            </a:extLst>
          </p:cNvPr>
          <p:cNvSpPr txBox="1"/>
          <p:nvPr/>
        </p:nvSpPr>
        <p:spPr>
          <a:xfrm>
            <a:off x="769361" y="1458952"/>
            <a:ext cx="10296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Längre ner på webbsidan hittar du allmän information om licenser, en länk till Läkemedelsverkets särskilda tillstånd samt produktinformation (SPC) för de licensläkemedel som nämns i restmeddelanden och/eller är beviljade som regiongemensamma licenser.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DECFF-9522-1D28-1BF2-E1328DA4A756}"/>
              </a:ext>
            </a:extLst>
          </p:cNvPr>
          <p:cNvSpPr txBox="1"/>
          <p:nvPr/>
        </p:nvSpPr>
        <p:spPr>
          <a:xfrm>
            <a:off x="769361" y="588580"/>
            <a:ext cx="733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Information om licensläkemedel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274F9A-C25F-BA2C-682B-89E24185FFCF}"/>
              </a:ext>
            </a:extLst>
          </p:cNvPr>
          <p:cNvSpPr txBox="1"/>
          <p:nvPr/>
        </p:nvSpPr>
        <p:spPr>
          <a:xfrm>
            <a:off x="6160155" y="5576395"/>
            <a:ext cx="244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+ tecknet för att få fram listan med produktresuméer.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8D4861B-482C-B132-3FC9-0ECCD8593A6E}"/>
              </a:ext>
            </a:extLst>
          </p:cNvPr>
          <p:cNvGrpSpPr/>
          <p:nvPr/>
        </p:nvGrpSpPr>
        <p:grpSpPr>
          <a:xfrm>
            <a:off x="769361" y="2867892"/>
            <a:ext cx="5070330" cy="3746134"/>
            <a:chOff x="769361" y="2581839"/>
            <a:chExt cx="5154410" cy="382504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50A9699-314A-CEC3-5206-96889F47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361" y="2581839"/>
              <a:ext cx="5154410" cy="3825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525C0406-A8AF-D11B-6B26-2CE2B67ADD25}"/>
                </a:ext>
              </a:extLst>
            </p:cNvPr>
            <p:cNvSpPr/>
            <p:nvPr/>
          </p:nvSpPr>
          <p:spPr>
            <a:xfrm>
              <a:off x="5434445" y="6020560"/>
              <a:ext cx="415636" cy="386328"/>
            </a:xfrm>
            <a:prstGeom prst="ellipse">
              <a:avLst/>
            </a:prstGeom>
            <a:noFill/>
            <a:ln w="508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60AA80-B851-8160-9C1C-8D266E67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44" y="3241964"/>
            <a:ext cx="5444478" cy="1914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Pil: böjd uppåt 13">
            <a:extLst>
              <a:ext uri="{FF2B5EF4-FFF2-40B4-BE49-F238E27FC236}">
                <a16:creationId xmlns:a16="http://schemas.microsoft.com/office/drawing/2014/main" id="{A6903DF7-6522-98EF-5C41-B2DCC8CC69CC}"/>
              </a:ext>
            </a:extLst>
          </p:cNvPr>
          <p:cNvSpPr/>
          <p:nvPr/>
        </p:nvSpPr>
        <p:spPr>
          <a:xfrm>
            <a:off x="8697190" y="5399048"/>
            <a:ext cx="1246909" cy="523770"/>
          </a:xfrm>
          <a:prstGeom prst="bentUpArrow">
            <a:avLst>
              <a:gd name="adj1" fmla="val 25000"/>
              <a:gd name="adj2" fmla="val 25000"/>
              <a:gd name="adj3" fmla="val 2834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nedåt 15">
            <a:extLst>
              <a:ext uri="{FF2B5EF4-FFF2-40B4-BE49-F238E27FC236}">
                <a16:creationId xmlns:a16="http://schemas.microsoft.com/office/drawing/2014/main" id="{527DCD9B-0697-338E-A8B0-CD15165EBDE3}"/>
              </a:ext>
            </a:extLst>
          </p:cNvPr>
          <p:cNvSpPr/>
          <p:nvPr/>
        </p:nvSpPr>
        <p:spPr>
          <a:xfrm>
            <a:off x="2857498" y="2382282"/>
            <a:ext cx="207819" cy="39330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17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741F7C-646A-95E6-3E66-99FE045E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1030" y="436418"/>
            <a:ext cx="8328088" cy="36264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sv-SE" sz="4000" b="1" dirty="0"/>
              <a:t>Hur </a:t>
            </a:r>
            <a:r>
              <a:rPr lang="sv-SE" sz="4000" b="1" dirty="0">
                <a:sym typeface="Wingdings" panose="05000000000000000000" pitchFamily="2" charset="2"/>
              </a:rPr>
              <a:t>kan du hålla dig uppdaterad?</a:t>
            </a:r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6D1FC11-04BB-E021-AB00-7D32B7E17315}"/>
              </a:ext>
            </a:extLst>
          </p:cNvPr>
          <p:cNvSpPr txBox="1"/>
          <p:nvPr/>
        </p:nvSpPr>
        <p:spPr>
          <a:xfrm>
            <a:off x="602673" y="1997839"/>
            <a:ext cx="5621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Webbsidan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 </a:t>
            </a:r>
            <a:r>
              <a:rPr lang="sv-SE" dirty="0"/>
              <a:t>uppdateras löpande men inte dagligen. Datumet i slutet av länken visar när </a:t>
            </a:r>
            <a:r>
              <a:rPr lang="sv-SE" dirty="0" err="1"/>
              <a:t>restmeddelandet</a:t>
            </a:r>
            <a:r>
              <a:rPr lang="sv-SE" dirty="0"/>
              <a:t> senast uppdaterades.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 daglig uppdatering om restnoterande läkemedel se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Läkemedelsverkets </a:t>
            </a:r>
            <a:r>
              <a:rPr lang="sv-SE" dirty="0" err="1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restinformation</a:t>
            </a:r>
            <a:r>
              <a:rPr lang="sv-SE" dirty="0"/>
              <a:t>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 om restnoterade läkemedel finns även på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Fass.se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dirty="0"/>
              <a:t>och i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SIL-online</a:t>
            </a:r>
            <a:r>
              <a:rPr lang="sv-SE" dirty="0"/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B1BC9DA-6868-AF0C-F66D-5EF490151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074" y="1275044"/>
            <a:ext cx="5022273" cy="4740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27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DD805F-AEF4-5347-D542-A820DE336649}"/>
              </a:ext>
            </a:extLst>
          </p:cNvPr>
          <p:cNvSpPr txBox="1">
            <a:spLocks/>
          </p:cNvSpPr>
          <p:nvPr/>
        </p:nvSpPr>
        <p:spPr>
          <a:xfrm>
            <a:off x="725967" y="364425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fass.se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D657B12-47DC-9D4F-10D5-383AC782EEDD}"/>
              </a:ext>
            </a:extLst>
          </p:cNvPr>
          <p:cNvGrpSpPr/>
          <p:nvPr/>
        </p:nvGrpSpPr>
        <p:grpSpPr>
          <a:xfrm>
            <a:off x="831274" y="1442449"/>
            <a:ext cx="8323118" cy="5186273"/>
            <a:chOff x="1075036" y="1495983"/>
            <a:chExt cx="8727080" cy="5139735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ADC425D5-683C-2557-5325-A3F166F56221}"/>
                </a:ext>
              </a:extLst>
            </p:cNvPr>
            <p:cNvGrpSpPr/>
            <p:nvPr/>
          </p:nvGrpSpPr>
          <p:grpSpPr>
            <a:xfrm>
              <a:off x="1075036" y="1495983"/>
              <a:ext cx="8727080" cy="4605959"/>
              <a:chOff x="1994054" y="1414482"/>
              <a:chExt cx="8727080" cy="4605959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9EE951E6-6561-8457-2858-B2C6ADD16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054" y="1414482"/>
                <a:ext cx="8727080" cy="4605959"/>
              </a:xfrm>
              <a:prstGeom prst="rect">
                <a:avLst/>
              </a:prstGeom>
            </p:spPr>
          </p:pic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53EEC29F-D217-B081-4FCD-E19463510763}"/>
                  </a:ext>
                </a:extLst>
              </p:cNvPr>
              <p:cNvSpPr/>
              <p:nvPr/>
            </p:nvSpPr>
            <p:spPr>
              <a:xfrm>
                <a:off x="6357594" y="3195611"/>
                <a:ext cx="1327852" cy="47575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A3B24ABD-73AA-299A-F084-DC5DE716FB84}"/>
                  </a:ext>
                </a:extLst>
              </p:cNvPr>
              <p:cNvSpPr/>
              <p:nvPr/>
            </p:nvSpPr>
            <p:spPr>
              <a:xfrm>
                <a:off x="8223827" y="3856654"/>
                <a:ext cx="2130136" cy="6596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53A727E-B397-AD89-F838-893C95C132C0}"/>
                  </a:ext>
                </a:extLst>
              </p:cNvPr>
              <p:cNvSpPr/>
              <p:nvPr/>
            </p:nvSpPr>
            <p:spPr>
              <a:xfrm>
                <a:off x="2087534" y="5561382"/>
                <a:ext cx="2980224" cy="45905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4AEBB356-E906-4F22-0C0E-76B0C2D551C8}"/>
                </a:ext>
              </a:extLst>
            </p:cNvPr>
            <p:cNvSpPr txBox="1"/>
            <p:nvPr/>
          </p:nvSpPr>
          <p:spPr>
            <a:xfrm>
              <a:off x="6093332" y="5568166"/>
              <a:ext cx="3708783" cy="1067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600" dirty="0"/>
                <a:t>Vid en restnotering kan läkemedlet fortfarande finnas kvar på öppenvårdsapoteken. Kontrollera gärna lagerstatus före vidare åtgärd.</a:t>
              </a:r>
            </a:p>
          </p:txBody>
        </p:sp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F6AD1993-4904-345E-E3D9-DBCBBC69DC7C}"/>
                </a:ext>
              </a:extLst>
            </p:cNvPr>
            <p:cNvSpPr/>
            <p:nvPr/>
          </p:nvSpPr>
          <p:spPr>
            <a:xfrm>
              <a:off x="8151513" y="4803923"/>
              <a:ext cx="218364" cy="582044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05B61915-AD9C-529E-FC8C-C06A9B4D326C}"/>
              </a:ext>
            </a:extLst>
          </p:cNvPr>
          <p:cNvSpPr txBox="1"/>
          <p:nvPr/>
        </p:nvSpPr>
        <p:spPr>
          <a:xfrm>
            <a:off x="9331473" y="1443841"/>
            <a:ext cx="286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</a:t>
            </a:r>
            <a:r>
              <a:rPr lang="sv-SE" dirty="0" err="1"/>
              <a:t>Fass</a:t>
            </a:r>
            <a:r>
              <a:rPr lang="sv-SE" dirty="0"/>
              <a:t> finns information som visar om läkemedlet är restanmält till Läkemedelsverket. </a:t>
            </a:r>
          </a:p>
          <a:p>
            <a:endParaRPr lang="sv-SE" dirty="0"/>
          </a:p>
          <a:p>
            <a:r>
              <a:rPr lang="sv-SE" dirty="0"/>
              <a:t>Du kan klicka dig vidare till Läkemedelsverkets </a:t>
            </a:r>
            <a:r>
              <a:rPr lang="sv-SE" dirty="0" err="1"/>
              <a:t>restinformation</a:t>
            </a:r>
            <a:r>
              <a:rPr lang="sv-SE" dirty="0"/>
              <a:t> via länken nederst i rutan.  </a:t>
            </a:r>
          </a:p>
          <a:p>
            <a:endParaRPr lang="sv-SE" dirty="0"/>
          </a:p>
          <a:p>
            <a:r>
              <a:rPr lang="sv-SE" dirty="0"/>
              <a:t>Du kan även se om läkemedlet har något generiskt utbytbart alternativ samt kontrollera lagerstatus på öppenvårdsapoteken.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70586F4-B0A1-833A-28F3-A360B0A5EBC8}"/>
              </a:ext>
            </a:extLst>
          </p:cNvPr>
          <p:cNvSpPr/>
          <p:nvPr/>
        </p:nvSpPr>
        <p:spPr>
          <a:xfrm>
            <a:off x="920426" y="4677897"/>
            <a:ext cx="5418029" cy="665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2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2402B-E6AC-9A9B-B488-558FDDB9E10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Funktioner på fass.se - lagerstatus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3EB7443-6E03-7F39-94BB-2C7FD6129A8B}"/>
              </a:ext>
            </a:extLst>
          </p:cNvPr>
          <p:cNvSpPr txBox="1"/>
          <p:nvPr/>
        </p:nvSpPr>
        <p:spPr>
          <a:xfrm>
            <a:off x="6613155" y="1997837"/>
            <a:ext cx="499348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När du klickar på ”Sök lagerstatus” för aktuellt läkemedel får du upp en sökruta.</a:t>
            </a:r>
          </a:p>
          <a:p>
            <a:endParaRPr lang="sv-SE" dirty="0"/>
          </a:p>
          <a:p>
            <a:r>
              <a:rPr lang="sv-SE" dirty="0"/>
              <a:t>Genom att filtrera listan via knappen ”Sök nära mig” kan du få upp samtliga apotek i Värmland eller söka upp specifika apotek på en ort. </a:t>
            </a:r>
          </a:p>
          <a:p>
            <a:endParaRPr lang="sv-SE" dirty="0"/>
          </a:p>
          <a:p>
            <a:r>
              <a:rPr lang="sv-SE" dirty="0"/>
              <a:t>Observera att du måste klicka på rubriken ”Lagerstatus” för att sortera resultatet i fallande ordning.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F559522-799C-BFF8-C295-7A811161544F}"/>
              </a:ext>
            </a:extLst>
          </p:cNvPr>
          <p:cNvGrpSpPr/>
          <p:nvPr/>
        </p:nvGrpSpPr>
        <p:grpSpPr>
          <a:xfrm>
            <a:off x="1201518" y="1423554"/>
            <a:ext cx="4377328" cy="5195455"/>
            <a:chOff x="1201519" y="1350817"/>
            <a:chExt cx="4377328" cy="519545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7B8FD11-AFFF-9CA0-3DC2-ACFAC153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519" y="1350817"/>
              <a:ext cx="4377328" cy="5195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51BF616F-8568-9D36-C759-E88D26039BA5}"/>
                </a:ext>
              </a:extLst>
            </p:cNvPr>
            <p:cNvSpPr/>
            <p:nvPr/>
          </p:nvSpPr>
          <p:spPr>
            <a:xfrm>
              <a:off x="3356264" y="2117486"/>
              <a:ext cx="1226127" cy="3867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66D8142-47BC-3C19-AF5E-CA9E8707EE9B}"/>
                </a:ext>
              </a:extLst>
            </p:cNvPr>
            <p:cNvSpPr/>
            <p:nvPr/>
          </p:nvSpPr>
          <p:spPr>
            <a:xfrm>
              <a:off x="4125192" y="4042064"/>
              <a:ext cx="893618" cy="386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4814992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ce738-0d0d-4b34-b216-b9dce7869fd4">
      <Terms xmlns="http://schemas.microsoft.com/office/infopath/2007/PartnerControls"/>
    </lcf76f155ced4ddcb4097134ff3c332f>
    <TaxCatchAll xmlns="27459485-c959-4ffe-b6a3-3ec1fa9cc8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D9715C568A240AE5C975461848630" ma:contentTypeVersion="18" ma:contentTypeDescription="Create a new document." ma:contentTypeScope="" ma:versionID="c57eb8dcf1014fde229a6a4268707ae7">
  <xsd:schema xmlns:xsd="http://www.w3.org/2001/XMLSchema" xmlns:xs="http://www.w3.org/2001/XMLSchema" xmlns:p="http://schemas.microsoft.com/office/2006/metadata/properties" xmlns:ns2="020ce738-0d0d-4b34-b216-b9dce7869fd4" xmlns:ns3="27459485-c959-4ffe-b6a3-3ec1fa9cc897" targetNamespace="http://schemas.microsoft.com/office/2006/metadata/properties" ma:root="true" ma:fieldsID="51427e4e90145c169616d1eccc42a6d0" ns2:_="" ns3:_="">
    <xsd:import namespace="020ce738-0d0d-4b34-b216-b9dce7869fd4"/>
    <xsd:import namespace="27459485-c959-4ffe-b6a3-3ec1fa9cc8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ce738-0d0d-4b34-b216-b9dce786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59485-c959-4ffe-b6a3-3ec1fa9cc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f51080-6049-4844-8f76-dee381049e63}" ma:internalName="TaxCatchAll" ma:showField="CatchAllData" ma:web="27459485-c959-4ffe-b6a3-3ec1fa9c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9B5986-DA62-4623-BC12-63B742D3C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6AEF98-B864-4F3D-8516-AB443C9DB6CD}">
  <ds:schemaRefs>
    <ds:schemaRef ds:uri="http://schemas.microsoft.com/office/2006/documentManagement/types"/>
    <ds:schemaRef ds:uri="f5fa44e2-66ca-450c-a974-712b89d0f1a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c91454d1-bcb0-491d-8c43-686d29376df5"/>
    <ds:schemaRef ds:uri="020ce738-0d0d-4b34-b216-b9dce7869fd4"/>
    <ds:schemaRef ds:uri="27459485-c959-4ffe-b6a3-3ec1fa9cc897"/>
  </ds:schemaRefs>
</ds:datastoreItem>
</file>

<file path=customXml/itemProps3.xml><?xml version="1.0" encoding="utf-8"?>
<ds:datastoreItem xmlns:ds="http://schemas.openxmlformats.org/officeDocument/2006/customXml" ds:itemID="{C2000B69-1ABD-4362-85D8-81E87014F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ce738-0d0d-4b34-b216-b9dce7869fd4"/>
    <ds:schemaRef ds:uri="27459485-c959-4ffe-b6a3-3ec1fa9cc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4385</TotalTime>
  <Words>1119</Words>
  <Application>Microsoft Office PowerPoint</Application>
  <PresentationFormat>Bredbild</PresentationFormat>
  <Paragraphs>136</Paragraphs>
  <Slides>21</Slides>
  <Notes>18</Notes>
  <HiddenSlides>4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Region Varmland</vt:lpstr>
      <vt:lpstr>Region Varmland Grå</vt:lpstr>
      <vt:lpstr>Stor rubrik</vt:lpstr>
      <vt:lpstr>Restnoteringar, utgående läkemedel och licenser  Var kan du hitta information?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   Frågor, funderingar, synpunkter?  Sortimentsrådet på Läkemedelscentrum: Nås via meddelandefunktionen nederst på sidan för Restnoteringar, utgående läkemedel och licenser eller via Läkemedelsförsörjningsenhetens telefon och mejl: Tel.010-831 51 40 (vardagar kl.08-16) lakemedelsforsorjningsenheten@regionvarmland.se    Ordinationsmallar, klinisk farmaci, läkemedelsstatistik: Farmacitjänsteenheten tel. 101-831 41 41 (vardagar kl.08-15)  farmacitjansteenheten@regionvarmland.se  Avdelningsfarmaceut, läkemedelsförsörjning: Läkemedelsförsörjningsenheten tel. 010-831 51 40 (vardagar kl.08-16) lakemedelsforsorjningsenheten@regionvarmland.se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genom hela vårdkedjan - underlättar för alla parter</dc:title>
  <dc:creator>Jeanette Wern</dc:creator>
  <cp:lastModifiedBy>Veronica Persson</cp:lastModifiedBy>
  <cp:revision>21</cp:revision>
  <dcterms:created xsi:type="dcterms:W3CDTF">2019-08-15T09:34:44Z</dcterms:created>
  <dcterms:modified xsi:type="dcterms:W3CDTF">2025-03-06T12:28:53Z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0x010100762D9715C568A240AE5C975461848630</vt:lpwstr>
  </property>
  <property fmtid="{D5CDD505-2E9C-101B-9397-08002B2CF9AE}" pid="3" name="MSIP_Label_f0bc4404-d96b-4544-9544-a30b749faca9_Enabled">
    <vt:lpwstr>true</vt:lpwstr>
  </property>
  <property fmtid="{D5CDD505-2E9C-101B-9397-08002B2CF9AE}" pid="4" name="MSIP_Label_f0bc4404-d96b-4544-9544-a30b749faca9_SetDate">
    <vt:lpwstr>2022-08-03T10:21:26Z</vt:lpwstr>
  </property>
  <property fmtid="{D5CDD505-2E9C-101B-9397-08002B2CF9AE}" pid="5" name="MSIP_Label_f0bc4404-d96b-4544-9544-a30b749faca9_Method">
    <vt:lpwstr>Standard</vt:lpwstr>
  </property>
  <property fmtid="{D5CDD505-2E9C-101B-9397-08002B2CF9AE}" pid="6" name="MSIP_Label_f0bc4404-d96b-4544-9544-a30b749faca9_Name">
    <vt:lpwstr>Internal</vt:lpwstr>
  </property>
  <property fmtid="{D5CDD505-2E9C-101B-9397-08002B2CF9AE}" pid="7" name="MSIP_Label_f0bc4404-d96b-4544-9544-a30b749faca9_SiteId">
    <vt:lpwstr>176bdcf0-2ce3-4610-962a-d59c1f5ce9f6</vt:lpwstr>
  </property>
  <property fmtid="{D5CDD505-2E9C-101B-9397-08002B2CF9AE}" pid="8" name="MSIP_Label_f0bc4404-d96b-4544-9544-a30b749faca9_ActionId">
    <vt:lpwstr>82ed8d80-fbc9-4a8a-8723-919a04ab685f</vt:lpwstr>
  </property>
  <property fmtid="{D5CDD505-2E9C-101B-9397-08002B2CF9AE}" pid="9" name="MSIP_Label_f0bc4404-d96b-4544-9544-a30b749faca9_ContentBits">
    <vt:lpwstr>0</vt:lpwstr>
  </property>
  <property fmtid="{D5CDD505-2E9C-101B-9397-08002B2CF9AE}" pid="10" name="MediaServiceImageTags">
    <vt:lpwstr/>
  </property>
</Properties>
</file>