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18"/>
  </p:notesMasterIdLst>
  <p:sldIdLst>
    <p:sldId id="256" r:id="rId7"/>
    <p:sldId id="257" r:id="rId8"/>
    <p:sldId id="259" r:id="rId9"/>
    <p:sldId id="445" r:id="rId10"/>
    <p:sldId id="446" r:id="rId11"/>
    <p:sldId id="395" r:id="rId12"/>
    <p:sldId id="454" r:id="rId13"/>
    <p:sldId id="448" r:id="rId14"/>
    <p:sldId id="451" r:id="rId15"/>
    <p:sldId id="452" r:id="rId16"/>
    <p:sldId id="450"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880618-9F62-441A-9DF2-BFE0F3B0E411}" v="15" dt="2024-01-09T09:21:58.72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0" autoAdjust="0"/>
    <p:restoredTop sz="94660"/>
  </p:normalViewPr>
  <p:slideViewPr>
    <p:cSldViewPr snapToGrid="0" showGuides="1">
      <p:cViewPr varScale="1">
        <p:scale>
          <a:sx n="108" d="100"/>
          <a:sy n="108" d="100"/>
        </p:scale>
        <p:origin x="54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na Thernström" userId="1b1c1774-1a72-401c-be32-488a3dd7d5e7" providerId="ADAL" clId="{AA880618-9F62-441A-9DF2-BFE0F3B0E411}"/>
    <pc:docChg chg="undo custSel addSld delSld modSld">
      <pc:chgData name="Jonna Thernström" userId="1b1c1774-1a72-401c-be32-488a3dd7d5e7" providerId="ADAL" clId="{AA880618-9F62-441A-9DF2-BFE0F3B0E411}" dt="2024-01-09T09:26:18.924" v="713"/>
      <pc:docMkLst>
        <pc:docMk/>
      </pc:docMkLst>
      <pc:sldChg chg="modSp mod">
        <pc:chgData name="Jonna Thernström" userId="1b1c1774-1a72-401c-be32-488a3dd7d5e7" providerId="ADAL" clId="{AA880618-9F62-441A-9DF2-BFE0F3B0E411}" dt="2024-01-09T09:24:51.406" v="710" actId="404"/>
        <pc:sldMkLst>
          <pc:docMk/>
          <pc:sldMk cId="502725873" sldId="256"/>
        </pc:sldMkLst>
        <pc:spChg chg="mod">
          <ac:chgData name="Jonna Thernström" userId="1b1c1774-1a72-401c-be32-488a3dd7d5e7" providerId="ADAL" clId="{AA880618-9F62-441A-9DF2-BFE0F3B0E411}" dt="2024-01-09T09:24:51.406" v="710" actId="404"/>
          <ac:spMkLst>
            <pc:docMk/>
            <pc:sldMk cId="502725873" sldId="256"/>
            <ac:spMk id="2" creationId="{98A990C8-E9E9-46DD-967B-9AF072764173}"/>
          </ac:spMkLst>
        </pc:spChg>
      </pc:sldChg>
      <pc:sldChg chg="modSp mod">
        <pc:chgData name="Jonna Thernström" userId="1b1c1774-1a72-401c-be32-488a3dd7d5e7" providerId="ADAL" clId="{AA880618-9F62-441A-9DF2-BFE0F3B0E411}" dt="2024-01-09T08:38:35.353" v="13" actId="5793"/>
        <pc:sldMkLst>
          <pc:docMk/>
          <pc:sldMk cId="4075260709" sldId="257"/>
        </pc:sldMkLst>
        <pc:spChg chg="mod">
          <ac:chgData name="Jonna Thernström" userId="1b1c1774-1a72-401c-be32-488a3dd7d5e7" providerId="ADAL" clId="{AA880618-9F62-441A-9DF2-BFE0F3B0E411}" dt="2024-01-09T08:38:35.353" v="13" actId="5793"/>
          <ac:spMkLst>
            <pc:docMk/>
            <pc:sldMk cId="4075260709" sldId="257"/>
            <ac:spMk id="3" creationId="{0B104215-5AC5-AFB5-29E6-7D2B05C74891}"/>
          </ac:spMkLst>
        </pc:spChg>
      </pc:sldChg>
      <pc:sldChg chg="del">
        <pc:chgData name="Jonna Thernström" userId="1b1c1774-1a72-401c-be32-488a3dd7d5e7" providerId="ADAL" clId="{AA880618-9F62-441A-9DF2-BFE0F3B0E411}" dt="2024-01-09T08:39:20.095" v="14" actId="2696"/>
        <pc:sldMkLst>
          <pc:docMk/>
          <pc:sldMk cId="3583172729" sldId="258"/>
        </pc:sldMkLst>
      </pc:sldChg>
      <pc:sldChg chg="addSp delSp modSp mod">
        <pc:chgData name="Jonna Thernström" userId="1b1c1774-1a72-401c-be32-488a3dd7d5e7" providerId="ADAL" clId="{AA880618-9F62-441A-9DF2-BFE0F3B0E411}" dt="2024-01-09T08:46:30.955" v="47" actId="1076"/>
        <pc:sldMkLst>
          <pc:docMk/>
          <pc:sldMk cId="2584038553" sldId="448"/>
        </pc:sldMkLst>
        <pc:spChg chg="add mod">
          <ac:chgData name="Jonna Thernström" userId="1b1c1774-1a72-401c-be32-488a3dd7d5e7" providerId="ADAL" clId="{AA880618-9F62-441A-9DF2-BFE0F3B0E411}" dt="2024-01-09T08:46:30.955" v="47" actId="1076"/>
          <ac:spMkLst>
            <pc:docMk/>
            <pc:sldMk cId="2584038553" sldId="448"/>
            <ac:spMk id="3" creationId="{D3996E54-65B4-1570-780D-60A908B89385}"/>
          </ac:spMkLst>
        </pc:spChg>
        <pc:spChg chg="mod">
          <ac:chgData name="Jonna Thernström" userId="1b1c1774-1a72-401c-be32-488a3dd7d5e7" providerId="ADAL" clId="{AA880618-9F62-441A-9DF2-BFE0F3B0E411}" dt="2024-01-09T08:42:24.559" v="30" actId="403"/>
          <ac:spMkLst>
            <pc:docMk/>
            <pc:sldMk cId="2584038553" sldId="448"/>
            <ac:spMk id="4" creationId="{D741CDEE-B6AF-9456-C096-D3EE975135BC}"/>
          </ac:spMkLst>
        </pc:spChg>
        <pc:picChg chg="add mod">
          <ac:chgData name="Jonna Thernström" userId="1b1c1774-1a72-401c-be32-488a3dd7d5e7" providerId="ADAL" clId="{AA880618-9F62-441A-9DF2-BFE0F3B0E411}" dt="2024-01-09T08:41:16.664" v="23" actId="14100"/>
          <ac:picMkLst>
            <pc:docMk/>
            <pc:sldMk cId="2584038553" sldId="448"/>
            <ac:picMk id="2" creationId="{0217A48F-E14F-79EE-8B89-3EADC9326667}"/>
          </ac:picMkLst>
        </pc:picChg>
        <pc:picChg chg="del">
          <ac:chgData name="Jonna Thernström" userId="1b1c1774-1a72-401c-be32-488a3dd7d5e7" providerId="ADAL" clId="{AA880618-9F62-441A-9DF2-BFE0F3B0E411}" dt="2024-01-09T08:41:06.711" v="20" actId="478"/>
          <ac:picMkLst>
            <pc:docMk/>
            <pc:sldMk cId="2584038553" sldId="448"/>
            <ac:picMk id="6" creationId="{88D771B9-8CDD-F153-2847-1323A7ACF795}"/>
          </ac:picMkLst>
        </pc:picChg>
      </pc:sldChg>
      <pc:sldChg chg="del">
        <pc:chgData name="Jonna Thernström" userId="1b1c1774-1a72-401c-be32-488a3dd7d5e7" providerId="ADAL" clId="{AA880618-9F62-441A-9DF2-BFE0F3B0E411}" dt="2024-01-09T08:57:22.366" v="569" actId="2696"/>
        <pc:sldMkLst>
          <pc:docMk/>
          <pc:sldMk cId="2312578245" sldId="449"/>
        </pc:sldMkLst>
      </pc:sldChg>
      <pc:sldChg chg="addSp delSp modSp new del mod modClrScheme chgLayout">
        <pc:chgData name="Jonna Thernström" userId="1b1c1774-1a72-401c-be32-488a3dd7d5e7" providerId="ADAL" clId="{AA880618-9F62-441A-9DF2-BFE0F3B0E411}" dt="2024-01-09T08:42:31.901" v="31" actId="2696"/>
        <pc:sldMkLst>
          <pc:docMk/>
          <pc:sldMk cId="1313858922" sldId="451"/>
        </pc:sldMkLst>
        <pc:spChg chg="del">
          <ac:chgData name="Jonna Thernström" userId="1b1c1774-1a72-401c-be32-488a3dd7d5e7" providerId="ADAL" clId="{AA880618-9F62-441A-9DF2-BFE0F3B0E411}" dt="2024-01-09T08:40:22.773" v="16" actId="700"/>
          <ac:spMkLst>
            <pc:docMk/>
            <pc:sldMk cId="1313858922" sldId="451"/>
            <ac:spMk id="2" creationId="{5D9AD821-5AC0-2428-F1E0-D9859A76C66F}"/>
          </ac:spMkLst>
        </pc:spChg>
        <pc:spChg chg="del">
          <ac:chgData name="Jonna Thernström" userId="1b1c1774-1a72-401c-be32-488a3dd7d5e7" providerId="ADAL" clId="{AA880618-9F62-441A-9DF2-BFE0F3B0E411}" dt="2024-01-09T08:40:22.773" v="16" actId="700"/>
          <ac:spMkLst>
            <pc:docMk/>
            <pc:sldMk cId="1313858922" sldId="451"/>
            <ac:spMk id="3" creationId="{07365A78-1EEF-6A4A-F6D7-C67E07C8DCEF}"/>
          </ac:spMkLst>
        </pc:spChg>
        <pc:picChg chg="add mod">
          <ac:chgData name="Jonna Thernström" userId="1b1c1774-1a72-401c-be32-488a3dd7d5e7" providerId="ADAL" clId="{AA880618-9F62-441A-9DF2-BFE0F3B0E411}" dt="2024-01-09T08:41:00.953" v="19" actId="14100"/>
          <ac:picMkLst>
            <pc:docMk/>
            <pc:sldMk cId="1313858922" sldId="451"/>
            <ac:picMk id="5" creationId="{5977AA28-8D2F-D6ED-7FB1-363AC9F1B128}"/>
          </ac:picMkLst>
        </pc:picChg>
      </pc:sldChg>
      <pc:sldChg chg="addSp delSp modSp new mod modClrScheme chgLayout modNotesTx">
        <pc:chgData name="Jonna Thernström" userId="1b1c1774-1a72-401c-be32-488a3dd7d5e7" providerId="ADAL" clId="{AA880618-9F62-441A-9DF2-BFE0F3B0E411}" dt="2024-01-09T09:26:13.866" v="712"/>
        <pc:sldMkLst>
          <pc:docMk/>
          <pc:sldMk cId="2733306493" sldId="451"/>
        </pc:sldMkLst>
        <pc:spChg chg="del">
          <ac:chgData name="Jonna Thernström" userId="1b1c1774-1a72-401c-be32-488a3dd7d5e7" providerId="ADAL" clId="{AA880618-9F62-441A-9DF2-BFE0F3B0E411}" dt="2024-01-09T08:42:56.953" v="33" actId="700"/>
          <ac:spMkLst>
            <pc:docMk/>
            <pc:sldMk cId="2733306493" sldId="451"/>
            <ac:spMk id="2" creationId="{5E5AEF4F-2987-5490-A473-9C1A9C31716F}"/>
          </ac:spMkLst>
        </pc:spChg>
        <pc:spChg chg="del">
          <ac:chgData name="Jonna Thernström" userId="1b1c1774-1a72-401c-be32-488a3dd7d5e7" providerId="ADAL" clId="{AA880618-9F62-441A-9DF2-BFE0F3B0E411}" dt="2024-01-09T08:42:56.953" v="33" actId="700"/>
          <ac:spMkLst>
            <pc:docMk/>
            <pc:sldMk cId="2733306493" sldId="451"/>
            <ac:spMk id="3" creationId="{5089C5E9-1C29-7BAE-263C-626444B27955}"/>
          </ac:spMkLst>
        </pc:spChg>
        <pc:spChg chg="add mod">
          <ac:chgData name="Jonna Thernström" userId="1b1c1774-1a72-401c-be32-488a3dd7d5e7" providerId="ADAL" clId="{AA880618-9F62-441A-9DF2-BFE0F3B0E411}" dt="2024-01-09T08:49:17.225" v="71" actId="21"/>
          <ac:spMkLst>
            <pc:docMk/>
            <pc:sldMk cId="2733306493" sldId="451"/>
            <ac:spMk id="6" creationId="{7376C0EB-CECF-A0B7-E2D5-2D4984F49282}"/>
          </ac:spMkLst>
        </pc:spChg>
        <pc:spChg chg="add del mod ord">
          <ac:chgData name="Jonna Thernström" userId="1b1c1774-1a72-401c-be32-488a3dd7d5e7" providerId="ADAL" clId="{AA880618-9F62-441A-9DF2-BFE0F3B0E411}" dt="2024-01-09T09:16:54.199" v="668" actId="478"/>
          <ac:spMkLst>
            <pc:docMk/>
            <pc:sldMk cId="2733306493" sldId="451"/>
            <ac:spMk id="7" creationId="{1CD04190-96F6-17E2-FEF4-71C77A209974}"/>
          </ac:spMkLst>
        </pc:spChg>
        <pc:spChg chg="add mod ord">
          <ac:chgData name="Jonna Thernström" userId="1b1c1774-1a72-401c-be32-488a3dd7d5e7" providerId="ADAL" clId="{AA880618-9F62-441A-9DF2-BFE0F3B0E411}" dt="2024-01-09T09:16:48.799" v="666" actId="700"/>
          <ac:spMkLst>
            <pc:docMk/>
            <pc:sldMk cId="2733306493" sldId="451"/>
            <ac:spMk id="8" creationId="{410102ED-B626-C5D9-68BB-6B088A165413}"/>
          </ac:spMkLst>
        </pc:spChg>
        <pc:spChg chg="add mod ord">
          <ac:chgData name="Jonna Thernström" userId="1b1c1774-1a72-401c-be32-488a3dd7d5e7" providerId="ADAL" clId="{AA880618-9F62-441A-9DF2-BFE0F3B0E411}" dt="2024-01-09T09:16:59.612" v="669" actId="14100"/>
          <ac:spMkLst>
            <pc:docMk/>
            <pc:sldMk cId="2733306493" sldId="451"/>
            <ac:spMk id="11" creationId="{95B53407-1D19-8D0C-EF5D-7FB9E9349DF9}"/>
          </ac:spMkLst>
        </pc:spChg>
        <pc:picChg chg="add mod ord">
          <ac:chgData name="Jonna Thernström" userId="1b1c1774-1a72-401c-be32-488a3dd7d5e7" providerId="ADAL" clId="{AA880618-9F62-441A-9DF2-BFE0F3B0E411}" dt="2024-01-09T08:47:00.840" v="48" actId="26606"/>
          <ac:picMkLst>
            <pc:docMk/>
            <pc:sldMk cId="2733306493" sldId="451"/>
            <ac:picMk id="5" creationId="{BA8CD859-3787-4BA0-84AB-E2E26A5AE76C}"/>
          </ac:picMkLst>
        </pc:picChg>
      </pc:sldChg>
      <pc:sldChg chg="addSp delSp modSp new mod modClrScheme chgLayout modNotesTx">
        <pc:chgData name="Jonna Thernström" userId="1b1c1774-1a72-401c-be32-488a3dd7d5e7" providerId="ADAL" clId="{AA880618-9F62-441A-9DF2-BFE0F3B0E411}" dt="2024-01-09T09:26:18.924" v="713"/>
        <pc:sldMkLst>
          <pc:docMk/>
          <pc:sldMk cId="3612237244" sldId="452"/>
        </pc:sldMkLst>
        <pc:spChg chg="del mod ord">
          <ac:chgData name="Jonna Thernström" userId="1b1c1774-1a72-401c-be32-488a3dd7d5e7" providerId="ADAL" clId="{AA880618-9F62-441A-9DF2-BFE0F3B0E411}" dt="2024-01-09T08:50:38.537" v="80" actId="700"/>
          <ac:spMkLst>
            <pc:docMk/>
            <pc:sldMk cId="3612237244" sldId="452"/>
            <ac:spMk id="2" creationId="{70E0F51F-46C1-91EA-518B-540F27B69AF2}"/>
          </ac:spMkLst>
        </pc:spChg>
        <pc:spChg chg="del mod ord">
          <ac:chgData name="Jonna Thernström" userId="1b1c1774-1a72-401c-be32-488a3dd7d5e7" providerId="ADAL" clId="{AA880618-9F62-441A-9DF2-BFE0F3B0E411}" dt="2024-01-09T08:50:38.537" v="80" actId="700"/>
          <ac:spMkLst>
            <pc:docMk/>
            <pc:sldMk cId="3612237244" sldId="452"/>
            <ac:spMk id="3" creationId="{47006BF6-C1BF-C29D-2332-878CF5AF5516}"/>
          </ac:spMkLst>
        </pc:spChg>
        <pc:spChg chg="del">
          <ac:chgData name="Jonna Thernström" userId="1b1c1774-1a72-401c-be32-488a3dd7d5e7" providerId="ADAL" clId="{AA880618-9F62-441A-9DF2-BFE0F3B0E411}" dt="2024-01-09T08:50:38.537" v="80" actId="700"/>
          <ac:spMkLst>
            <pc:docMk/>
            <pc:sldMk cId="3612237244" sldId="452"/>
            <ac:spMk id="4" creationId="{B9C824EC-93EF-7733-D49A-5DD002179BEF}"/>
          </ac:spMkLst>
        </pc:spChg>
        <pc:spChg chg="add mod ord">
          <ac:chgData name="Jonna Thernström" userId="1b1c1774-1a72-401c-be32-488a3dd7d5e7" providerId="ADAL" clId="{AA880618-9F62-441A-9DF2-BFE0F3B0E411}" dt="2024-01-09T08:57:05.377" v="568" actId="14100"/>
          <ac:spMkLst>
            <pc:docMk/>
            <pc:sldMk cId="3612237244" sldId="452"/>
            <ac:spMk id="5" creationId="{5899FB8D-476F-F5E9-3202-35627DE61427}"/>
          </ac:spMkLst>
        </pc:spChg>
        <pc:spChg chg="add del mod ord">
          <ac:chgData name="Jonna Thernström" userId="1b1c1774-1a72-401c-be32-488a3dd7d5e7" providerId="ADAL" clId="{AA880618-9F62-441A-9DF2-BFE0F3B0E411}" dt="2024-01-09T08:52:28.781" v="167" actId="478"/>
          <ac:spMkLst>
            <pc:docMk/>
            <pc:sldMk cId="3612237244" sldId="452"/>
            <ac:spMk id="6" creationId="{9549FE79-5577-88C8-2A70-70C605666AC5}"/>
          </ac:spMkLst>
        </pc:spChg>
        <pc:graphicFrameChg chg="add del">
          <ac:chgData name="Jonna Thernström" userId="1b1c1774-1a72-401c-be32-488a3dd7d5e7" providerId="ADAL" clId="{AA880618-9F62-441A-9DF2-BFE0F3B0E411}" dt="2024-01-09T08:53:09.140" v="171" actId="478"/>
          <ac:graphicFrameMkLst>
            <pc:docMk/>
            <pc:sldMk cId="3612237244" sldId="452"/>
            <ac:graphicFrameMk id="7" creationId="{CB6B092E-C14A-EB96-1314-C90836F520A3}"/>
          </ac:graphicFrameMkLst>
        </pc:graphicFrameChg>
        <pc:graphicFrameChg chg="add mod modGraphic">
          <ac:chgData name="Jonna Thernström" userId="1b1c1774-1a72-401c-be32-488a3dd7d5e7" providerId="ADAL" clId="{AA880618-9F62-441A-9DF2-BFE0F3B0E411}" dt="2024-01-09T08:56:58.392" v="567" actId="113"/>
          <ac:graphicFrameMkLst>
            <pc:docMk/>
            <pc:sldMk cId="3612237244" sldId="452"/>
            <ac:graphicFrameMk id="8" creationId="{5645C277-B644-B05B-3717-167788F86CA4}"/>
          </ac:graphicFrameMkLst>
        </pc:graphicFrameChg>
      </pc:sldChg>
      <pc:sldChg chg="modSp new del mod">
        <pc:chgData name="Jonna Thernström" userId="1b1c1774-1a72-401c-be32-488a3dd7d5e7" providerId="ADAL" clId="{AA880618-9F62-441A-9DF2-BFE0F3B0E411}" dt="2024-01-09T09:15:43.846" v="614" actId="2696"/>
        <pc:sldMkLst>
          <pc:docMk/>
          <pc:sldMk cId="2459931593" sldId="453"/>
        </pc:sldMkLst>
        <pc:spChg chg="mod">
          <ac:chgData name="Jonna Thernström" userId="1b1c1774-1a72-401c-be32-488a3dd7d5e7" providerId="ADAL" clId="{AA880618-9F62-441A-9DF2-BFE0F3B0E411}" dt="2024-01-09T09:15:28.133" v="612" actId="14100"/>
          <ac:spMkLst>
            <pc:docMk/>
            <pc:sldMk cId="2459931593" sldId="453"/>
            <ac:spMk id="2" creationId="{86999BDC-E273-C871-CC7E-8516D67C47AE}"/>
          </ac:spMkLst>
        </pc:spChg>
      </pc:sldChg>
      <pc:sldChg chg="addSp delSp modSp add mod modClrScheme chgLayout modNotesTx">
        <pc:chgData name="Jonna Thernström" userId="1b1c1774-1a72-401c-be32-488a3dd7d5e7" providerId="ADAL" clId="{AA880618-9F62-441A-9DF2-BFE0F3B0E411}" dt="2024-01-09T09:25:58.773" v="711"/>
        <pc:sldMkLst>
          <pc:docMk/>
          <pc:sldMk cId="1216345951" sldId="454"/>
        </pc:sldMkLst>
        <pc:spChg chg="mod">
          <ac:chgData name="Jonna Thernström" userId="1b1c1774-1a72-401c-be32-488a3dd7d5e7" providerId="ADAL" clId="{AA880618-9F62-441A-9DF2-BFE0F3B0E411}" dt="2024-01-09T09:22:10.814" v="689" actId="14100"/>
          <ac:spMkLst>
            <pc:docMk/>
            <pc:sldMk cId="1216345951" sldId="454"/>
            <ac:spMk id="2" creationId="{7BFC77DC-A2DB-5226-FEED-1C7EC299778E}"/>
          </ac:spMkLst>
        </pc:spChg>
        <pc:spChg chg="mod">
          <ac:chgData name="Jonna Thernström" userId="1b1c1774-1a72-401c-be32-488a3dd7d5e7" providerId="ADAL" clId="{AA880618-9F62-441A-9DF2-BFE0F3B0E411}" dt="2024-01-09T09:22:20.655" v="691" actId="14100"/>
          <ac:spMkLst>
            <pc:docMk/>
            <pc:sldMk cId="1216345951" sldId="454"/>
            <ac:spMk id="3" creationId="{18A5FF65-5D30-5A56-20CC-3D1C6459F901}"/>
          </ac:spMkLst>
        </pc:spChg>
        <pc:picChg chg="add del mod">
          <ac:chgData name="Jonna Thernström" userId="1b1c1774-1a72-401c-be32-488a3dd7d5e7" providerId="ADAL" clId="{AA880618-9F62-441A-9DF2-BFE0F3B0E411}" dt="2024-01-09T09:21:45.963" v="685" actId="478"/>
          <ac:picMkLst>
            <pc:docMk/>
            <pc:sldMk cId="1216345951" sldId="454"/>
            <ac:picMk id="1026" creationId="{B068C016-6EFF-AFB6-500C-B6F357AEA088}"/>
          </ac:picMkLst>
        </pc:picChg>
        <pc:picChg chg="add mod">
          <ac:chgData name="Jonna Thernström" userId="1b1c1774-1a72-401c-be32-488a3dd7d5e7" providerId="ADAL" clId="{AA880618-9F62-441A-9DF2-BFE0F3B0E411}" dt="2024-01-09T09:21:58.708" v="687" actId="1076"/>
          <ac:picMkLst>
            <pc:docMk/>
            <pc:sldMk cId="1216345951" sldId="454"/>
            <ac:picMk id="1028" creationId="{F6A8D690-9C69-25F8-755B-0AE7B33AEDC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47A85-C35A-4782-8EDF-230410DE94C5}" type="datetimeFigureOut">
              <a:rPr lang="sv-SE" smtClean="0"/>
              <a:t>2024-01-09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8AC39-41E6-4394-91B7-8285DDC9B228}" type="slidenum">
              <a:rPr lang="sv-SE" smtClean="0"/>
              <a:t>‹#›</a:t>
            </a:fld>
            <a:endParaRPr lang="sv-SE"/>
          </a:p>
        </p:txBody>
      </p:sp>
    </p:spTree>
    <p:extLst>
      <p:ext uri="{BB962C8B-B14F-4D97-AF65-F5344CB8AC3E}">
        <p14:creationId xmlns:p14="http://schemas.microsoft.com/office/powerpoint/2010/main" val="1945321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Källa: nationellt system för kunskapsstyrning, hälso- och sjukvård, Sveriges regioner i samverkan.</a:t>
            </a:r>
          </a:p>
        </p:txBody>
      </p:sp>
      <p:sp>
        <p:nvSpPr>
          <p:cNvPr id="4" name="Platshållare för bildnummer 3"/>
          <p:cNvSpPr>
            <a:spLocks noGrp="1"/>
          </p:cNvSpPr>
          <p:nvPr>
            <p:ph type="sldNum" sz="quarter" idx="5"/>
          </p:nvPr>
        </p:nvSpPr>
        <p:spPr/>
        <p:txBody>
          <a:bodyPr/>
          <a:lstStyle/>
          <a:p>
            <a:fld id="{ABC8AC39-41E6-4394-91B7-8285DDC9B228}" type="slidenum">
              <a:rPr lang="sv-SE" smtClean="0"/>
              <a:t>3</a:t>
            </a:fld>
            <a:endParaRPr lang="sv-SE"/>
          </a:p>
        </p:txBody>
      </p:sp>
    </p:spTree>
    <p:extLst>
      <p:ext uri="{BB962C8B-B14F-4D97-AF65-F5344CB8AC3E}">
        <p14:creationId xmlns:p14="http://schemas.microsoft.com/office/powerpoint/2010/main" val="215130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Källa: socialstyrelsen, socialstyrelsens termbank</a:t>
            </a:r>
          </a:p>
        </p:txBody>
      </p:sp>
      <p:sp>
        <p:nvSpPr>
          <p:cNvPr id="4" name="Platshållare för bildnummer 3"/>
          <p:cNvSpPr>
            <a:spLocks noGrp="1"/>
          </p:cNvSpPr>
          <p:nvPr>
            <p:ph type="sldNum" sz="quarter" idx="5"/>
          </p:nvPr>
        </p:nvSpPr>
        <p:spPr/>
        <p:txBody>
          <a:bodyPr/>
          <a:lstStyle/>
          <a:p>
            <a:fld id="{ABC8AC39-41E6-4394-91B7-8285DDC9B228}" type="slidenum">
              <a:rPr lang="sv-SE" smtClean="0"/>
              <a:t>4</a:t>
            </a:fld>
            <a:endParaRPr lang="sv-SE"/>
          </a:p>
        </p:txBody>
      </p:sp>
    </p:spTree>
    <p:extLst>
      <p:ext uri="{BB962C8B-B14F-4D97-AF65-F5344CB8AC3E}">
        <p14:creationId xmlns:p14="http://schemas.microsoft.com/office/powerpoint/2010/main" val="212497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t>Källa: Nationellt försäkringsmedicinskt forum (NFF), 2017 </a:t>
            </a:r>
          </a:p>
          <a:p>
            <a:endParaRPr lang="sv-SE" dirty="0"/>
          </a:p>
        </p:txBody>
      </p:sp>
      <p:sp>
        <p:nvSpPr>
          <p:cNvPr id="4" name="Platshållare för bildnummer 3"/>
          <p:cNvSpPr>
            <a:spLocks noGrp="1"/>
          </p:cNvSpPr>
          <p:nvPr>
            <p:ph type="sldNum" sz="quarter" idx="5"/>
          </p:nvPr>
        </p:nvSpPr>
        <p:spPr/>
        <p:txBody>
          <a:bodyPr/>
          <a:lstStyle/>
          <a:p>
            <a:fld id="{ABC8AC39-41E6-4394-91B7-8285DDC9B228}" type="slidenum">
              <a:rPr lang="sv-SE" smtClean="0"/>
              <a:t>5</a:t>
            </a:fld>
            <a:endParaRPr lang="sv-SE"/>
          </a:p>
        </p:txBody>
      </p:sp>
    </p:spTree>
    <p:extLst>
      <p:ext uri="{BB962C8B-B14F-4D97-AF65-F5344CB8AC3E}">
        <p14:creationId xmlns:p14="http://schemas.microsoft.com/office/powerpoint/2010/main" val="350896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Källa: nationellt system för kunskapsstyrning, hälso- och sjukvård, Sveriges regioner i samverkan</a:t>
            </a:r>
          </a:p>
        </p:txBody>
      </p:sp>
      <p:sp>
        <p:nvSpPr>
          <p:cNvPr id="4" name="Platshållare för bildnummer 3"/>
          <p:cNvSpPr>
            <a:spLocks noGrp="1"/>
          </p:cNvSpPr>
          <p:nvPr>
            <p:ph type="sldNum" sz="quarter" idx="10"/>
          </p:nvPr>
        </p:nvSpPr>
        <p:spPr/>
        <p:txBody>
          <a:bodyPr/>
          <a:lstStyle/>
          <a:p>
            <a:fld id="{958F0042-4399-4643-9364-56F0BE7F74F6}" type="slidenum">
              <a:rPr lang="sv-SE" smtClean="0"/>
              <a:t>6</a:t>
            </a:fld>
            <a:endParaRPr lang="sv-SE"/>
          </a:p>
        </p:txBody>
      </p:sp>
    </p:spTree>
    <p:extLst>
      <p:ext uri="{BB962C8B-B14F-4D97-AF65-F5344CB8AC3E}">
        <p14:creationId xmlns:p14="http://schemas.microsoft.com/office/powerpoint/2010/main" val="173909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Källa: nationellt system för kunskapsstyrning, hälso- och sjukvård, Sveriges regioner i samverkan</a:t>
            </a:r>
          </a:p>
          <a:p>
            <a:endParaRPr lang="sv-SE" dirty="0"/>
          </a:p>
        </p:txBody>
      </p:sp>
      <p:sp>
        <p:nvSpPr>
          <p:cNvPr id="4" name="Platshållare för bildnummer 3"/>
          <p:cNvSpPr>
            <a:spLocks noGrp="1"/>
          </p:cNvSpPr>
          <p:nvPr>
            <p:ph type="sldNum" sz="quarter" idx="5"/>
          </p:nvPr>
        </p:nvSpPr>
        <p:spPr/>
        <p:txBody>
          <a:bodyPr/>
          <a:lstStyle/>
          <a:p>
            <a:fld id="{ABC8AC39-41E6-4394-91B7-8285DDC9B228}" type="slidenum">
              <a:rPr lang="sv-SE" smtClean="0"/>
              <a:t>7</a:t>
            </a:fld>
            <a:endParaRPr lang="sv-SE"/>
          </a:p>
        </p:txBody>
      </p:sp>
    </p:spTree>
    <p:extLst>
      <p:ext uri="{BB962C8B-B14F-4D97-AF65-F5344CB8AC3E}">
        <p14:creationId xmlns:p14="http://schemas.microsoft.com/office/powerpoint/2010/main" val="19515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Källa: nationellt system för kunskapsstyrning, hälso- och sjukvård, Sveriges regioner i samverkan</a:t>
            </a:r>
          </a:p>
        </p:txBody>
      </p:sp>
      <p:sp>
        <p:nvSpPr>
          <p:cNvPr id="4" name="Platshållare för bildnummer 3"/>
          <p:cNvSpPr>
            <a:spLocks noGrp="1"/>
          </p:cNvSpPr>
          <p:nvPr>
            <p:ph type="sldNum" sz="quarter" idx="5"/>
          </p:nvPr>
        </p:nvSpPr>
        <p:spPr/>
        <p:txBody>
          <a:bodyPr/>
          <a:lstStyle/>
          <a:p>
            <a:fld id="{ABC8AC39-41E6-4394-91B7-8285DDC9B228}" type="slidenum">
              <a:rPr lang="sv-SE" smtClean="0"/>
              <a:t>8</a:t>
            </a:fld>
            <a:endParaRPr lang="sv-SE"/>
          </a:p>
        </p:txBody>
      </p:sp>
    </p:spTree>
    <p:extLst>
      <p:ext uri="{BB962C8B-B14F-4D97-AF65-F5344CB8AC3E}">
        <p14:creationId xmlns:p14="http://schemas.microsoft.com/office/powerpoint/2010/main" val="3464017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Källa: nationellt system för kunskapsstyrning, hälso- och sjukvård, Sveriges regioner i samverkan</a:t>
            </a:r>
          </a:p>
          <a:p>
            <a:endParaRPr lang="sv-SE" dirty="0"/>
          </a:p>
        </p:txBody>
      </p:sp>
      <p:sp>
        <p:nvSpPr>
          <p:cNvPr id="4" name="Platshållare för bildnummer 3"/>
          <p:cNvSpPr>
            <a:spLocks noGrp="1"/>
          </p:cNvSpPr>
          <p:nvPr>
            <p:ph type="sldNum" sz="quarter" idx="5"/>
          </p:nvPr>
        </p:nvSpPr>
        <p:spPr/>
        <p:txBody>
          <a:bodyPr/>
          <a:lstStyle/>
          <a:p>
            <a:fld id="{ABC8AC39-41E6-4394-91B7-8285DDC9B228}" type="slidenum">
              <a:rPr lang="sv-SE" smtClean="0"/>
              <a:t>9</a:t>
            </a:fld>
            <a:endParaRPr lang="sv-SE"/>
          </a:p>
        </p:txBody>
      </p:sp>
    </p:spTree>
    <p:extLst>
      <p:ext uri="{BB962C8B-B14F-4D97-AF65-F5344CB8AC3E}">
        <p14:creationId xmlns:p14="http://schemas.microsoft.com/office/powerpoint/2010/main" val="553874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Källa: nationellt system för kunskapsstyrning, hälso- och sjukvård, Sveriges regioner i samverkan</a:t>
            </a:r>
          </a:p>
          <a:p>
            <a:endParaRPr lang="sv-SE" dirty="0"/>
          </a:p>
        </p:txBody>
      </p:sp>
      <p:sp>
        <p:nvSpPr>
          <p:cNvPr id="4" name="Platshållare för bildnummer 3"/>
          <p:cNvSpPr>
            <a:spLocks noGrp="1"/>
          </p:cNvSpPr>
          <p:nvPr>
            <p:ph type="sldNum" sz="quarter" idx="5"/>
          </p:nvPr>
        </p:nvSpPr>
        <p:spPr/>
        <p:txBody>
          <a:bodyPr/>
          <a:lstStyle/>
          <a:p>
            <a:fld id="{ABC8AC39-41E6-4394-91B7-8285DDC9B228}" type="slidenum">
              <a:rPr lang="sv-SE" smtClean="0"/>
              <a:t>10</a:t>
            </a:fld>
            <a:endParaRPr lang="sv-SE"/>
          </a:p>
        </p:txBody>
      </p:sp>
    </p:spTree>
    <p:extLst>
      <p:ext uri="{BB962C8B-B14F-4D97-AF65-F5344CB8AC3E}">
        <p14:creationId xmlns:p14="http://schemas.microsoft.com/office/powerpoint/2010/main" val="1910723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BC8AC39-41E6-4394-91B7-8285DDC9B228}" type="slidenum">
              <a:rPr lang="sv-SE" smtClean="0"/>
              <a:t>11</a:t>
            </a:fld>
            <a:endParaRPr lang="sv-SE"/>
          </a:p>
        </p:txBody>
      </p:sp>
    </p:spTree>
    <p:extLst>
      <p:ext uri="{BB962C8B-B14F-4D97-AF65-F5344CB8AC3E}">
        <p14:creationId xmlns:p14="http://schemas.microsoft.com/office/powerpoint/2010/main" val="1999036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dirty="0"/>
              <a:t>Rubrik på en eller </a:t>
            </a:r>
            <a:br>
              <a:rPr lang="sv-SE" dirty="0"/>
            </a:br>
            <a:r>
              <a:rPr lang="sv-SE" dirty="0"/>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2024-01-09</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2024-01-09</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719800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dirty="0"/>
              <a:t>Rubrik på en eller </a:t>
            </a:r>
            <a:br>
              <a:rPr lang="sv-SE" dirty="0"/>
            </a:br>
            <a:r>
              <a:rPr lang="sv-SE" dirty="0"/>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2024-01-09</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dirty="0"/>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2024-01-09</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dirty="0"/>
              <a:t>Rubrik på en eller </a:t>
            </a:r>
            <a:br>
              <a:rPr lang="sv-SE" dirty="0"/>
            </a:br>
            <a:r>
              <a:rPr lang="sv-SE" dirty="0"/>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2024-01-09</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dirty="0"/>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2024-01-09</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dirty="0"/>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2024-01-09</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2024-01-09</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dirty="0"/>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dirty="0"/>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2024-01-09</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dirty="0"/>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2024-01-09</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2024-01-09</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dirty="0"/>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2024-01-09</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dirty="0"/>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2024-01-09</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2024-01-09</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2024-01-09</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2024-01-09</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2024-01-09</a:t>
            </a:fld>
            <a:endParaRPr lang="sv-SE" dirty="0"/>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2024-01-09</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2024-01-09</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dirty="0"/>
              <a:t>Rubrik på en eller </a:t>
            </a:r>
            <a:br>
              <a:rPr lang="sv-SE" dirty="0"/>
            </a:br>
            <a:r>
              <a:rPr lang="sv-SE" dirty="0"/>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2024-01-09</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2024-01-09</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dirty="0"/>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2024-01-09</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dirty="0"/>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2024-01-09</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2024-01-09</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dirty="0"/>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dirty="0"/>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2024-01-09</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2024-01-09</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dirty="0"/>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2024-01-09</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dirty="0"/>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2024-01-09</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2" r:id="rId12"/>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2024-01-09</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2024-01-09</a:t>
            </a:fld>
            <a:endParaRPr lang="sv-SE" dirty="0"/>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gionvarmland.se/vardgivarwebben/vard-och-behandling/kunskapsbaserad-halso--och-sjukvard/ordnat-mottagande-av-nationella-kunskapsstod"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nationelltklinisktkunskapsstod.se/globalassets/nkk/media/dokument/kunskapsstod/vardforlopp/generisk-modell-for-rehabilitering-och-delar-av-forsakringsmedicinskt-arbete_for-klinisk-verksamhet.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4154976" y="3429000"/>
            <a:ext cx="5599074" cy="1311128"/>
          </a:xfrm>
        </p:spPr>
        <p:txBody>
          <a:bodyPr/>
          <a:lstStyle/>
          <a:p>
            <a:r>
              <a:rPr lang="sv-SE" sz="3200" dirty="0"/>
              <a:t>Generisk modell för rehabilitering och delar av försäkringsmedicinskt arbete</a:t>
            </a:r>
            <a:br>
              <a:rPr lang="sv-SE" sz="3200" dirty="0"/>
            </a:br>
            <a:r>
              <a:rPr lang="sv-SE" sz="3200" dirty="0"/>
              <a:t>- </a:t>
            </a:r>
            <a:r>
              <a:rPr lang="sv-SE" sz="3200" i="1" dirty="0"/>
              <a:t>för klinisk verksamhet</a:t>
            </a:r>
            <a:br>
              <a:rPr lang="sv-SE" sz="3200" i="1" dirty="0"/>
            </a:br>
            <a:r>
              <a:rPr lang="sv-SE" sz="1800" b="0" dirty="0"/>
              <a:t>Januari 2024</a:t>
            </a:r>
            <a:endParaRPr lang="sv-SE" sz="3200" b="0" dirty="0"/>
          </a:p>
        </p:txBody>
      </p:sp>
    </p:spTree>
    <p:extLst>
      <p:ext uri="{BB962C8B-B14F-4D97-AF65-F5344CB8AC3E}">
        <p14:creationId xmlns:p14="http://schemas.microsoft.com/office/powerpoint/2010/main" val="50272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899FB8D-476F-F5E9-3202-35627DE61427}"/>
              </a:ext>
            </a:extLst>
          </p:cNvPr>
          <p:cNvSpPr>
            <a:spLocks noGrp="1"/>
          </p:cNvSpPr>
          <p:nvPr>
            <p:ph type="title"/>
          </p:nvPr>
        </p:nvSpPr>
        <p:spPr>
          <a:xfrm>
            <a:off x="1828801" y="368319"/>
            <a:ext cx="7867199" cy="697002"/>
          </a:xfrm>
        </p:spPr>
        <p:txBody>
          <a:bodyPr/>
          <a:lstStyle/>
          <a:p>
            <a:r>
              <a:rPr lang="sv-SE" dirty="0"/>
              <a:t>Indikatorer för uppföljning</a:t>
            </a:r>
          </a:p>
        </p:txBody>
      </p:sp>
      <p:graphicFrame>
        <p:nvGraphicFramePr>
          <p:cNvPr id="8" name="Tabell 7">
            <a:extLst>
              <a:ext uri="{FF2B5EF4-FFF2-40B4-BE49-F238E27FC236}">
                <a16:creationId xmlns:a16="http://schemas.microsoft.com/office/drawing/2014/main" id="{5645C277-B644-B05B-3717-167788F86CA4}"/>
              </a:ext>
            </a:extLst>
          </p:cNvPr>
          <p:cNvGraphicFramePr>
            <a:graphicFrameLocks noGrp="1"/>
          </p:cNvGraphicFramePr>
          <p:nvPr>
            <p:extLst>
              <p:ext uri="{D42A27DB-BD31-4B8C-83A1-F6EECF244321}">
                <p14:modId xmlns:p14="http://schemas.microsoft.com/office/powerpoint/2010/main" val="1603952817"/>
              </p:ext>
            </p:extLst>
          </p:nvPr>
        </p:nvGraphicFramePr>
        <p:xfrm>
          <a:off x="1828801" y="1305592"/>
          <a:ext cx="8198034" cy="4882644"/>
        </p:xfrm>
        <a:graphic>
          <a:graphicData uri="http://schemas.openxmlformats.org/drawingml/2006/table">
            <a:tbl>
              <a:tblPr firstRow="1" bandRow="1">
                <a:tableStyleId>{5C22544A-7EE6-4342-B048-85BDC9FD1C3A}</a:tableStyleId>
              </a:tblPr>
              <a:tblGrid>
                <a:gridCol w="2732678">
                  <a:extLst>
                    <a:ext uri="{9D8B030D-6E8A-4147-A177-3AD203B41FA5}">
                      <a16:colId xmlns:a16="http://schemas.microsoft.com/office/drawing/2014/main" val="4100466241"/>
                    </a:ext>
                  </a:extLst>
                </a:gridCol>
                <a:gridCol w="2732678">
                  <a:extLst>
                    <a:ext uri="{9D8B030D-6E8A-4147-A177-3AD203B41FA5}">
                      <a16:colId xmlns:a16="http://schemas.microsoft.com/office/drawing/2014/main" val="2447648188"/>
                    </a:ext>
                  </a:extLst>
                </a:gridCol>
                <a:gridCol w="2732678">
                  <a:extLst>
                    <a:ext uri="{9D8B030D-6E8A-4147-A177-3AD203B41FA5}">
                      <a16:colId xmlns:a16="http://schemas.microsoft.com/office/drawing/2014/main" val="2104647152"/>
                    </a:ext>
                  </a:extLst>
                </a:gridCol>
              </a:tblGrid>
              <a:tr h="416184">
                <a:tc>
                  <a:txBody>
                    <a:bodyPr/>
                    <a:lstStyle/>
                    <a:p>
                      <a:r>
                        <a:rPr lang="sv-SE" dirty="0"/>
                        <a:t>Indikator</a:t>
                      </a:r>
                    </a:p>
                  </a:txBody>
                  <a:tcPr/>
                </a:tc>
                <a:tc>
                  <a:txBody>
                    <a:bodyPr/>
                    <a:lstStyle/>
                    <a:p>
                      <a:r>
                        <a:rPr lang="sv-SE" dirty="0"/>
                        <a:t>Målvärde</a:t>
                      </a:r>
                    </a:p>
                  </a:txBody>
                  <a:tcPr/>
                </a:tc>
                <a:tc>
                  <a:txBody>
                    <a:bodyPr/>
                    <a:lstStyle/>
                    <a:p>
                      <a:r>
                        <a:rPr lang="sv-SE" dirty="0"/>
                        <a:t>KVÅ-kod</a:t>
                      </a:r>
                    </a:p>
                  </a:txBody>
                  <a:tcPr/>
                </a:tc>
                <a:extLst>
                  <a:ext uri="{0D108BD9-81ED-4DB2-BD59-A6C34878D82A}">
                    <a16:rowId xmlns:a16="http://schemas.microsoft.com/office/drawing/2014/main" val="4018348838"/>
                  </a:ext>
                </a:extLst>
              </a:tr>
              <a:tr h="1197242">
                <a:tc>
                  <a:txBody>
                    <a:bodyPr/>
                    <a:lstStyle/>
                    <a:p>
                      <a:r>
                        <a:rPr lang="sv-SE" sz="1600" dirty="0"/>
                        <a:t>Antal unika patienter där minst en rehabiliteringsplan har upprättats under det senaste året </a:t>
                      </a:r>
                    </a:p>
                  </a:txBody>
                  <a:tcPr/>
                </a:tc>
                <a:tc>
                  <a:txBody>
                    <a:bodyPr/>
                    <a:lstStyle/>
                    <a:p>
                      <a:r>
                        <a:rPr lang="sv-SE" sz="1600" dirty="0"/>
                        <a:t>Ökande antal eftersträvas</a:t>
                      </a:r>
                    </a:p>
                  </a:txBody>
                  <a:tcPr/>
                </a:tc>
                <a:tc>
                  <a:txBody>
                    <a:bodyPr/>
                    <a:lstStyle/>
                    <a:p>
                      <a:r>
                        <a:rPr lang="sv-SE" sz="1600" b="1" dirty="0"/>
                        <a:t>AW020</a:t>
                      </a:r>
                      <a:r>
                        <a:rPr lang="sv-SE" sz="1600" dirty="0"/>
                        <a:t> Upprättande av rehabiliteringsplan</a:t>
                      </a:r>
                    </a:p>
                  </a:txBody>
                  <a:tcPr/>
                </a:tc>
                <a:extLst>
                  <a:ext uri="{0D108BD9-81ED-4DB2-BD59-A6C34878D82A}">
                    <a16:rowId xmlns:a16="http://schemas.microsoft.com/office/drawing/2014/main" val="3581924915"/>
                  </a:ext>
                </a:extLst>
              </a:tr>
              <a:tr h="1744553">
                <a:tc>
                  <a:txBody>
                    <a:bodyPr/>
                    <a:lstStyle/>
                    <a:p>
                      <a:r>
                        <a:rPr lang="sv-SE" sz="1600" dirty="0"/>
                        <a:t>Antal unika patienter där uppföljning av rehabiliteringsplan genomförts minst en gång under det senaste året</a:t>
                      </a:r>
                    </a:p>
                  </a:txBody>
                  <a:tcPr/>
                </a:tc>
                <a:tc>
                  <a:txBody>
                    <a:bodyPr/>
                    <a:lstStyle/>
                    <a:p>
                      <a:r>
                        <a:rPr lang="sv-SE" sz="1600" dirty="0"/>
                        <a:t>Ökande antal eftersträvas</a:t>
                      </a:r>
                    </a:p>
                  </a:txBody>
                  <a:tcPr/>
                </a:tc>
                <a:tc>
                  <a:txBody>
                    <a:bodyPr/>
                    <a:lstStyle/>
                    <a:p>
                      <a:r>
                        <a:rPr lang="sv-SE" sz="1600" b="1" dirty="0"/>
                        <a:t>AW024</a:t>
                      </a:r>
                      <a:r>
                        <a:rPr lang="sv-SE" sz="1600" dirty="0"/>
                        <a:t> Uppföljning av rehabiliteringsplan</a:t>
                      </a:r>
                    </a:p>
                    <a:p>
                      <a:r>
                        <a:rPr lang="sv-SE" sz="1600" b="1" dirty="0"/>
                        <a:t>AW027</a:t>
                      </a:r>
                      <a:r>
                        <a:rPr lang="sv-SE" sz="1600" dirty="0"/>
                        <a:t> Uppföljning och revidering av rehabiliteringsplan</a:t>
                      </a:r>
                    </a:p>
                    <a:p>
                      <a:r>
                        <a:rPr lang="sv-SE" sz="1600" b="1" dirty="0"/>
                        <a:t>AW035</a:t>
                      </a:r>
                      <a:r>
                        <a:rPr lang="sv-SE" sz="1600" dirty="0"/>
                        <a:t> Avslutande av rehabiliteringsplan</a:t>
                      </a:r>
                    </a:p>
                  </a:txBody>
                  <a:tcPr/>
                </a:tc>
                <a:extLst>
                  <a:ext uri="{0D108BD9-81ED-4DB2-BD59-A6C34878D82A}">
                    <a16:rowId xmlns:a16="http://schemas.microsoft.com/office/drawing/2014/main" val="2415202602"/>
                  </a:ext>
                </a:extLst>
              </a:tr>
              <a:tr h="1470898">
                <a:tc>
                  <a:txBody>
                    <a:bodyPr/>
                    <a:lstStyle/>
                    <a:p>
                      <a:r>
                        <a:rPr lang="sv-SE" sz="1600" dirty="0"/>
                        <a:t>Antal unika patienter där minst en sjukskrivnings- och rehabiliteringsplan har upprättats under det senaste året</a:t>
                      </a:r>
                    </a:p>
                  </a:txBody>
                  <a:tcPr/>
                </a:tc>
                <a:tc>
                  <a:txBody>
                    <a:bodyPr/>
                    <a:lstStyle/>
                    <a:p>
                      <a:r>
                        <a:rPr lang="sv-SE" sz="1600" dirty="0"/>
                        <a:t>Ökande antal eftersträvas</a:t>
                      </a:r>
                    </a:p>
                  </a:txBody>
                  <a:tcPr/>
                </a:tc>
                <a:tc>
                  <a:txBody>
                    <a:bodyPr/>
                    <a:lstStyle/>
                    <a:p>
                      <a:r>
                        <a:rPr lang="sv-SE" sz="1600" b="1" dirty="0"/>
                        <a:t>DV077</a:t>
                      </a:r>
                      <a:r>
                        <a:rPr lang="sv-SE" sz="1600" dirty="0"/>
                        <a:t> Upprättande av sjukskrivnings- och rehabiliteringsplan för återgång i arbete eller annan sysselsättning</a:t>
                      </a:r>
                    </a:p>
                  </a:txBody>
                  <a:tcPr/>
                </a:tc>
                <a:extLst>
                  <a:ext uri="{0D108BD9-81ED-4DB2-BD59-A6C34878D82A}">
                    <a16:rowId xmlns:a16="http://schemas.microsoft.com/office/drawing/2014/main" val="2685424431"/>
                  </a:ext>
                </a:extLst>
              </a:tr>
            </a:tbl>
          </a:graphicData>
        </a:graphic>
      </p:graphicFrame>
    </p:spTree>
    <p:extLst>
      <p:ext uri="{BB962C8B-B14F-4D97-AF65-F5344CB8AC3E}">
        <p14:creationId xmlns:p14="http://schemas.microsoft.com/office/powerpoint/2010/main" val="3612237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2726A7C-C17E-AA1F-2BE7-BC944BE00046}"/>
              </a:ext>
            </a:extLst>
          </p:cNvPr>
          <p:cNvSpPr>
            <a:spLocks noGrp="1"/>
          </p:cNvSpPr>
          <p:nvPr>
            <p:ph type="title"/>
          </p:nvPr>
        </p:nvSpPr>
        <p:spPr>
          <a:xfrm>
            <a:off x="2496809" y="972000"/>
            <a:ext cx="7200000" cy="809175"/>
          </a:xfrm>
        </p:spPr>
        <p:txBody>
          <a:bodyPr/>
          <a:lstStyle/>
          <a:p>
            <a:r>
              <a:rPr lang="sv-SE" sz="3200" dirty="0"/>
              <a:t>Läget i Region Värmland</a:t>
            </a:r>
          </a:p>
        </p:txBody>
      </p:sp>
      <p:sp>
        <p:nvSpPr>
          <p:cNvPr id="5" name="Platshållare för text 4">
            <a:extLst>
              <a:ext uri="{FF2B5EF4-FFF2-40B4-BE49-F238E27FC236}">
                <a16:creationId xmlns:a16="http://schemas.microsoft.com/office/drawing/2014/main" id="{F775DA05-1DF5-E7AE-B2B5-E966118D2218}"/>
              </a:ext>
            </a:extLst>
          </p:cNvPr>
          <p:cNvSpPr>
            <a:spLocks noGrp="1"/>
          </p:cNvSpPr>
          <p:nvPr>
            <p:ph type="body" sz="quarter" idx="13"/>
          </p:nvPr>
        </p:nvSpPr>
        <p:spPr>
          <a:xfrm>
            <a:off x="2496809" y="2228294"/>
            <a:ext cx="7200000" cy="3494555"/>
          </a:xfrm>
        </p:spPr>
        <p:txBody>
          <a:bodyPr vert="horz" lIns="91440" tIns="45720" rIns="91440" bIns="45720" rtlCol="0" anchor="t">
            <a:noAutofit/>
          </a:bodyPr>
          <a:lstStyle/>
          <a:p>
            <a:r>
              <a:rPr lang="sv-SE" sz="2000" dirty="0"/>
              <a:t>Den generiska modellen går igenom processen för </a:t>
            </a:r>
            <a:r>
              <a:rPr lang="sv-SE" sz="2000" dirty="0">
                <a:hlinkClick r:id="rId3"/>
              </a:rPr>
              <a:t>Ordnat mottagande av nationella kunskapsstöd</a:t>
            </a:r>
            <a:r>
              <a:rPr lang="sv-SE" sz="2000" dirty="0"/>
              <a:t>. </a:t>
            </a:r>
          </a:p>
          <a:p>
            <a:pPr marL="251460" indent="-251460"/>
            <a:r>
              <a:rPr lang="sv-SE" sz="2000" dirty="0"/>
              <a:t>En införandeplan är framtagen med åtgärder för implementering.</a:t>
            </a:r>
            <a:endParaRPr lang="sv-SE" sz="2000" dirty="0">
              <a:cs typeface="Arial"/>
            </a:endParaRPr>
          </a:p>
          <a:p>
            <a:pPr marL="251460" indent="-251460"/>
            <a:r>
              <a:rPr lang="sv-SE" sz="2000" dirty="0"/>
              <a:t>Sakkunnig, utvecklingsledare, chefer och mindre arbetsgrupper kommer jobba vidare med införandet.</a:t>
            </a:r>
            <a:endParaRPr lang="sv-SE" sz="2000" dirty="0">
              <a:cs typeface="Arial"/>
            </a:endParaRPr>
          </a:p>
          <a:p>
            <a:pPr marL="251460" indent="-251460"/>
            <a:r>
              <a:rPr lang="sv-SE" sz="2000" dirty="0"/>
              <a:t>Åtgärdsarbetet rör exempelvis rehabiliteringsplaner, teambaserat arbetssätt, utbildningsinsatser och uppföljning.</a:t>
            </a:r>
            <a:endParaRPr lang="sv-SE" sz="2000" dirty="0">
              <a:cs typeface="Arial"/>
            </a:endParaRPr>
          </a:p>
        </p:txBody>
      </p:sp>
    </p:spTree>
    <p:extLst>
      <p:ext uri="{BB962C8B-B14F-4D97-AF65-F5344CB8AC3E}">
        <p14:creationId xmlns:p14="http://schemas.microsoft.com/office/powerpoint/2010/main" val="359148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B3B2A1-19BA-EF61-9EEA-68F5803578AD}"/>
              </a:ext>
            </a:extLst>
          </p:cNvPr>
          <p:cNvSpPr>
            <a:spLocks noGrp="1"/>
          </p:cNvSpPr>
          <p:nvPr>
            <p:ph type="title"/>
          </p:nvPr>
        </p:nvSpPr>
        <p:spPr>
          <a:xfrm>
            <a:off x="2496808" y="972000"/>
            <a:ext cx="7783533" cy="1325563"/>
          </a:xfrm>
        </p:spPr>
        <p:txBody>
          <a:bodyPr/>
          <a:lstStyle/>
          <a:p>
            <a:r>
              <a:rPr lang="sv-SE" sz="3200" dirty="0"/>
              <a:t>Generisk modell för rehabilitering och delar av försäkringsmedicinskt arbete - för klinisk verksamhet </a:t>
            </a:r>
          </a:p>
        </p:txBody>
      </p:sp>
      <p:sp>
        <p:nvSpPr>
          <p:cNvPr id="3" name="Platshållare för text 2">
            <a:extLst>
              <a:ext uri="{FF2B5EF4-FFF2-40B4-BE49-F238E27FC236}">
                <a16:creationId xmlns:a16="http://schemas.microsoft.com/office/drawing/2014/main" id="{0B104215-5AC5-AFB5-29E6-7D2B05C74891}"/>
              </a:ext>
            </a:extLst>
          </p:cNvPr>
          <p:cNvSpPr>
            <a:spLocks noGrp="1"/>
          </p:cNvSpPr>
          <p:nvPr>
            <p:ph type="body" sz="quarter" idx="13"/>
          </p:nvPr>
        </p:nvSpPr>
        <p:spPr>
          <a:xfrm>
            <a:off x="2068497" y="2709644"/>
            <a:ext cx="7628312" cy="3013206"/>
          </a:xfrm>
        </p:spPr>
        <p:txBody>
          <a:bodyPr/>
          <a:lstStyle/>
          <a:p>
            <a:pPr lvl="2"/>
            <a:r>
              <a:rPr lang="sv-SE" sz="1800" dirty="0"/>
              <a:t>Modellen bygger på att rehabilitering har ett flertal gemensamma delar som kan anpassas till olika hälso- och funktionstillstånd oavsett diagnos eller patientgrupp. </a:t>
            </a:r>
          </a:p>
          <a:p>
            <a:pPr marL="468000" lvl="2" indent="0">
              <a:buNone/>
            </a:pPr>
            <a:endParaRPr lang="sv-SE" sz="1800" dirty="0"/>
          </a:p>
          <a:p>
            <a:pPr lvl="2"/>
            <a:r>
              <a:rPr lang="sv-SE" sz="1800" dirty="0"/>
              <a:t>Begreppet </a:t>
            </a:r>
            <a:r>
              <a:rPr lang="sv-SE" sz="1800" i="1" dirty="0"/>
              <a:t>generisk</a:t>
            </a:r>
            <a:r>
              <a:rPr lang="sv-SE" sz="1800" b="1" i="1" dirty="0"/>
              <a:t> </a:t>
            </a:r>
            <a:r>
              <a:rPr lang="sv-SE" sz="1800" dirty="0"/>
              <a:t>har valts då det betyder</a:t>
            </a:r>
            <a:r>
              <a:rPr lang="sv-SE" sz="1800" b="1" i="1" dirty="0"/>
              <a:t> </a:t>
            </a:r>
            <a:r>
              <a:rPr lang="sv-SE" sz="1800" dirty="0"/>
              <a:t>allmängiltigt/generell, detta då den bör tillämpas vid all form av rehabilitering.</a:t>
            </a:r>
            <a:endParaRPr lang="sv-SE" dirty="0"/>
          </a:p>
          <a:p>
            <a:pPr marL="468000" lvl="2" indent="0" algn="ctr">
              <a:buNone/>
            </a:pPr>
            <a:endParaRPr lang="sv-SE" sz="1600" dirty="0"/>
          </a:p>
          <a:p>
            <a:pPr marL="468000" lvl="2" indent="0" algn="ctr">
              <a:buNone/>
            </a:pPr>
            <a:endParaRPr lang="sv-SE" sz="1800" dirty="0"/>
          </a:p>
          <a:p>
            <a:pPr marL="468000" lvl="2" indent="0">
              <a:buNone/>
            </a:pPr>
            <a:r>
              <a:rPr lang="sv-SE" sz="1800" dirty="0"/>
              <a:t>Länk: </a:t>
            </a:r>
            <a:r>
              <a:rPr lang="sv-SE" sz="1600" dirty="0">
                <a:hlinkClick r:id="rId2"/>
              </a:rPr>
              <a:t>Generisk modell för rehabilitering och delar av försäkringsmedicinskt arbete – för klinisk verksamhet (nationelltklinisktkunskapsstod.se)</a:t>
            </a:r>
            <a:endParaRPr lang="sv-SE" sz="1800" dirty="0"/>
          </a:p>
          <a:p>
            <a:pPr marL="468000" lvl="2" indent="0">
              <a:buNone/>
            </a:pPr>
            <a:endParaRPr lang="sv-SE" sz="1800" dirty="0"/>
          </a:p>
          <a:p>
            <a:pPr marL="0" indent="0">
              <a:buNone/>
            </a:pPr>
            <a:endParaRPr lang="sv-SE" dirty="0"/>
          </a:p>
        </p:txBody>
      </p:sp>
    </p:spTree>
    <p:extLst>
      <p:ext uri="{BB962C8B-B14F-4D97-AF65-F5344CB8AC3E}">
        <p14:creationId xmlns:p14="http://schemas.microsoft.com/office/powerpoint/2010/main" val="4075260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E9E8510-2DCC-25BB-1E4A-AD62EBF16D1F}"/>
              </a:ext>
            </a:extLst>
          </p:cNvPr>
          <p:cNvSpPr>
            <a:spLocks noGrp="1"/>
          </p:cNvSpPr>
          <p:nvPr>
            <p:ph type="title"/>
          </p:nvPr>
        </p:nvSpPr>
        <p:spPr>
          <a:xfrm>
            <a:off x="1773496" y="972001"/>
            <a:ext cx="8640000" cy="890356"/>
          </a:xfrm>
        </p:spPr>
        <p:txBody>
          <a:bodyPr anchor="b">
            <a:normAutofit/>
          </a:bodyPr>
          <a:lstStyle/>
          <a:p>
            <a:r>
              <a:rPr lang="sv-SE" dirty="0"/>
              <a:t>Syftet med den generiska modellen:</a:t>
            </a:r>
          </a:p>
        </p:txBody>
      </p:sp>
      <p:sp>
        <p:nvSpPr>
          <p:cNvPr id="6" name="Platshållare för text 5">
            <a:extLst>
              <a:ext uri="{FF2B5EF4-FFF2-40B4-BE49-F238E27FC236}">
                <a16:creationId xmlns:a16="http://schemas.microsoft.com/office/drawing/2014/main" id="{B59906CC-E91C-48E8-5A6F-9AA75F303AF5}"/>
              </a:ext>
            </a:extLst>
          </p:cNvPr>
          <p:cNvSpPr>
            <a:spLocks noGrp="1"/>
          </p:cNvSpPr>
          <p:nvPr>
            <p:ph sz="half" idx="1"/>
          </p:nvPr>
        </p:nvSpPr>
        <p:spPr>
          <a:xfrm>
            <a:off x="1773496" y="2063692"/>
            <a:ext cx="4140000" cy="3660308"/>
          </a:xfrm>
        </p:spPr>
        <p:txBody>
          <a:bodyPr>
            <a:normAutofit/>
          </a:bodyPr>
          <a:lstStyle/>
          <a:p>
            <a:pPr>
              <a:lnSpc>
                <a:spcPct val="90000"/>
              </a:lnSpc>
            </a:pPr>
            <a:r>
              <a:rPr lang="sv-SE" sz="1800" dirty="0"/>
              <a:t>Alla invånare ska få en god, jämlik och kunskapsbaserad rehabilitering oavsett var de bor.</a:t>
            </a:r>
          </a:p>
          <a:p>
            <a:pPr>
              <a:lnSpc>
                <a:spcPct val="90000"/>
              </a:lnSpc>
            </a:pPr>
            <a:endParaRPr lang="sv-SE" sz="1800" dirty="0"/>
          </a:p>
          <a:p>
            <a:pPr>
              <a:lnSpc>
                <a:spcPct val="90000"/>
              </a:lnSpc>
            </a:pPr>
            <a:r>
              <a:rPr lang="sv-SE" sz="1800" dirty="0"/>
              <a:t>Patienter, brukare och hälso- och sjukvårdens medarbetare ska vara trygga i att bästa tillgängliga kunskap används i varje möte med vården.</a:t>
            </a:r>
          </a:p>
          <a:p>
            <a:pPr>
              <a:lnSpc>
                <a:spcPct val="90000"/>
              </a:lnSpc>
            </a:pPr>
            <a:endParaRPr lang="sv-SE" sz="1800" dirty="0"/>
          </a:p>
          <a:p>
            <a:pPr>
              <a:lnSpc>
                <a:spcPct val="90000"/>
              </a:lnSpc>
            </a:pPr>
            <a:r>
              <a:rPr lang="sv-SE" sz="1800" dirty="0"/>
              <a:t>Bidra till att ge styrning och struktur för rehabiliteringsområdet.</a:t>
            </a:r>
          </a:p>
          <a:p>
            <a:pPr>
              <a:lnSpc>
                <a:spcPct val="90000"/>
              </a:lnSpc>
            </a:pPr>
            <a:endParaRPr lang="sv-SE" sz="1700" dirty="0"/>
          </a:p>
        </p:txBody>
      </p:sp>
      <p:pic>
        <p:nvPicPr>
          <p:cNvPr id="7" name="Bildobjekt 6" descr="En bild som visar person, inomhus, grupp, bildram&#10;&#10;Automatiskt genererad beskrivning">
            <a:extLst>
              <a:ext uri="{FF2B5EF4-FFF2-40B4-BE49-F238E27FC236}">
                <a16:creationId xmlns:a16="http://schemas.microsoft.com/office/drawing/2014/main" id="{006FAD59-1974-E359-6066-8314D36A3166}"/>
              </a:ext>
            </a:extLst>
          </p:cNvPr>
          <p:cNvPicPr>
            <a:picLocks noChangeAspect="1"/>
          </p:cNvPicPr>
          <p:nvPr/>
        </p:nvPicPr>
        <p:blipFill rotWithShape="1">
          <a:blip r:embed="rId3"/>
          <a:srcRect r="3208" b="-1"/>
          <a:stretch/>
        </p:blipFill>
        <p:spPr>
          <a:xfrm>
            <a:off x="6206384" y="1989049"/>
            <a:ext cx="4140000" cy="3240000"/>
          </a:xfrm>
          <a:prstGeom prst="rect">
            <a:avLst/>
          </a:prstGeom>
          <a:noFill/>
        </p:spPr>
      </p:pic>
    </p:spTree>
    <p:extLst>
      <p:ext uri="{BB962C8B-B14F-4D97-AF65-F5344CB8AC3E}">
        <p14:creationId xmlns:p14="http://schemas.microsoft.com/office/powerpoint/2010/main" val="83682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795B2B-487F-5DD1-BAB1-17634AA828E6}"/>
              </a:ext>
            </a:extLst>
          </p:cNvPr>
          <p:cNvSpPr>
            <a:spLocks noGrp="1"/>
          </p:cNvSpPr>
          <p:nvPr>
            <p:ph type="title"/>
          </p:nvPr>
        </p:nvSpPr>
        <p:spPr>
          <a:xfrm>
            <a:off x="1367406" y="550416"/>
            <a:ext cx="7389836" cy="553673"/>
          </a:xfrm>
        </p:spPr>
        <p:txBody>
          <a:bodyPr/>
          <a:lstStyle/>
          <a:p>
            <a:r>
              <a:rPr lang="sv-SE" sz="3200" dirty="0"/>
              <a:t>Rehabilitering</a:t>
            </a:r>
          </a:p>
        </p:txBody>
      </p:sp>
      <p:sp>
        <p:nvSpPr>
          <p:cNvPr id="3" name="Platshållare för text 2">
            <a:extLst>
              <a:ext uri="{FF2B5EF4-FFF2-40B4-BE49-F238E27FC236}">
                <a16:creationId xmlns:a16="http://schemas.microsoft.com/office/drawing/2014/main" id="{A14A53AB-2FEF-C953-4961-ED5DE96A43CC}"/>
              </a:ext>
            </a:extLst>
          </p:cNvPr>
          <p:cNvSpPr>
            <a:spLocks noGrp="1"/>
          </p:cNvSpPr>
          <p:nvPr>
            <p:ph type="body" sz="quarter" idx="13"/>
          </p:nvPr>
        </p:nvSpPr>
        <p:spPr>
          <a:xfrm>
            <a:off x="1367406" y="1301143"/>
            <a:ext cx="8329403" cy="3240000"/>
          </a:xfrm>
        </p:spPr>
        <p:txBody>
          <a:bodyPr/>
          <a:lstStyle/>
          <a:p>
            <a:pPr marL="0" indent="0">
              <a:buNone/>
            </a:pPr>
            <a:r>
              <a:rPr lang="sv-SE" sz="2000" b="1" dirty="0"/>
              <a:t>Utgår från Socialstyrelsens definition av rehabilitering</a:t>
            </a:r>
          </a:p>
          <a:p>
            <a:pPr marL="0" indent="0">
              <a:buNone/>
            </a:pPr>
            <a:r>
              <a:rPr lang="sv-SE" sz="1800" dirty="0"/>
              <a:t>”Insatser som ska bidra till att en person med förvärvad funktionsnedsättning, utifrån dennes behov och 	förutsättningar, återvinner eller bibehåller bästa möjliga funktionsförmåga samt skapa goda villkor för ett självständigt liv och ett aktivt deltagande i samhällslivet”.</a:t>
            </a:r>
          </a:p>
          <a:p>
            <a:pPr marL="0" indent="0">
              <a:buNone/>
            </a:pPr>
            <a:endParaRPr lang="sv-SE" sz="1800" dirty="0"/>
          </a:p>
          <a:p>
            <a:pPr marL="0" indent="0">
              <a:buNone/>
            </a:pPr>
            <a:r>
              <a:rPr lang="sv-SE" sz="2000" b="1" dirty="0"/>
              <a:t>I Socialstyrelsens definition av rehabilitering finns en anmärkning angiven</a:t>
            </a:r>
          </a:p>
          <a:p>
            <a:pPr marL="0" indent="0">
              <a:buNone/>
            </a:pPr>
            <a:r>
              <a:rPr lang="sv-SE" sz="1800" dirty="0"/>
              <a:t>”Rehabilitering står för </a:t>
            </a:r>
            <a:r>
              <a:rPr lang="sv-SE" sz="1800" b="1" dirty="0"/>
              <a:t>tidiga, samordnade </a:t>
            </a:r>
            <a:r>
              <a:rPr lang="sv-SE" sz="1800" dirty="0"/>
              <a:t>och</a:t>
            </a:r>
            <a:r>
              <a:rPr lang="sv-SE" sz="1800" b="1" dirty="0"/>
              <a:t> allsidiga </a:t>
            </a:r>
            <a:r>
              <a:rPr lang="sv-SE" sz="1800" dirty="0"/>
              <a:t>insatser från olika kompetensområden och verksamheter. Insatserna kan vara av arbetslivsinriktad, medicinsk, pedagogisk, psykologisk, social och teknisk art och kombineras </a:t>
            </a:r>
            <a:r>
              <a:rPr lang="sv-SE" sz="1800" b="1" dirty="0"/>
              <a:t>utifrån den enskildes behov, förutsättningar och intressen. </a:t>
            </a:r>
            <a:r>
              <a:rPr lang="sv-SE" sz="1800" dirty="0"/>
              <a:t>Det är fråga om </a:t>
            </a:r>
            <a:r>
              <a:rPr lang="sv-SE" sz="1800" b="1" dirty="0"/>
              <a:t>målinriktade </a:t>
            </a:r>
            <a:r>
              <a:rPr lang="sv-SE" sz="1800" dirty="0"/>
              <a:t>insatser som förutsätter att den enskildes möjligheter till </a:t>
            </a:r>
            <a:r>
              <a:rPr lang="sv-SE" sz="1800" b="1" dirty="0"/>
              <a:t>inflytande vid planering, genomförande och uppföljning </a:t>
            </a:r>
            <a:r>
              <a:rPr lang="sv-SE" sz="1800" dirty="0"/>
              <a:t>beaktas och säkras. Insatserna fortsätter så länge individens behov kvarstår”.</a:t>
            </a:r>
          </a:p>
        </p:txBody>
      </p:sp>
    </p:spTree>
    <p:extLst>
      <p:ext uri="{BB962C8B-B14F-4D97-AF65-F5344CB8AC3E}">
        <p14:creationId xmlns:p14="http://schemas.microsoft.com/office/powerpoint/2010/main" val="296539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FC77DC-A2DB-5226-FEED-1C7EC299778E}"/>
              </a:ext>
            </a:extLst>
          </p:cNvPr>
          <p:cNvSpPr>
            <a:spLocks noGrp="1"/>
          </p:cNvSpPr>
          <p:nvPr>
            <p:ph type="title"/>
          </p:nvPr>
        </p:nvSpPr>
        <p:spPr>
          <a:xfrm>
            <a:off x="1402671" y="513242"/>
            <a:ext cx="6935121" cy="876213"/>
          </a:xfrm>
        </p:spPr>
        <p:txBody>
          <a:bodyPr/>
          <a:lstStyle/>
          <a:p>
            <a:r>
              <a:rPr lang="sv-SE" sz="3200" dirty="0"/>
              <a:t>Försäkringsmedicin</a:t>
            </a:r>
          </a:p>
        </p:txBody>
      </p:sp>
      <p:sp>
        <p:nvSpPr>
          <p:cNvPr id="3" name="Platshållare för text 2">
            <a:extLst>
              <a:ext uri="{FF2B5EF4-FFF2-40B4-BE49-F238E27FC236}">
                <a16:creationId xmlns:a16="http://schemas.microsoft.com/office/drawing/2014/main" id="{18A5FF65-5D30-5A56-20CC-3D1C6459F901}"/>
              </a:ext>
            </a:extLst>
          </p:cNvPr>
          <p:cNvSpPr>
            <a:spLocks noGrp="1"/>
          </p:cNvSpPr>
          <p:nvPr>
            <p:ph type="body" sz="quarter" idx="13"/>
          </p:nvPr>
        </p:nvSpPr>
        <p:spPr>
          <a:xfrm>
            <a:off x="1402671" y="2072081"/>
            <a:ext cx="9259735" cy="3650769"/>
          </a:xfrm>
        </p:spPr>
        <p:txBody>
          <a:bodyPr/>
          <a:lstStyle/>
          <a:p>
            <a:pPr marL="0" indent="0">
              <a:buNone/>
            </a:pPr>
            <a:r>
              <a:rPr lang="sv-SE" sz="2000" b="1" dirty="0"/>
              <a:t>Utgår från definition formulerat av Nationellt försäkringsmedicinskt forum</a:t>
            </a:r>
          </a:p>
          <a:p>
            <a:pPr marL="0" indent="0">
              <a:buNone/>
            </a:pPr>
            <a:r>
              <a:rPr lang="sv-SE" sz="1800" dirty="0"/>
              <a:t>”Det försäkringsmedicinska kunskapsområdet innefattar medicinsk undersökning och utredning, bedömning av funktionstillstånd och aktivitetsnivå samt förebyggande, behandlande och rehabiliterade insatser kopplade till försäkringsmässiga ställningstaganden och hur dessa påverkar individen. Utgångspunkten är tvärvetenskaplig kunskap och beprövad erfarenhet samt det ömsesidiga förhållandet mellan sjuklighet, medicin och försäkringssystem”.</a:t>
            </a:r>
          </a:p>
          <a:p>
            <a:endParaRPr lang="sv-SE" sz="2800" dirty="0"/>
          </a:p>
          <a:p>
            <a:pPr marL="0" indent="0">
              <a:buNone/>
            </a:pPr>
            <a:endParaRPr lang="sv-SE" sz="1800" i="1" dirty="0"/>
          </a:p>
          <a:p>
            <a:pPr marL="0" indent="0">
              <a:buNone/>
            </a:pPr>
            <a:endParaRPr lang="sv-SE" dirty="0"/>
          </a:p>
        </p:txBody>
      </p:sp>
    </p:spTree>
    <p:extLst>
      <p:ext uri="{BB962C8B-B14F-4D97-AF65-F5344CB8AC3E}">
        <p14:creationId xmlns:p14="http://schemas.microsoft.com/office/powerpoint/2010/main" val="2533383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970032" y="937102"/>
            <a:ext cx="4678615" cy="609793"/>
          </a:xfrm>
        </p:spPr>
        <p:txBody>
          <a:bodyPr>
            <a:normAutofit fontScale="90000"/>
          </a:bodyPr>
          <a:lstStyle/>
          <a:p>
            <a:r>
              <a:rPr lang="sv-SE" dirty="0"/>
              <a:t>Basen för den generiska modellen</a:t>
            </a:r>
          </a:p>
        </p:txBody>
      </p:sp>
      <p:sp>
        <p:nvSpPr>
          <p:cNvPr id="3" name="Platshållare för text 2"/>
          <p:cNvSpPr>
            <a:spLocks noGrp="1"/>
          </p:cNvSpPr>
          <p:nvPr>
            <p:ph type="body" sz="quarter" idx="10"/>
          </p:nvPr>
        </p:nvSpPr>
        <p:spPr>
          <a:xfrm>
            <a:off x="4970032" y="1996848"/>
            <a:ext cx="6981713" cy="3755543"/>
          </a:xfrm>
        </p:spPr>
        <p:txBody>
          <a:bodyPr vert="horz" lIns="91440" tIns="45720" rIns="91440" bIns="45720" rtlCol="0" anchor="t">
            <a:normAutofit/>
          </a:bodyPr>
          <a:lstStyle/>
          <a:p>
            <a:pPr marL="342900" lvl="0" indent="-342900">
              <a:buFont typeface="Arial" panose="020B0604020202020204" pitchFamily="34" charset="0"/>
              <a:buChar char="•"/>
            </a:pPr>
            <a:r>
              <a:rPr lang="sv-SE" sz="2000" dirty="0"/>
              <a:t>Tidig bedömning av rehabiliteringsbehov</a:t>
            </a:r>
            <a:endParaRPr lang="sv-SE" sz="2000" dirty="0">
              <a:cs typeface="Arial"/>
            </a:endParaRPr>
          </a:p>
          <a:p>
            <a:pPr marL="342900" lvl="0" indent="-342900">
              <a:buFont typeface="Arial" panose="020B0604020202020204" pitchFamily="34" charset="0"/>
              <a:buChar char="•"/>
            </a:pPr>
            <a:r>
              <a:rPr lang="sv-SE" sz="2000" dirty="0"/>
              <a:t>Tidig försäkringsmedicinsk bedömning, vid behov</a:t>
            </a:r>
            <a:endParaRPr lang="sv-SE" sz="2000" dirty="0">
              <a:cs typeface="Arial"/>
            </a:endParaRPr>
          </a:p>
          <a:p>
            <a:pPr marL="342900" lvl="0" indent="-342900">
              <a:buFont typeface="Arial" panose="020B0604020202020204" pitchFamily="34" charset="0"/>
              <a:buChar char="•"/>
            </a:pPr>
            <a:r>
              <a:rPr lang="sv-SE" sz="2000" dirty="0"/>
              <a:t>Personcentrerat förhållningssätt</a:t>
            </a:r>
            <a:endParaRPr lang="sv-SE" sz="2000" dirty="0">
              <a:cs typeface="Arial"/>
            </a:endParaRPr>
          </a:p>
          <a:p>
            <a:pPr marL="342900" lvl="0" indent="-342900">
              <a:buFont typeface="Arial" panose="020B0604020202020204" pitchFamily="34" charset="0"/>
              <a:buChar char="•"/>
            </a:pPr>
            <a:r>
              <a:rPr lang="sv-SE" sz="2000" b="1" dirty="0"/>
              <a:t>Rehabiliteringsplan med mål, åtgärder och uppföljning. </a:t>
            </a:r>
            <a:r>
              <a:rPr lang="sv-SE" sz="2000" dirty="0"/>
              <a:t>Sjukskrivning som en del i vård och behandling ska ingå som en åtgärd i planen</a:t>
            </a:r>
            <a:endParaRPr lang="sv-SE" sz="2000" b="1" dirty="0">
              <a:cs typeface="Arial"/>
            </a:endParaRPr>
          </a:p>
          <a:p>
            <a:pPr marL="342900" indent="-342900"/>
            <a:r>
              <a:rPr lang="sv-SE" sz="2000" dirty="0"/>
              <a:t>Teambaserat arbetssätt </a:t>
            </a:r>
            <a:endParaRPr lang="sv-SE" sz="2000" dirty="0">
              <a:cs typeface="Arial"/>
            </a:endParaRPr>
          </a:p>
          <a:p>
            <a:pPr marL="342900" lvl="0" indent="-342900">
              <a:buFont typeface="Arial" panose="020B0604020202020204" pitchFamily="34" charset="0"/>
              <a:buChar char="•"/>
            </a:pPr>
            <a:r>
              <a:rPr lang="sv-SE" sz="2000" dirty="0"/>
              <a:t>Samordning av rehabiliteringsåtgärder</a:t>
            </a:r>
            <a:endParaRPr lang="sv-SE" sz="2000" dirty="0">
              <a:cs typeface="Arial"/>
            </a:endParaRPr>
          </a:p>
          <a:p>
            <a:endParaRPr lang="sv-SE" dirty="0"/>
          </a:p>
        </p:txBody>
      </p:sp>
      <p:pic>
        <p:nvPicPr>
          <p:cNvPr id="4" name="Bildobjekt 3"/>
          <p:cNvPicPr>
            <a:picLocks noChangeAspect="1"/>
          </p:cNvPicPr>
          <p:nvPr/>
        </p:nvPicPr>
        <p:blipFill rotWithShape="1">
          <a:blip r:embed="rId3" cstate="screen">
            <a:extLst>
              <a:ext uri="{28A0092B-C50C-407E-A947-70E740481C1C}">
                <a14:useLocalDpi xmlns:a14="http://schemas.microsoft.com/office/drawing/2010/main"/>
              </a:ext>
            </a:extLst>
          </a:blip>
          <a:srcRect b="1049"/>
          <a:stretch/>
        </p:blipFill>
        <p:spPr>
          <a:xfrm>
            <a:off x="0" y="9236"/>
            <a:ext cx="4475180" cy="6631709"/>
          </a:xfrm>
          <a:prstGeom prst="rect">
            <a:avLst/>
          </a:prstGeom>
        </p:spPr>
      </p:pic>
    </p:spTree>
    <p:extLst>
      <p:ext uri="{BB962C8B-B14F-4D97-AF65-F5344CB8AC3E}">
        <p14:creationId xmlns:p14="http://schemas.microsoft.com/office/powerpoint/2010/main" val="2005274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FC77DC-A2DB-5226-FEED-1C7EC299778E}"/>
              </a:ext>
            </a:extLst>
          </p:cNvPr>
          <p:cNvSpPr>
            <a:spLocks noGrp="1"/>
          </p:cNvSpPr>
          <p:nvPr>
            <p:ph type="title"/>
          </p:nvPr>
        </p:nvSpPr>
        <p:spPr>
          <a:xfrm>
            <a:off x="5162550" y="471218"/>
            <a:ext cx="5980625" cy="1325563"/>
          </a:xfrm>
        </p:spPr>
        <p:txBody>
          <a:bodyPr anchor="b">
            <a:normAutofit/>
          </a:bodyPr>
          <a:lstStyle/>
          <a:p>
            <a:r>
              <a:rPr lang="sv-SE" sz="3300" dirty="0"/>
              <a:t>Målet med den generiska modellen</a:t>
            </a:r>
          </a:p>
        </p:txBody>
      </p:sp>
      <p:sp>
        <p:nvSpPr>
          <p:cNvPr id="3" name="Platshållare för text 2">
            <a:extLst>
              <a:ext uri="{FF2B5EF4-FFF2-40B4-BE49-F238E27FC236}">
                <a16:creationId xmlns:a16="http://schemas.microsoft.com/office/drawing/2014/main" id="{18A5FF65-5D30-5A56-20CC-3D1C6459F901}"/>
              </a:ext>
            </a:extLst>
          </p:cNvPr>
          <p:cNvSpPr>
            <a:spLocks noGrp="1"/>
          </p:cNvSpPr>
          <p:nvPr>
            <p:ph sz="half" idx="2"/>
          </p:nvPr>
        </p:nvSpPr>
        <p:spPr>
          <a:xfrm>
            <a:off x="5162550" y="2324100"/>
            <a:ext cx="6683849" cy="4533900"/>
          </a:xfrm>
        </p:spPr>
        <p:txBody>
          <a:bodyPr>
            <a:normAutofit/>
          </a:bodyPr>
          <a:lstStyle/>
          <a:p>
            <a:pPr marL="342900" lvl="0" indent="-342900">
              <a:lnSpc>
                <a:spcPct val="90000"/>
              </a:lnSpc>
              <a:buFont typeface="Symbol" panose="05050102010706020507" pitchFamily="18" charset="2"/>
              <a:buChar char=""/>
            </a:pPr>
            <a:r>
              <a:rPr lang="sv-SE" dirty="0">
                <a:effectLst/>
              </a:rPr>
              <a:t>Rehabiliteringen är personcentrerad och samordnad</a:t>
            </a:r>
          </a:p>
          <a:p>
            <a:pPr marL="342900" lvl="0" indent="-342900">
              <a:lnSpc>
                <a:spcPct val="90000"/>
              </a:lnSpc>
              <a:buFont typeface="Symbol" panose="05050102010706020507" pitchFamily="18" charset="2"/>
              <a:buChar char=""/>
            </a:pPr>
            <a:r>
              <a:rPr lang="sv-SE" dirty="0">
                <a:effectLst/>
              </a:rPr>
              <a:t>Patienten får sitt rehabiliteringsbehov bedömt tidigt i vårdprocessen</a:t>
            </a:r>
          </a:p>
          <a:p>
            <a:pPr marL="342900" lvl="0" indent="-342900">
              <a:lnSpc>
                <a:spcPct val="90000"/>
              </a:lnSpc>
              <a:buFont typeface="Symbol" panose="05050102010706020507" pitchFamily="18" charset="2"/>
              <a:buChar char=""/>
            </a:pPr>
            <a:r>
              <a:rPr lang="sv-SE" dirty="0">
                <a:effectLst/>
              </a:rPr>
              <a:t>En individuell rehabiliteringsplan upprättas och följs upp för de patienter som bedöms ha ett rehabiliteringsbehov</a:t>
            </a:r>
          </a:p>
          <a:p>
            <a:pPr marL="342900" lvl="0" indent="-342900">
              <a:lnSpc>
                <a:spcPct val="90000"/>
              </a:lnSpc>
              <a:buFont typeface="Symbol" panose="05050102010706020507" pitchFamily="18" charset="2"/>
              <a:buChar char=""/>
            </a:pPr>
            <a:r>
              <a:rPr lang="sv-SE" dirty="0">
                <a:effectLst/>
              </a:rPr>
              <a:t>Rehabiliteringen är en integrerad del i patientens vård och behandling</a:t>
            </a:r>
          </a:p>
          <a:p>
            <a:pPr marL="342900" lvl="0" indent="-342900">
              <a:lnSpc>
                <a:spcPct val="90000"/>
              </a:lnSpc>
              <a:spcAft>
                <a:spcPts val="800"/>
              </a:spcAft>
              <a:buFont typeface="Symbol" panose="05050102010706020507" pitchFamily="18" charset="2"/>
              <a:buChar char=""/>
            </a:pPr>
            <a:r>
              <a:rPr lang="sv-SE" dirty="0">
                <a:effectLst/>
              </a:rPr>
              <a:t>Bedömning av sjukskrivningsbehov på grund av nedsatt arbetsförmåga till arbete/sysselsättning ingår som en del i vård och behandling när det är relevant</a:t>
            </a:r>
          </a:p>
          <a:p>
            <a:pPr marL="0" indent="0">
              <a:lnSpc>
                <a:spcPct val="90000"/>
              </a:lnSpc>
              <a:buNone/>
            </a:pPr>
            <a:endParaRPr lang="sv-SE" sz="1400" dirty="0"/>
          </a:p>
          <a:p>
            <a:pPr marL="0" indent="0">
              <a:lnSpc>
                <a:spcPct val="90000"/>
              </a:lnSpc>
              <a:buNone/>
            </a:pPr>
            <a:endParaRPr lang="sv-SE" sz="1400" i="1" dirty="0"/>
          </a:p>
          <a:p>
            <a:pPr marL="0" indent="0">
              <a:lnSpc>
                <a:spcPct val="90000"/>
              </a:lnSpc>
              <a:buNone/>
            </a:pPr>
            <a:endParaRPr lang="sv-SE" sz="1400" dirty="0"/>
          </a:p>
        </p:txBody>
      </p:sp>
      <p:pic>
        <p:nvPicPr>
          <p:cNvPr id="1028" name="Picture 4">
            <a:extLst>
              <a:ext uri="{FF2B5EF4-FFF2-40B4-BE49-F238E27FC236}">
                <a16:creationId xmlns:a16="http://schemas.microsoft.com/office/drawing/2014/main" id="{F6A8D690-9C69-25F8-755B-0AE7B33AE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01" y="0"/>
            <a:ext cx="3706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34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741CDEE-B6AF-9456-C096-D3EE975135BC}"/>
              </a:ext>
            </a:extLst>
          </p:cNvPr>
          <p:cNvSpPr>
            <a:spLocks noGrp="1"/>
          </p:cNvSpPr>
          <p:nvPr>
            <p:ph type="title"/>
          </p:nvPr>
        </p:nvSpPr>
        <p:spPr>
          <a:xfrm>
            <a:off x="1438275" y="1076325"/>
            <a:ext cx="9734550" cy="828675"/>
          </a:xfrm>
        </p:spPr>
        <p:txBody>
          <a:bodyPr/>
          <a:lstStyle/>
          <a:p>
            <a:r>
              <a:rPr lang="sv-SE" sz="2800" dirty="0"/>
              <a:t>Centrala delar i processen för rehabilitering och sjukskrivningsrelaterat arbete</a:t>
            </a:r>
            <a:endParaRPr lang="sv-SE" sz="4800" dirty="0"/>
          </a:p>
        </p:txBody>
      </p:sp>
      <p:pic>
        <p:nvPicPr>
          <p:cNvPr id="2" name="Bildobjekt 1">
            <a:extLst>
              <a:ext uri="{FF2B5EF4-FFF2-40B4-BE49-F238E27FC236}">
                <a16:creationId xmlns:a16="http://schemas.microsoft.com/office/drawing/2014/main" id="{0217A48F-E14F-79EE-8B89-3EADC9326667}"/>
              </a:ext>
            </a:extLst>
          </p:cNvPr>
          <p:cNvPicPr>
            <a:picLocks noChangeAspect="1"/>
          </p:cNvPicPr>
          <p:nvPr/>
        </p:nvPicPr>
        <p:blipFill>
          <a:blip r:embed="rId3"/>
          <a:stretch>
            <a:fillRect/>
          </a:stretch>
        </p:blipFill>
        <p:spPr>
          <a:xfrm>
            <a:off x="565113" y="2628900"/>
            <a:ext cx="11367635" cy="3395663"/>
          </a:xfrm>
          <a:prstGeom prst="rect">
            <a:avLst/>
          </a:prstGeom>
        </p:spPr>
      </p:pic>
      <p:sp>
        <p:nvSpPr>
          <p:cNvPr id="3" name="textruta 2">
            <a:extLst>
              <a:ext uri="{FF2B5EF4-FFF2-40B4-BE49-F238E27FC236}">
                <a16:creationId xmlns:a16="http://schemas.microsoft.com/office/drawing/2014/main" id="{D3996E54-65B4-1570-780D-60A908B89385}"/>
              </a:ext>
            </a:extLst>
          </p:cNvPr>
          <p:cNvSpPr txBox="1"/>
          <p:nvPr/>
        </p:nvSpPr>
        <p:spPr>
          <a:xfrm flipH="1">
            <a:off x="744023" y="6169981"/>
            <a:ext cx="6801995" cy="261610"/>
          </a:xfrm>
          <a:prstGeom prst="rect">
            <a:avLst/>
          </a:prstGeom>
          <a:noFill/>
        </p:spPr>
        <p:txBody>
          <a:bodyPr wrap="square" rtlCol="0">
            <a:spAutoFit/>
          </a:bodyPr>
          <a:lstStyle/>
          <a:p>
            <a:r>
              <a:rPr lang="sv-SE" sz="1100" dirty="0"/>
              <a:t>*Planen kan även benämnas sjukskrivnings- och rehabiliteringsplan om patienten är sjukskriven </a:t>
            </a:r>
          </a:p>
        </p:txBody>
      </p:sp>
    </p:spTree>
    <p:extLst>
      <p:ext uri="{BB962C8B-B14F-4D97-AF65-F5344CB8AC3E}">
        <p14:creationId xmlns:p14="http://schemas.microsoft.com/office/powerpoint/2010/main" val="2584038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5B53407-1D19-8D0C-EF5D-7FB9E9349DF9}"/>
              </a:ext>
            </a:extLst>
          </p:cNvPr>
          <p:cNvSpPr>
            <a:spLocks noGrp="1"/>
          </p:cNvSpPr>
          <p:nvPr>
            <p:ph type="title"/>
          </p:nvPr>
        </p:nvSpPr>
        <p:spPr>
          <a:xfrm>
            <a:off x="7003175" y="972000"/>
            <a:ext cx="4140000" cy="4076250"/>
          </a:xfrm>
        </p:spPr>
        <p:txBody>
          <a:bodyPr/>
          <a:lstStyle/>
          <a:p>
            <a:r>
              <a:rPr lang="sv-SE" sz="2800" baseline="0" dirty="0"/>
              <a:t>Illustration av hur centrala delar i processen för rehabilitering och sjukskrivningsrelaterat arbete kan integreras i ett diagnosspecifikt kunskapsstöd.</a:t>
            </a:r>
            <a:br>
              <a:rPr lang="sv-SE" sz="2800" baseline="0" dirty="0"/>
            </a:br>
            <a:endParaRPr lang="en-US" sz="2800" dirty="0"/>
          </a:p>
        </p:txBody>
      </p:sp>
      <p:sp>
        <p:nvSpPr>
          <p:cNvPr id="8" name="Platshållare för bild 7">
            <a:extLst>
              <a:ext uri="{FF2B5EF4-FFF2-40B4-BE49-F238E27FC236}">
                <a16:creationId xmlns:a16="http://schemas.microsoft.com/office/drawing/2014/main" id="{410102ED-B626-C5D9-68BB-6B088A165413}"/>
              </a:ext>
            </a:extLst>
          </p:cNvPr>
          <p:cNvSpPr>
            <a:spLocks noGrp="1"/>
          </p:cNvSpPr>
          <p:nvPr>
            <p:ph type="pic" sz="quarter" idx="13"/>
          </p:nvPr>
        </p:nvSpPr>
        <p:spPr/>
        <p:txBody>
          <a:bodyPr/>
          <a:lstStyle/>
          <a:p>
            <a:endParaRPr lang="sv-SE"/>
          </a:p>
        </p:txBody>
      </p:sp>
      <p:sp>
        <p:nvSpPr>
          <p:cNvPr id="6" name="textruta 5">
            <a:extLst>
              <a:ext uri="{FF2B5EF4-FFF2-40B4-BE49-F238E27FC236}">
                <a16:creationId xmlns:a16="http://schemas.microsoft.com/office/drawing/2014/main" id="{7376C0EB-CECF-A0B7-E2D5-2D4984F49282}"/>
              </a:ext>
            </a:extLst>
          </p:cNvPr>
          <p:cNvSpPr txBox="1"/>
          <p:nvPr/>
        </p:nvSpPr>
        <p:spPr>
          <a:xfrm>
            <a:off x="7003175" y="2484000"/>
            <a:ext cx="4140000" cy="3240000"/>
          </a:xfrm>
          <a:prstGeom prst="rect">
            <a:avLst/>
          </a:prstGeom>
        </p:spPr>
        <p:txBody>
          <a:bodyPr vert="horz" lIns="91440" tIns="45720" rIns="91440" bIns="45720" rtlCol="0">
            <a:normAutofit/>
          </a:bodyPr>
          <a:lstStyle/>
          <a:p>
            <a:pPr marL="252000" indent="-252000">
              <a:spcBef>
                <a:spcPts val="600"/>
              </a:spcBef>
              <a:buFont typeface="Arial" panose="020B0604020202020204" pitchFamily="34" charset="0"/>
              <a:buChar char="•"/>
            </a:pPr>
            <a:endParaRPr lang="sv-SE" sz="2000" baseline="0" dirty="0"/>
          </a:p>
        </p:txBody>
      </p:sp>
      <p:pic>
        <p:nvPicPr>
          <p:cNvPr id="5" name="Bildobjekt 4">
            <a:extLst>
              <a:ext uri="{FF2B5EF4-FFF2-40B4-BE49-F238E27FC236}">
                <a16:creationId xmlns:a16="http://schemas.microsoft.com/office/drawing/2014/main" id="{BA8CD859-3787-4BA0-84AB-E2E26A5AE76C}"/>
              </a:ext>
            </a:extLst>
          </p:cNvPr>
          <p:cNvPicPr>
            <a:picLocks noChangeAspect="1"/>
          </p:cNvPicPr>
          <p:nvPr/>
        </p:nvPicPr>
        <p:blipFill>
          <a:blip r:embed="rId3"/>
          <a:stretch>
            <a:fillRect/>
          </a:stretch>
        </p:blipFill>
        <p:spPr>
          <a:xfrm>
            <a:off x="345601" y="6143"/>
            <a:ext cx="5750400" cy="6845714"/>
          </a:xfrm>
          <a:prstGeom prst="rect">
            <a:avLst/>
          </a:prstGeom>
          <a:noFill/>
        </p:spPr>
      </p:pic>
    </p:spTree>
    <p:extLst>
      <p:ext uri="{BB962C8B-B14F-4D97-AF65-F5344CB8AC3E}">
        <p14:creationId xmlns:p14="http://schemas.microsoft.com/office/powerpoint/2010/main" val="2733306493"/>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57bba638-bb8c-4953-bbd2-6460a64914b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8B94CF20F8CF48A6453C8672CC4502" ma:contentTypeVersion="16" ma:contentTypeDescription="Create a new document." ma:contentTypeScope="" ma:versionID="1a619cdf1c594207357c1330b28ecb1d">
  <xsd:schema xmlns:xsd="http://www.w3.org/2001/XMLSchema" xmlns:xs="http://www.w3.org/2001/XMLSchema" xmlns:p="http://schemas.microsoft.com/office/2006/metadata/properties" xmlns:ns1="http://schemas.microsoft.com/sharepoint/v3" xmlns:ns3="c991c359-204d-44fe-970c-cbc091fc9ca9" xmlns:ns4="57bba638-bb8c-4953-bbd2-6460a64914bc" targetNamespace="http://schemas.microsoft.com/office/2006/metadata/properties" ma:root="true" ma:fieldsID="d9d43d620eb21bac80f96bfc4a6f95a0" ns1:_="" ns3:_="" ns4:_="">
    <xsd:import namespace="http://schemas.microsoft.com/sharepoint/v3"/>
    <xsd:import namespace="c991c359-204d-44fe-970c-cbc091fc9ca9"/>
    <xsd:import namespace="57bba638-bb8c-4953-bbd2-6460a64914b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1:_ip_UnifiedCompliancePolicyProperties" minOccurs="0"/>
                <xsd:element ref="ns1:_ip_UnifiedCompliancePolicyUIAc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91c359-204d-44fe-970c-cbc091fc9ca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bba638-bb8c-4953-bbd2-6460a64914b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_activity" ma:index="2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F6B627-2476-47F3-B451-72B6D9BB3BF5}">
  <ds:schemaRefs>
    <ds:schemaRef ds:uri="http://schemas.microsoft.com/sharepoint/v3"/>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57bba638-bb8c-4953-bbd2-6460a64914bc"/>
    <ds:schemaRef ds:uri="c991c359-204d-44fe-970c-cbc091fc9ca9"/>
    <ds:schemaRef ds:uri="http://purl.org/dc/terms/"/>
  </ds:schemaRefs>
</ds:datastoreItem>
</file>

<file path=customXml/itemProps2.xml><?xml version="1.0" encoding="utf-8"?>
<ds:datastoreItem xmlns:ds="http://schemas.openxmlformats.org/officeDocument/2006/customXml" ds:itemID="{F7F5B30E-52EE-4670-8294-2CCD53745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991c359-204d-44fe-970c-cbc091fc9ca9"/>
    <ds:schemaRef ds:uri="57bba638-bb8c-4953-bbd2-6460a64914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920317-8BD8-4F2C-9FF9-526A56CE80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Powerpoint-Region Värmland</Template>
  <TotalTime>165</TotalTime>
  <Words>750</Words>
  <Application>Microsoft Office PowerPoint</Application>
  <PresentationFormat>Bredbild</PresentationFormat>
  <Paragraphs>78</Paragraphs>
  <Slides>11</Slides>
  <Notes>9</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11</vt:i4>
      </vt:variant>
    </vt:vector>
  </HeadingPairs>
  <TitlesOfParts>
    <vt:vector size="18" baseType="lpstr">
      <vt:lpstr>Arial</vt:lpstr>
      <vt:lpstr>Calibri</vt:lpstr>
      <vt:lpstr>Courier New</vt:lpstr>
      <vt:lpstr>Symbol</vt:lpstr>
      <vt:lpstr>Region Varmland</vt:lpstr>
      <vt:lpstr>Region Varmland Grå</vt:lpstr>
      <vt:lpstr>Stor rubrik</vt:lpstr>
      <vt:lpstr>Generisk modell för rehabilitering och delar av försäkringsmedicinskt arbete - för klinisk verksamhet Januari 2024</vt:lpstr>
      <vt:lpstr>Generisk modell för rehabilitering och delar av försäkringsmedicinskt arbete - för klinisk verksamhet </vt:lpstr>
      <vt:lpstr>Syftet med den generiska modellen:</vt:lpstr>
      <vt:lpstr>Rehabilitering</vt:lpstr>
      <vt:lpstr>Försäkringsmedicin</vt:lpstr>
      <vt:lpstr>Basen för den generiska modellen</vt:lpstr>
      <vt:lpstr>Målet med den generiska modellen</vt:lpstr>
      <vt:lpstr>Centrala delar i processen för rehabilitering och sjukskrivningsrelaterat arbete</vt:lpstr>
      <vt:lpstr>Illustration av hur centrala delar i processen för rehabilitering och sjukskrivningsrelaterat arbete kan integreras i ett diagnosspecifikt kunskapsstöd. </vt:lpstr>
      <vt:lpstr>Indikatorer för uppföljning</vt:lpstr>
      <vt:lpstr>Läget i Region Värmland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Generisk modell för rehabilitering och delar av försäkringsmedicinskt arbete - för klinisk verksamhet</dc:title>
  <dc:creator>Jonna Thernström</dc:creator>
  <cp:lastModifiedBy>Jonna Thernström</cp:lastModifiedBy>
  <cp:revision>15</cp:revision>
  <dcterms:created xsi:type="dcterms:W3CDTF">2023-01-17T11:12:13Z</dcterms:created>
  <dcterms:modified xsi:type="dcterms:W3CDTF">2024-01-09T09:26:26Z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0x010100118B94CF20F8CF48A6453C8672CC4502</vt:lpwstr>
  </property>
</Properties>
</file>