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2" r:id="rId2"/>
    <p:sldMasterId id="2147483684" r:id="rId3"/>
  </p:sldMasterIdLst>
  <p:notesMasterIdLst>
    <p:notesMasterId r:id="rId21"/>
  </p:notesMasterIdLst>
  <p:sldIdLst>
    <p:sldId id="256" r:id="rId4"/>
    <p:sldId id="257" r:id="rId5"/>
    <p:sldId id="272" r:id="rId6"/>
    <p:sldId id="264" r:id="rId7"/>
    <p:sldId id="265" r:id="rId8"/>
    <p:sldId id="279" r:id="rId9"/>
    <p:sldId id="266" r:id="rId10"/>
    <p:sldId id="267" r:id="rId11"/>
    <p:sldId id="268" r:id="rId12"/>
    <p:sldId id="269" r:id="rId13"/>
    <p:sldId id="270" r:id="rId14"/>
    <p:sldId id="271" r:id="rId15"/>
    <p:sldId id="280" r:id="rId16"/>
    <p:sldId id="273" r:id="rId17"/>
    <p:sldId id="277" r:id="rId18"/>
    <p:sldId id="278" r:id="rId19"/>
    <p:sldId id="258"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87" autoAdjust="0"/>
  </p:normalViewPr>
  <p:slideViewPr>
    <p:cSldViewPr snapToGrid="0" showGuides="1">
      <p:cViewPr varScale="1">
        <p:scale>
          <a:sx n="61" d="100"/>
          <a:sy n="61" d="100"/>
        </p:scale>
        <p:origin x="8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go03\Desktop\Projekt\S&#229;rbarhetsanalys\Tabeller\Sysselsatta%20efter%20bransc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 Vm Rik'!$O$4</c:f>
              <c:strCache>
                <c:ptCount val="1"/>
                <c:pt idx="0">
                  <c:v>Värmland</c:v>
                </c:pt>
              </c:strCache>
            </c:strRef>
          </c:tx>
          <c:spPr>
            <a:solidFill>
              <a:srgbClr val="005EB8"/>
            </a:solidFill>
            <a:ln>
              <a:noFill/>
            </a:ln>
            <a:effectLst/>
          </c:spPr>
          <c:invertIfNegative val="0"/>
          <c:cat>
            <c:strRef>
              <c:f>'Tabell Vm Rik'!$N$5:$N$20</c:f>
              <c:strCache>
                <c:ptCount val="16"/>
                <c:pt idx="0">
                  <c:v>Jordbruk, skogsbruk, och fiske</c:v>
                </c:pt>
                <c:pt idx="1">
                  <c:v>Tillverkning och utvinning</c:v>
                </c:pt>
                <c:pt idx="2">
                  <c:v>Energiförsörjning:miljöverksamhet</c:v>
                </c:pt>
                <c:pt idx="3">
                  <c:v>Byggverksamhet</c:v>
                </c:pt>
                <c:pt idx="4">
                  <c:v>Handel</c:v>
                </c:pt>
                <c:pt idx="5">
                  <c:v>Transport och magasinering</c:v>
                </c:pt>
                <c:pt idx="6">
                  <c:v>Hotell- och restaurangverksamhet</c:v>
                </c:pt>
                <c:pt idx="7">
                  <c:v>Information och kommunikation</c:v>
                </c:pt>
                <c:pt idx="8">
                  <c:v>Finans och försäkringsverksamhet</c:v>
                </c:pt>
                <c:pt idx="9">
                  <c:v>Fastighetsverksamhet</c:v>
                </c:pt>
                <c:pt idx="10">
                  <c:v>Företagstjänster</c:v>
                </c:pt>
                <c:pt idx="11">
                  <c:v>Offentlig förvaltning och försvar</c:v>
                </c:pt>
                <c:pt idx="12">
                  <c:v>Utbildning</c:v>
                </c:pt>
                <c:pt idx="13">
                  <c:v>Vård och omsorg: sociala tjänster</c:v>
                </c:pt>
                <c:pt idx="14">
                  <c:v>Kulturella och personliga tjänster m.m</c:v>
                </c:pt>
                <c:pt idx="15">
                  <c:v>Okänt</c:v>
                </c:pt>
              </c:strCache>
            </c:strRef>
          </c:cat>
          <c:val>
            <c:numRef>
              <c:f>'Tabell Vm Rik'!$O$5:$O$20</c:f>
              <c:numCache>
                <c:formatCode>0%</c:formatCode>
                <c:ptCount val="16"/>
                <c:pt idx="0">
                  <c:v>2.2514890121174778E-2</c:v>
                </c:pt>
                <c:pt idx="1">
                  <c:v>0.14141336345587732</c:v>
                </c:pt>
                <c:pt idx="2">
                  <c:v>9.2934894228794418E-3</c:v>
                </c:pt>
                <c:pt idx="3">
                  <c:v>7.8601013212843157E-2</c:v>
                </c:pt>
                <c:pt idx="4">
                  <c:v>0.11340453207366331</c:v>
                </c:pt>
                <c:pt idx="5">
                  <c:v>4.1461285684945573E-2</c:v>
                </c:pt>
                <c:pt idx="6">
                  <c:v>3.018244677209557E-2</c:v>
                </c:pt>
                <c:pt idx="7">
                  <c:v>2.2891421920996781E-2</c:v>
                </c:pt>
                <c:pt idx="8">
                  <c:v>9.2079140138289859E-3</c:v>
                </c:pt>
                <c:pt idx="9">
                  <c:v>1.7628534264393782E-2</c:v>
                </c:pt>
                <c:pt idx="10">
                  <c:v>8.7911617717532684E-2</c:v>
                </c:pt>
                <c:pt idx="11">
                  <c:v>6.4515300883138227E-2</c:v>
                </c:pt>
                <c:pt idx="12">
                  <c:v>0.11508181009105224</c:v>
                </c:pt>
                <c:pt idx="13">
                  <c:v>0.18954097350585336</c:v>
                </c:pt>
                <c:pt idx="14">
                  <c:v>4.1444170603135481E-2</c:v>
                </c:pt>
                <c:pt idx="15">
                  <c:v>1.4907236256589306E-2</c:v>
                </c:pt>
              </c:numCache>
            </c:numRef>
          </c:val>
          <c:extLst>
            <c:ext xmlns:c16="http://schemas.microsoft.com/office/drawing/2014/chart" uri="{C3380CC4-5D6E-409C-BE32-E72D297353CC}">
              <c16:uniqueId val="{00000000-FEDE-43C9-B40A-BCEB5F498021}"/>
            </c:ext>
          </c:extLst>
        </c:ser>
        <c:ser>
          <c:idx val="1"/>
          <c:order val="1"/>
          <c:tx>
            <c:strRef>
              <c:f>'Tabell Vm Rik'!$P$4</c:f>
              <c:strCache>
                <c:ptCount val="1"/>
                <c:pt idx="0">
                  <c:v>Riket</c:v>
                </c:pt>
              </c:strCache>
            </c:strRef>
          </c:tx>
          <c:spPr>
            <a:solidFill>
              <a:srgbClr val="AA112C"/>
            </a:solidFill>
            <a:ln>
              <a:noFill/>
            </a:ln>
            <a:effectLst/>
          </c:spPr>
          <c:invertIfNegative val="0"/>
          <c:cat>
            <c:strRef>
              <c:f>'Tabell Vm Rik'!$N$5:$N$20</c:f>
              <c:strCache>
                <c:ptCount val="16"/>
                <c:pt idx="0">
                  <c:v>Jordbruk, skogsbruk, och fiske</c:v>
                </c:pt>
                <c:pt idx="1">
                  <c:v>Tillverkning och utvinning</c:v>
                </c:pt>
                <c:pt idx="2">
                  <c:v>Energiförsörjning:miljöverksamhet</c:v>
                </c:pt>
                <c:pt idx="3">
                  <c:v>Byggverksamhet</c:v>
                </c:pt>
                <c:pt idx="4">
                  <c:v>Handel</c:v>
                </c:pt>
                <c:pt idx="5">
                  <c:v>Transport och magasinering</c:v>
                </c:pt>
                <c:pt idx="6">
                  <c:v>Hotell- och restaurangverksamhet</c:v>
                </c:pt>
                <c:pt idx="7">
                  <c:v>Information och kommunikation</c:v>
                </c:pt>
                <c:pt idx="8">
                  <c:v>Finans och försäkringsverksamhet</c:v>
                </c:pt>
                <c:pt idx="9">
                  <c:v>Fastighetsverksamhet</c:v>
                </c:pt>
                <c:pt idx="10">
                  <c:v>Företagstjänster</c:v>
                </c:pt>
                <c:pt idx="11">
                  <c:v>Offentlig förvaltning och försvar</c:v>
                </c:pt>
                <c:pt idx="12">
                  <c:v>Utbildning</c:v>
                </c:pt>
                <c:pt idx="13">
                  <c:v>Vård och omsorg: sociala tjänster</c:v>
                </c:pt>
                <c:pt idx="14">
                  <c:v>Kulturella och personliga tjänster m.m</c:v>
                </c:pt>
                <c:pt idx="15">
                  <c:v>Okänt</c:v>
                </c:pt>
              </c:strCache>
            </c:strRef>
          </c:cat>
          <c:val>
            <c:numRef>
              <c:f>'Tabell Vm Rik'!$P$5:$P$20</c:f>
              <c:numCache>
                <c:formatCode>0%</c:formatCode>
                <c:ptCount val="16"/>
                <c:pt idx="0">
                  <c:v>1.2672654528588836E-2</c:v>
                </c:pt>
                <c:pt idx="1">
                  <c:v>0.1127199611211727</c:v>
                </c:pt>
                <c:pt idx="2">
                  <c:v>1.0687801681806428E-2</c:v>
                </c:pt>
                <c:pt idx="3">
                  <c:v>7.2724681014251627E-2</c:v>
                </c:pt>
                <c:pt idx="4">
                  <c:v>0.11735889253048928</c:v>
                </c:pt>
                <c:pt idx="5">
                  <c:v>4.7994336128305295E-2</c:v>
                </c:pt>
                <c:pt idx="6">
                  <c:v>3.2807563370270659E-2</c:v>
                </c:pt>
                <c:pt idx="7">
                  <c:v>4.5449426625580054E-2</c:v>
                </c:pt>
                <c:pt idx="8">
                  <c:v>2.0112515188387685E-2</c:v>
                </c:pt>
                <c:pt idx="9">
                  <c:v>1.5974857095116826E-2</c:v>
                </c:pt>
                <c:pt idx="10">
                  <c:v>0.12229174063929144</c:v>
                </c:pt>
                <c:pt idx="11">
                  <c:v>6.3280588384627356E-2</c:v>
                </c:pt>
                <c:pt idx="12">
                  <c:v>0.11168446997990815</c:v>
                </c:pt>
                <c:pt idx="13">
                  <c:v>0.162459925588474</c:v>
                </c:pt>
                <c:pt idx="14">
                  <c:v>4.3160967517790576E-2</c:v>
                </c:pt>
                <c:pt idx="15">
                  <c:v>8.6196186059390983E-3</c:v>
                </c:pt>
              </c:numCache>
            </c:numRef>
          </c:val>
          <c:extLst>
            <c:ext xmlns:c16="http://schemas.microsoft.com/office/drawing/2014/chart" uri="{C3380CC4-5D6E-409C-BE32-E72D297353CC}">
              <c16:uniqueId val="{00000001-FEDE-43C9-B40A-BCEB5F498021}"/>
            </c:ext>
          </c:extLst>
        </c:ser>
        <c:dLbls>
          <c:showLegendKey val="0"/>
          <c:showVal val="0"/>
          <c:showCatName val="0"/>
          <c:showSerName val="0"/>
          <c:showPercent val="0"/>
          <c:showBubbleSize val="0"/>
        </c:dLbls>
        <c:gapWidth val="182"/>
        <c:axId val="321679104"/>
        <c:axId val="321687008"/>
      </c:barChart>
      <c:catAx>
        <c:axId val="321679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321687008"/>
        <c:crosses val="autoZero"/>
        <c:auto val="1"/>
        <c:lblAlgn val="ctr"/>
        <c:lblOffset val="100"/>
        <c:noMultiLvlLbl val="0"/>
      </c:catAx>
      <c:valAx>
        <c:axId val="3216870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321679104"/>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71165-C04C-4740-80CD-474DCF673F94}"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sv-SE"/>
        </a:p>
      </dgm:t>
    </dgm:pt>
    <dgm:pt modelId="{40D36FA9-9825-4463-8881-88F2256FEB1D}">
      <dgm:prSet phldrT="[Text]" custT="1"/>
      <dgm:spPr/>
      <dgm:t>
        <a:bodyPr/>
        <a:lstStyle/>
        <a:p>
          <a:r>
            <a:rPr lang="sv-SE" sz="1400" b="1" dirty="0"/>
            <a:t>Landsbygd och stad</a:t>
          </a:r>
        </a:p>
      </dgm:t>
    </dgm:pt>
    <dgm:pt modelId="{6A89FB3C-692A-4CDE-B624-93E294BF9DE7}" type="parTrans" cxnId="{0C00305D-CE3E-4779-8B6F-DBFC3B84CF3A}">
      <dgm:prSet/>
      <dgm:spPr/>
      <dgm:t>
        <a:bodyPr/>
        <a:lstStyle/>
        <a:p>
          <a:endParaRPr lang="sv-SE"/>
        </a:p>
      </dgm:t>
    </dgm:pt>
    <dgm:pt modelId="{C5248341-C695-4F90-BD1A-3F0FACF31416}" type="sibTrans" cxnId="{0C00305D-CE3E-4779-8B6F-DBFC3B84CF3A}">
      <dgm:prSet/>
      <dgm:spPr/>
      <dgm:t>
        <a:bodyPr/>
        <a:lstStyle/>
        <a:p>
          <a:endParaRPr lang="sv-SE"/>
        </a:p>
      </dgm:t>
    </dgm:pt>
    <dgm:pt modelId="{86176747-06CA-4DFE-8268-30D4E8BCB1F0}">
      <dgm:prSet phldrT="[Text]" custT="1"/>
      <dgm:spPr/>
      <dgm:t>
        <a:bodyPr/>
        <a:lstStyle/>
        <a:p>
          <a:r>
            <a:rPr lang="sv-SE" sz="1200" b="1" dirty="0"/>
            <a:t>Digitalisering</a:t>
          </a:r>
        </a:p>
      </dgm:t>
    </dgm:pt>
    <dgm:pt modelId="{DF01BBB3-E339-4CC2-8A83-77F2D51C447F}" type="parTrans" cxnId="{37DC56F5-06A4-4F8E-AF5D-2C466D9C9EFE}">
      <dgm:prSet/>
      <dgm:spPr/>
      <dgm:t>
        <a:bodyPr/>
        <a:lstStyle/>
        <a:p>
          <a:endParaRPr lang="sv-SE"/>
        </a:p>
      </dgm:t>
    </dgm:pt>
    <dgm:pt modelId="{39A1380D-6174-4D38-BB61-DB8EE7008875}" type="sibTrans" cxnId="{37DC56F5-06A4-4F8E-AF5D-2C466D9C9EFE}">
      <dgm:prSet/>
      <dgm:spPr/>
      <dgm:t>
        <a:bodyPr/>
        <a:lstStyle/>
        <a:p>
          <a:endParaRPr lang="sv-SE"/>
        </a:p>
      </dgm:t>
    </dgm:pt>
    <dgm:pt modelId="{970B7D0E-6C79-403C-A8AF-241E372F8DC7}">
      <dgm:prSet phldrT="[Text]" custT="1"/>
      <dgm:spPr/>
      <dgm:t>
        <a:bodyPr/>
        <a:lstStyle/>
        <a:p>
          <a:r>
            <a:rPr lang="sv-SE" sz="1400" b="1" dirty="0"/>
            <a:t>Kompetens-försörjning</a:t>
          </a:r>
        </a:p>
      </dgm:t>
    </dgm:pt>
    <dgm:pt modelId="{DF2E6DE0-2681-456D-BD34-4242CFBA8D1A}" type="parTrans" cxnId="{F40D4D50-2548-439B-ABE5-EFC9C34C1986}">
      <dgm:prSet/>
      <dgm:spPr/>
      <dgm:t>
        <a:bodyPr/>
        <a:lstStyle/>
        <a:p>
          <a:endParaRPr lang="sv-SE"/>
        </a:p>
      </dgm:t>
    </dgm:pt>
    <dgm:pt modelId="{E335024D-7620-4C82-BD2B-1896167BCD57}" type="sibTrans" cxnId="{F40D4D50-2548-439B-ABE5-EFC9C34C1986}">
      <dgm:prSet/>
      <dgm:spPr/>
      <dgm:t>
        <a:bodyPr/>
        <a:lstStyle/>
        <a:p>
          <a:endParaRPr lang="sv-SE"/>
        </a:p>
      </dgm:t>
    </dgm:pt>
    <dgm:pt modelId="{13C23CE3-ACB4-4D38-A899-867C3F7BC652}">
      <dgm:prSet phldrT="[Text]" custT="1"/>
      <dgm:spPr/>
      <dgm:t>
        <a:bodyPr/>
        <a:lstStyle/>
        <a:p>
          <a:r>
            <a:rPr lang="sv-SE" sz="1400" b="1" dirty="0"/>
            <a:t>Grön omställning</a:t>
          </a:r>
        </a:p>
      </dgm:t>
    </dgm:pt>
    <dgm:pt modelId="{3549613A-6E88-453C-906D-440DBD8F162D}" type="parTrans" cxnId="{15E66DE6-C107-41E8-814E-F4C6117C363E}">
      <dgm:prSet/>
      <dgm:spPr/>
      <dgm:t>
        <a:bodyPr/>
        <a:lstStyle/>
        <a:p>
          <a:endParaRPr lang="sv-SE"/>
        </a:p>
      </dgm:t>
    </dgm:pt>
    <dgm:pt modelId="{E9FFE0DA-E464-42F0-A2D2-E72494095433}" type="sibTrans" cxnId="{15E66DE6-C107-41E8-814E-F4C6117C363E}">
      <dgm:prSet/>
      <dgm:spPr/>
      <dgm:t>
        <a:bodyPr/>
        <a:lstStyle/>
        <a:p>
          <a:endParaRPr lang="sv-SE"/>
        </a:p>
      </dgm:t>
    </dgm:pt>
    <dgm:pt modelId="{24C8F176-F2A1-43CF-9FA5-A97EFE86392B}">
      <dgm:prSet phldrT="[Text]" custT="1"/>
      <dgm:spPr/>
      <dgm:t>
        <a:bodyPr/>
        <a:lstStyle/>
        <a:p>
          <a:r>
            <a:rPr lang="sv-SE" sz="1400" b="1" dirty="0"/>
            <a:t>Jämställdhet-och jämlikhet</a:t>
          </a:r>
        </a:p>
      </dgm:t>
    </dgm:pt>
    <dgm:pt modelId="{6505D5E0-E15A-4FCA-AE7A-DAEA31FB2AFC}" type="parTrans" cxnId="{ECF44973-B771-415A-9749-25A67E7E86AB}">
      <dgm:prSet/>
      <dgm:spPr/>
      <dgm:t>
        <a:bodyPr/>
        <a:lstStyle/>
        <a:p>
          <a:endParaRPr lang="sv-SE"/>
        </a:p>
      </dgm:t>
    </dgm:pt>
    <dgm:pt modelId="{88C164DD-2DED-4974-8EEC-7D1FF55A13AD}" type="sibTrans" cxnId="{ECF44973-B771-415A-9749-25A67E7E86AB}">
      <dgm:prSet/>
      <dgm:spPr/>
      <dgm:t>
        <a:bodyPr/>
        <a:lstStyle/>
        <a:p>
          <a:endParaRPr lang="sv-SE" sz="2800"/>
        </a:p>
      </dgm:t>
    </dgm:pt>
    <dgm:pt modelId="{8B5873F7-4D8B-44AF-A9CF-FD0DB2C4E292}" type="pres">
      <dgm:prSet presAssocID="{80271165-C04C-4740-80CD-474DCF673F94}" presName="cycle" presStyleCnt="0">
        <dgm:presLayoutVars>
          <dgm:dir/>
          <dgm:resizeHandles val="exact"/>
        </dgm:presLayoutVars>
      </dgm:prSet>
      <dgm:spPr/>
    </dgm:pt>
    <dgm:pt modelId="{31089D47-A755-4992-AF3E-0E87206618ED}" type="pres">
      <dgm:prSet presAssocID="{40D36FA9-9825-4463-8881-88F2256FEB1D}" presName="dummy" presStyleCnt="0"/>
      <dgm:spPr/>
    </dgm:pt>
    <dgm:pt modelId="{A74C4603-2736-4BF2-8C04-09EF3E8DCEAB}" type="pres">
      <dgm:prSet presAssocID="{40D36FA9-9825-4463-8881-88F2256FEB1D}" presName="node" presStyleLbl="revTx" presStyleIdx="0" presStyleCnt="5">
        <dgm:presLayoutVars>
          <dgm:bulletEnabled val="1"/>
        </dgm:presLayoutVars>
      </dgm:prSet>
      <dgm:spPr/>
    </dgm:pt>
    <dgm:pt modelId="{BAAD7AC3-99EC-4206-A86E-9A93452907D0}" type="pres">
      <dgm:prSet presAssocID="{C5248341-C695-4F90-BD1A-3F0FACF31416}" presName="sibTrans" presStyleLbl="node1" presStyleIdx="0" presStyleCnt="5"/>
      <dgm:spPr/>
    </dgm:pt>
    <dgm:pt modelId="{96E07912-C66F-495D-A7B2-017DC9CDBCCC}" type="pres">
      <dgm:prSet presAssocID="{86176747-06CA-4DFE-8268-30D4E8BCB1F0}" presName="dummy" presStyleCnt="0"/>
      <dgm:spPr/>
    </dgm:pt>
    <dgm:pt modelId="{28684A1D-533C-4F7D-80DC-B3D3A734EE7C}" type="pres">
      <dgm:prSet presAssocID="{86176747-06CA-4DFE-8268-30D4E8BCB1F0}" presName="node" presStyleLbl="revTx" presStyleIdx="1" presStyleCnt="5">
        <dgm:presLayoutVars>
          <dgm:bulletEnabled val="1"/>
        </dgm:presLayoutVars>
      </dgm:prSet>
      <dgm:spPr/>
    </dgm:pt>
    <dgm:pt modelId="{487479A7-CF7C-47B7-BC91-69C2ACED90B7}" type="pres">
      <dgm:prSet presAssocID="{39A1380D-6174-4D38-BB61-DB8EE7008875}" presName="sibTrans" presStyleLbl="node1" presStyleIdx="1" presStyleCnt="5"/>
      <dgm:spPr/>
    </dgm:pt>
    <dgm:pt modelId="{6CFF3DA9-1B01-44B2-A617-FA814DA24E9C}" type="pres">
      <dgm:prSet presAssocID="{970B7D0E-6C79-403C-A8AF-241E372F8DC7}" presName="dummy" presStyleCnt="0"/>
      <dgm:spPr/>
    </dgm:pt>
    <dgm:pt modelId="{8C1824CE-192A-46D6-806F-A6B98B3D0FB5}" type="pres">
      <dgm:prSet presAssocID="{970B7D0E-6C79-403C-A8AF-241E372F8DC7}" presName="node" presStyleLbl="revTx" presStyleIdx="2" presStyleCnt="5">
        <dgm:presLayoutVars>
          <dgm:bulletEnabled val="1"/>
        </dgm:presLayoutVars>
      </dgm:prSet>
      <dgm:spPr/>
    </dgm:pt>
    <dgm:pt modelId="{5C38B7F8-5EA5-4F3C-86FC-B06B0EA8DD55}" type="pres">
      <dgm:prSet presAssocID="{E335024D-7620-4C82-BD2B-1896167BCD57}" presName="sibTrans" presStyleLbl="node1" presStyleIdx="2" presStyleCnt="5"/>
      <dgm:spPr/>
    </dgm:pt>
    <dgm:pt modelId="{C1649D75-E4BF-413D-810E-23BA847F7ACD}" type="pres">
      <dgm:prSet presAssocID="{13C23CE3-ACB4-4D38-A899-867C3F7BC652}" presName="dummy" presStyleCnt="0"/>
      <dgm:spPr/>
    </dgm:pt>
    <dgm:pt modelId="{E8E29C35-DC29-4431-BB4C-4C1A64C0B7DC}" type="pres">
      <dgm:prSet presAssocID="{13C23CE3-ACB4-4D38-A899-867C3F7BC652}" presName="node" presStyleLbl="revTx" presStyleIdx="3" presStyleCnt="5">
        <dgm:presLayoutVars>
          <dgm:bulletEnabled val="1"/>
        </dgm:presLayoutVars>
      </dgm:prSet>
      <dgm:spPr/>
    </dgm:pt>
    <dgm:pt modelId="{53E9CE9F-1F3D-48AA-B368-425307F19F91}" type="pres">
      <dgm:prSet presAssocID="{E9FFE0DA-E464-42F0-A2D2-E72494095433}" presName="sibTrans" presStyleLbl="node1" presStyleIdx="3" presStyleCnt="5"/>
      <dgm:spPr/>
    </dgm:pt>
    <dgm:pt modelId="{70C15442-5A48-4ABE-8DCC-27EE1AC51EBA}" type="pres">
      <dgm:prSet presAssocID="{24C8F176-F2A1-43CF-9FA5-A97EFE86392B}" presName="dummy" presStyleCnt="0"/>
      <dgm:spPr/>
    </dgm:pt>
    <dgm:pt modelId="{856CECFC-CC57-443C-9353-5EE216D3AA39}" type="pres">
      <dgm:prSet presAssocID="{24C8F176-F2A1-43CF-9FA5-A97EFE86392B}" presName="node" presStyleLbl="revTx" presStyleIdx="4" presStyleCnt="5" custScaleX="110812" custScaleY="100854">
        <dgm:presLayoutVars>
          <dgm:bulletEnabled val="1"/>
        </dgm:presLayoutVars>
      </dgm:prSet>
      <dgm:spPr/>
    </dgm:pt>
    <dgm:pt modelId="{B621CC41-65B8-4E03-9693-BB1D2654B3C5}" type="pres">
      <dgm:prSet presAssocID="{88C164DD-2DED-4974-8EEC-7D1FF55A13AD}" presName="sibTrans" presStyleLbl="node1" presStyleIdx="4" presStyleCnt="5"/>
      <dgm:spPr/>
    </dgm:pt>
  </dgm:ptLst>
  <dgm:cxnLst>
    <dgm:cxn modelId="{08BDFD0B-89E4-4DD9-AB37-D7AAB7FBFFFB}" type="presOf" srcId="{13C23CE3-ACB4-4D38-A899-867C3F7BC652}" destId="{E8E29C35-DC29-4431-BB4C-4C1A64C0B7DC}" srcOrd="0" destOrd="0" presId="urn:microsoft.com/office/officeart/2005/8/layout/cycle1"/>
    <dgm:cxn modelId="{0C00305D-CE3E-4779-8B6F-DBFC3B84CF3A}" srcId="{80271165-C04C-4740-80CD-474DCF673F94}" destId="{40D36FA9-9825-4463-8881-88F2256FEB1D}" srcOrd="0" destOrd="0" parTransId="{6A89FB3C-692A-4CDE-B624-93E294BF9DE7}" sibTransId="{C5248341-C695-4F90-BD1A-3F0FACF31416}"/>
    <dgm:cxn modelId="{572F065F-D476-4467-8349-65397813ECB7}" type="presOf" srcId="{80271165-C04C-4740-80CD-474DCF673F94}" destId="{8B5873F7-4D8B-44AF-A9CF-FD0DB2C4E292}" srcOrd="0" destOrd="0" presId="urn:microsoft.com/office/officeart/2005/8/layout/cycle1"/>
    <dgm:cxn modelId="{A1EEEC42-6698-4B74-ADCE-2B9BA4D58C8C}" type="presOf" srcId="{40D36FA9-9825-4463-8881-88F2256FEB1D}" destId="{A74C4603-2736-4BF2-8C04-09EF3E8DCEAB}" srcOrd="0" destOrd="0" presId="urn:microsoft.com/office/officeart/2005/8/layout/cycle1"/>
    <dgm:cxn modelId="{0984A163-1FB6-4966-9C31-91FF7BC3E0F9}" type="presOf" srcId="{E9FFE0DA-E464-42F0-A2D2-E72494095433}" destId="{53E9CE9F-1F3D-48AA-B368-425307F19F91}" srcOrd="0" destOrd="0" presId="urn:microsoft.com/office/officeart/2005/8/layout/cycle1"/>
    <dgm:cxn modelId="{4177E64A-F46D-413E-8E04-3678CC42BC9F}" type="presOf" srcId="{E335024D-7620-4C82-BD2B-1896167BCD57}" destId="{5C38B7F8-5EA5-4F3C-86FC-B06B0EA8DD55}" srcOrd="0" destOrd="0" presId="urn:microsoft.com/office/officeart/2005/8/layout/cycle1"/>
    <dgm:cxn modelId="{F40D4D50-2548-439B-ABE5-EFC9C34C1986}" srcId="{80271165-C04C-4740-80CD-474DCF673F94}" destId="{970B7D0E-6C79-403C-A8AF-241E372F8DC7}" srcOrd="2" destOrd="0" parTransId="{DF2E6DE0-2681-456D-BD34-4242CFBA8D1A}" sibTransId="{E335024D-7620-4C82-BD2B-1896167BCD57}"/>
    <dgm:cxn modelId="{ECF44973-B771-415A-9749-25A67E7E86AB}" srcId="{80271165-C04C-4740-80CD-474DCF673F94}" destId="{24C8F176-F2A1-43CF-9FA5-A97EFE86392B}" srcOrd="4" destOrd="0" parTransId="{6505D5E0-E15A-4FCA-AE7A-DAEA31FB2AFC}" sibTransId="{88C164DD-2DED-4974-8EEC-7D1FF55A13AD}"/>
    <dgm:cxn modelId="{6C10689B-28EB-4A0A-AFC4-C998FF4355E5}" type="presOf" srcId="{88C164DD-2DED-4974-8EEC-7D1FF55A13AD}" destId="{B621CC41-65B8-4E03-9693-BB1D2654B3C5}" srcOrd="0" destOrd="0" presId="urn:microsoft.com/office/officeart/2005/8/layout/cycle1"/>
    <dgm:cxn modelId="{937BF3A3-09B4-4A9E-AE8D-7C5E3B7267BE}" type="presOf" srcId="{C5248341-C695-4F90-BD1A-3F0FACF31416}" destId="{BAAD7AC3-99EC-4206-A86E-9A93452907D0}" srcOrd="0" destOrd="0" presId="urn:microsoft.com/office/officeart/2005/8/layout/cycle1"/>
    <dgm:cxn modelId="{CE5624DE-5BC5-4C03-A402-990F0488C6A8}" type="presOf" srcId="{39A1380D-6174-4D38-BB61-DB8EE7008875}" destId="{487479A7-CF7C-47B7-BC91-69C2ACED90B7}" srcOrd="0" destOrd="0" presId="urn:microsoft.com/office/officeart/2005/8/layout/cycle1"/>
    <dgm:cxn modelId="{8C2FC3DF-6C45-4225-A073-AB37138F39BA}" type="presOf" srcId="{24C8F176-F2A1-43CF-9FA5-A97EFE86392B}" destId="{856CECFC-CC57-443C-9353-5EE216D3AA39}" srcOrd="0" destOrd="0" presId="urn:microsoft.com/office/officeart/2005/8/layout/cycle1"/>
    <dgm:cxn modelId="{15E66DE6-C107-41E8-814E-F4C6117C363E}" srcId="{80271165-C04C-4740-80CD-474DCF673F94}" destId="{13C23CE3-ACB4-4D38-A899-867C3F7BC652}" srcOrd="3" destOrd="0" parTransId="{3549613A-6E88-453C-906D-440DBD8F162D}" sibTransId="{E9FFE0DA-E464-42F0-A2D2-E72494095433}"/>
    <dgm:cxn modelId="{28DB28EB-05AD-4C33-A1B5-E6D6E7D6CB8F}" type="presOf" srcId="{970B7D0E-6C79-403C-A8AF-241E372F8DC7}" destId="{8C1824CE-192A-46D6-806F-A6B98B3D0FB5}" srcOrd="0" destOrd="0" presId="urn:microsoft.com/office/officeart/2005/8/layout/cycle1"/>
    <dgm:cxn modelId="{37DC56F5-06A4-4F8E-AF5D-2C466D9C9EFE}" srcId="{80271165-C04C-4740-80CD-474DCF673F94}" destId="{86176747-06CA-4DFE-8268-30D4E8BCB1F0}" srcOrd="1" destOrd="0" parTransId="{DF01BBB3-E339-4CC2-8A83-77F2D51C447F}" sibTransId="{39A1380D-6174-4D38-BB61-DB8EE7008875}"/>
    <dgm:cxn modelId="{40C8B2F9-566C-4519-8881-D92D95C28601}" type="presOf" srcId="{86176747-06CA-4DFE-8268-30D4E8BCB1F0}" destId="{28684A1D-533C-4F7D-80DC-B3D3A734EE7C}" srcOrd="0" destOrd="0" presId="urn:microsoft.com/office/officeart/2005/8/layout/cycle1"/>
    <dgm:cxn modelId="{A2D8BE63-75C0-4914-A5FA-274DE6DBF686}" type="presParOf" srcId="{8B5873F7-4D8B-44AF-A9CF-FD0DB2C4E292}" destId="{31089D47-A755-4992-AF3E-0E87206618ED}" srcOrd="0" destOrd="0" presId="urn:microsoft.com/office/officeart/2005/8/layout/cycle1"/>
    <dgm:cxn modelId="{A6E8EC1B-3CE8-42FC-B923-26C6F2528827}" type="presParOf" srcId="{8B5873F7-4D8B-44AF-A9CF-FD0DB2C4E292}" destId="{A74C4603-2736-4BF2-8C04-09EF3E8DCEAB}" srcOrd="1" destOrd="0" presId="urn:microsoft.com/office/officeart/2005/8/layout/cycle1"/>
    <dgm:cxn modelId="{CFBC0933-7108-4345-BDA1-9D933A36A8A3}" type="presParOf" srcId="{8B5873F7-4D8B-44AF-A9CF-FD0DB2C4E292}" destId="{BAAD7AC3-99EC-4206-A86E-9A93452907D0}" srcOrd="2" destOrd="0" presId="urn:microsoft.com/office/officeart/2005/8/layout/cycle1"/>
    <dgm:cxn modelId="{A930E445-ADE2-4A87-86B9-AE8C1076E3C4}" type="presParOf" srcId="{8B5873F7-4D8B-44AF-A9CF-FD0DB2C4E292}" destId="{96E07912-C66F-495D-A7B2-017DC9CDBCCC}" srcOrd="3" destOrd="0" presId="urn:microsoft.com/office/officeart/2005/8/layout/cycle1"/>
    <dgm:cxn modelId="{8575B4BD-9650-429D-A374-AD3B8C672411}" type="presParOf" srcId="{8B5873F7-4D8B-44AF-A9CF-FD0DB2C4E292}" destId="{28684A1D-533C-4F7D-80DC-B3D3A734EE7C}" srcOrd="4" destOrd="0" presId="urn:microsoft.com/office/officeart/2005/8/layout/cycle1"/>
    <dgm:cxn modelId="{E3440E5F-43BA-49DF-8824-89455BBE0E6F}" type="presParOf" srcId="{8B5873F7-4D8B-44AF-A9CF-FD0DB2C4E292}" destId="{487479A7-CF7C-47B7-BC91-69C2ACED90B7}" srcOrd="5" destOrd="0" presId="urn:microsoft.com/office/officeart/2005/8/layout/cycle1"/>
    <dgm:cxn modelId="{B99AA1DE-138B-4BAE-83FE-59FC8FD4BF40}" type="presParOf" srcId="{8B5873F7-4D8B-44AF-A9CF-FD0DB2C4E292}" destId="{6CFF3DA9-1B01-44B2-A617-FA814DA24E9C}" srcOrd="6" destOrd="0" presId="urn:microsoft.com/office/officeart/2005/8/layout/cycle1"/>
    <dgm:cxn modelId="{5DA4DADA-5472-4E33-86BD-5FB176229BB6}" type="presParOf" srcId="{8B5873F7-4D8B-44AF-A9CF-FD0DB2C4E292}" destId="{8C1824CE-192A-46D6-806F-A6B98B3D0FB5}" srcOrd="7" destOrd="0" presId="urn:microsoft.com/office/officeart/2005/8/layout/cycle1"/>
    <dgm:cxn modelId="{AE285D8D-DFC1-4B2A-9BBE-E0756F28ADD1}" type="presParOf" srcId="{8B5873F7-4D8B-44AF-A9CF-FD0DB2C4E292}" destId="{5C38B7F8-5EA5-4F3C-86FC-B06B0EA8DD55}" srcOrd="8" destOrd="0" presId="urn:microsoft.com/office/officeart/2005/8/layout/cycle1"/>
    <dgm:cxn modelId="{C68BC812-00A2-48EA-BD4F-51CD62341A4D}" type="presParOf" srcId="{8B5873F7-4D8B-44AF-A9CF-FD0DB2C4E292}" destId="{C1649D75-E4BF-413D-810E-23BA847F7ACD}" srcOrd="9" destOrd="0" presId="urn:microsoft.com/office/officeart/2005/8/layout/cycle1"/>
    <dgm:cxn modelId="{83D18A46-A64B-41B1-AE9D-3C1A628EF712}" type="presParOf" srcId="{8B5873F7-4D8B-44AF-A9CF-FD0DB2C4E292}" destId="{E8E29C35-DC29-4431-BB4C-4C1A64C0B7DC}" srcOrd="10" destOrd="0" presId="urn:microsoft.com/office/officeart/2005/8/layout/cycle1"/>
    <dgm:cxn modelId="{36FBA0EC-4DA9-415C-B8B7-E07178495451}" type="presParOf" srcId="{8B5873F7-4D8B-44AF-A9CF-FD0DB2C4E292}" destId="{53E9CE9F-1F3D-48AA-B368-425307F19F91}" srcOrd="11" destOrd="0" presId="urn:microsoft.com/office/officeart/2005/8/layout/cycle1"/>
    <dgm:cxn modelId="{3EFEF994-FA45-423E-A831-B6DE4A9101AC}" type="presParOf" srcId="{8B5873F7-4D8B-44AF-A9CF-FD0DB2C4E292}" destId="{70C15442-5A48-4ABE-8DCC-27EE1AC51EBA}" srcOrd="12" destOrd="0" presId="urn:microsoft.com/office/officeart/2005/8/layout/cycle1"/>
    <dgm:cxn modelId="{F5ED1EDA-D99F-4AD8-B799-70489A88069D}" type="presParOf" srcId="{8B5873F7-4D8B-44AF-A9CF-FD0DB2C4E292}" destId="{856CECFC-CC57-443C-9353-5EE216D3AA39}" srcOrd="13" destOrd="0" presId="urn:microsoft.com/office/officeart/2005/8/layout/cycle1"/>
    <dgm:cxn modelId="{D40BDCDD-2468-4331-909C-AD28119BF70A}" type="presParOf" srcId="{8B5873F7-4D8B-44AF-A9CF-FD0DB2C4E292}" destId="{B621CC41-65B8-4E03-9693-BB1D2654B3C5}"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C4603-2736-4BF2-8C04-09EF3E8DCEAB}">
      <dsp:nvSpPr>
        <dsp:cNvPr id="0" name=""/>
        <dsp:cNvSpPr/>
      </dsp:nvSpPr>
      <dsp:spPr>
        <a:xfrm>
          <a:off x="3811937" y="32538"/>
          <a:ext cx="1111164" cy="111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Landsbygd och stad</a:t>
          </a:r>
        </a:p>
      </dsp:txBody>
      <dsp:txXfrm>
        <a:off x="3811937" y="32538"/>
        <a:ext cx="1111164" cy="1111164"/>
      </dsp:txXfrm>
    </dsp:sp>
    <dsp:sp modelId="{BAAD7AC3-99EC-4206-A86E-9A93452907D0}">
      <dsp:nvSpPr>
        <dsp:cNvPr id="0" name=""/>
        <dsp:cNvSpPr/>
      </dsp:nvSpPr>
      <dsp:spPr>
        <a:xfrm>
          <a:off x="1192521" y="-275"/>
          <a:ext cx="4173072" cy="4173072"/>
        </a:xfrm>
        <a:prstGeom prst="circularArrow">
          <a:avLst>
            <a:gd name="adj1" fmla="val 5192"/>
            <a:gd name="adj2" fmla="val 335338"/>
            <a:gd name="adj3" fmla="val 21295583"/>
            <a:gd name="adj4" fmla="val 19764187"/>
            <a:gd name="adj5" fmla="val 6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684A1D-533C-4F7D-80DC-B3D3A734EE7C}">
      <dsp:nvSpPr>
        <dsp:cNvPr id="0" name=""/>
        <dsp:cNvSpPr/>
      </dsp:nvSpPr>
      <dsp:spPr>
        <a:xfrm>
          <a:off x="4484643" y="2102916"/>
          <a:ext cx="1111164" cy="111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Digitalisering</a:t>
          </a:r>
        </a:p>
      </dsp:txBody>
      <dsp:txXfrm>
        <a:off x="4484643" y="2102916"/>
        <a:ext cx="1111164" cy="1111164"/>
      </dsp:txXfrm>
    </dsp:sp>
    <dsp:sp modelId="{487479A7-CF7C-47B7-BC91-69C2ACED90B7}">
      <dsp:nvSpPr>
        <dsp:cNvPr id="0" name=""/>
        <dsp:cNvSpPr/>
      </dsp:nvSpPr>
      <dsp:spPr>
        <a:xfrm>
          <a:off x="1192521" y="-275"/>
          <a:ext cx="4173072" cy="4173072"/>
        </a:xfrm>
        <a:prstGeom prst="circularArrow">
          <a:avLst>
            <a:gd name="adj1" fmla="val 5192"/>
            <a:gd name="adj2" fmla="val 335338"/>
            <a:gd name="adj3" fmla="val 4017124"/>
            <a:gd name="adj4" fmla="val 2251205"/>
            <a:gd name="adj5" fmla="val 6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1824CE-192A-46D6-806F-A6B98B3D0FB5}">
      <dsp:nvSpPr>
        <dsp:cNvPr id="0" name=""/>
        <dsp:cNvSpPr/>
      </dsp:nvSpPr>
      <dsp:spPr>
        <a:xfrm>
          <a:off x="2723475" y="3382480"/>
          <a:ext cx="1111164" cy="111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Kompetens-försörjning</a:t>
          </a:r>
        </a:p>
      </dsp:txBody>
      <dsp:txXfrm>
        <a:off x="2723475" y="3382480"/>
        <a:ext cx="1111164" cy="1111164"/>
      </dsp:txXfrm>
    </dsp:sp>
    <dsp:sp modelId="{5C38B7F8-5EA5-4F3C-86FC-B06B0EA8DD55}">
      <dsp:nvSpPr>
        <dsp:cNvPr id="0" name=""/>
        <dsp:cNvSpPr/>
      </dsp:nvSpPr>
      <dsp:spPr>
        <a:xfrm>
          <a:off x="1192521" y="-275"/>
          <a:ext cx="4173072" cy="4173072"/>
        </a:xfrm>
        <a:prstGeom prst="circularArrow">
          <a:avLst>
            <a:gd name="adj1" fmla="val 5192"/>
            <a:gd name="adj2" fmla="val 335338"/>
            <a:gd name="adj3" fmla="val 8213456"/>
            <a:gd name="adj4" fmla="val 6447537"/>
            <a:gd name="adj5" fmla="val 6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8E29C35-DC29-4431-BB4C-4C1A64C0B7DC}">
      <dsp:nvSpPr>
        <dsp:cNvPr id="0" name=""/>
        <dsp:cNvSpPr/>
      </dsp:nvSpPr>
      <dsp:spPr>
        <a:xfrm>
          <a:off x="962306" y="2102916"/>
          <a:ext cx="1111164" cy="111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Grön omställning</a:t>
          </a:r>
        </a:p>
      </dsp:txBody>
      <dsp:txXfrm>
        <a:off x="962306" y="2102916"/>
        <a:ext cx="1111164" cy="1111164"/>
      </dsp:txXfrm>
    </dsp:sp>
    <dsp:sp modelId="{53E9CE9F-1F3D-48AA-B368-425307F19F91}">
      <dsp:nvSpPr>
        <dsp:cNvPr id="0" name=""/>
        <dsp:cNvSpPr/>
      </dsp:nvSpPr>
      <dsp:spPr>
        <a:xfrm>
          <a:off x="1192521" y="-275"/>
          <a:ext cx="4173072" cy="4173072"/>
        </a:xfrm>
        <a:prstGeom prst="circularArrow">
          <a:avLst>
            <a:gd name="adj1" fmla="val 5192"/>
            <a:gd name="adj2" fmla="val 335338"/>
            <a:gd name="adj3" fmla="val 12290250"/>
            <a:gd name="adj4" fmla="val 10769079"/>
            <a:gd name="adj5" fmla="val 6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6CECFC-CC57-443C-9353-5EE216D3AA39}">
      <dsp:nvSpPr>
        <dsp:cNvPr id="0" name=""/>
        <dsp:cNvSpPr/>
      </dsp:nvSpPr>
      <dsp:spPr>
        <a:xfrm>
          <a:off x="1574943" y="27793"/>
          <a:ext cx="1231304" cy="1120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Jämställdhet-och jämlikhet</a:t>
          </a:r>
        </a:p>
      </dsp:txBody>
      <dsp:txXfrm>
        <a:off x="1574943" y="27793"/>
        <a:ext cx="1231304" cy="1120654"/>
      </dsp:txXfrm>
    </dsp:sp>
    <dsp:sp modelId="{B621CC41-65B8-4E03-9693-BB1D2654B3C5}">
      <dsp:nvSpPr>
        <dsp:cNvPr id="0" name=""/>
        <dsp:cNvSpPr/>
      </dsp:nvSpPr>
      <dsp:spPr>
        <a:xfrm>
          <a:off x="1192521" y="-275"/>
          <a:ext cx="4173072" cy="4173072"/>
        </a:xfrm>
        <a:prstGeom prst="circularArrow">
          <a:avLst>
            <a:gd name="adj1" fmla="val 5192"/>
            <a:gd name="adj2" fmla="val 335338"/>
            <a:gd name="adj3" fmla="val 16868105"/>
            <a:gd name="adj4" fmla="val 15312432"/>
            <a:gd name="adj5" fmla="val 6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E9FD3-F1F4-40EB-944C-868E997CED76}" type="datetimeFigureOut">
              <a:rPr lang="sv-SE" smtClean="0"/>
              <a:t>2022-06-17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6F608-1F07-4E35-943A-33411F013EE1}" type="slidenum">
              <a:rPr lang="sv-SE" smtClean="0"/>
              <a:t>‹#›</a:t>
            </a:fld>
            <a:endParaRPr lang="sv-SE"/>
          </a:p>
        </p:txBody>
      </p:sp>
    </p:spTree>
    <p:extLst>
      <p:ext uri="{BB962C8B-B14F-4D97-AF65-F5344CB8AC3E}">
        <p14:creationId xmlns:p14="http://schemas.microsoft.com/office/powerpoint/2010/main" val="251626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kern="1200" baseline="0" dirty="0">
                <a:solidFill>
                  <a:schemeClr val="tx1"/>
                </a:solidFill>
                <a:latin typeface="+mn-lt"/>
                <a:ea typeface="+mn-ea"/>
                <a:cs typeface="+mn-cs"/>
              </a:rPr>
              <a:t>Utifrån vårt regionala utvecklingsuppdrag har vi tagit fram en regional sårbarhetsanalys av det värmländska näringslivet. </a:t>
            </a:r>
          </a:p>
          <a:p>
            <a:pPr>
              <a:lnSpc>
                <a:spcPct val="107000"/>
              </a:lnSpc>
              <a:spcAft>
                <a:spcPts val="800"/>
              </a:spcAft>
            </a:pPr>
            <a:endParaRPr lang="sv-SE" sz="1200" kern="1200" baseline="0" dirty="0">
              <a:solidFill>
                <a:schemeClr val="tx1"/>
              </a:solidFill>
              <a:latin typeface="+mn-lt"/>
              <a:ea typeface="+mn-ea"/>
              <a:cs typeface="+mn-cs"/>
            </a:endParaRPr>
          </a:p>
          <a:p>
            <a:pPr>
              <a:lnSpc>
                <a:spcPct val="107000"/>
              </a:lnSpc>
              <a:spcAft>
                <a:spcPts val="800"/>
              </a:spcAft>
            </a:pPr>
            <a:r>
              <a:rPr lang="sv-SE" sz="1200" kern="1200" baseline="0" dirty="0">
                <a:solidFill>
                  <a:schemeClr val="tx1"/>
                </a:solidFill>
                <a:latin typeface="+mn-lt"/>
                <a:ea typeface="+mn-ea"/>
                <a:cs typeface="+mn-cs"/>
              </a:rPr>
              <a:t>I vårt uppdrag framgår i lagen för regionalt utvecklingsansvar att vi ska verka för att skapa en hållbar regional tillväxt och utveckling. Vi ska också via vårt statliga uppdrag, via villkorsbeslut, ta fram kunskapsunderlag för att identifiera utmaningar och möjligheter som vi regionala aktörer i samverkan  sedan tillsammans kan arbeta vidare med.</a:t>
            </a:r>
          </a:p>
          <a:p>
            <a:pPr>
              <a:lnSpc>
                <a:spcPct val="107000"/>
              </a:lnSpc>
              <a:spcAft>
                <a:spcPts val="800"/>
              </a:spcAft>
            </a:pPr>
            <a:r>
              <a:rPr lang="sv-SE" sz="1200" kern="1200" baseline="0" dirty="0">
                <a:solidFill>
                  <a:schemeClr val="tx1"/>
                </a:solidFill>
                <a:latin typeface="+mn-lt"/>
                <a:ea typeface="+mn-ea"/>
                <a:cs typeface="+mn-cs"/>
              </a:rPr>
              <a:t>Vi har även tillsammans i Värmlandsstrategin lyft vikten av ett konkurrenskraftigt och attraktivt näringsliv med både spets och bredd. För detta är det viktigt att konstatera vart vi är sårbara så vi har möjlighet att omhänderta det och verka för konkurrenskraft och attraktivitet.</a:t>
            </a:r>
          </a:p>
          <a:p>
            <a:pPr>
              <a:lnSpc>
                <a:spcPct val="107000"/>
              </a:lnSpc>
              <a:spcAft>
                <a:spcPts val="800"/>
              </a:spcAft>
            </a:pPr>
            <a:endParaRPr lang="sv-SE" sz="1200" kern="1200" baseline="0" dirty="0">
              <a:solidFill>
                <a:schemeClr val="tx1"/>
              </a:solidFill>
              <a:latin typeface="+mn-lt"/>
              <a:ea typeface="+mn-ea"/>
              <a:cs typeface="+mn-cs"/>
            </a:endParaRPr>
          </a:p>
          <a:p>
            <a:pPr>
              <a:lnSpc>
                <a:spcPct val="107000"/>
              </a:lnSpc>
              <a:spcAft>
                <a:spcPts val="800"/>
              </a:spcAft>
            </a:pPr>
            <a:endParaRPr lang="sv-SE" sz="1200" kern="1200" baseline="0" dirty="0">
              <a:solidFill>
                <a:schemeClr val="tx1"/>
              </a:solidFill>
              <a:latin typeface="+mn-lt"/>
              <a:ea typeface="+mn-ea"/>
              <a:cs typeface="+mn-cs"/>
            </a:endParaRPr>
          </a:p>
          <a:p>
            <a:pPr>
              <a:lnSpc>
                <a:spcPct val="107000"/>
              </a:lnSpc>
              <a:spcAft>
                <a:spcPts val="800"/>
              </a:spcAft>
            </a:pPr>
            <a:r>
              <a:rPr lang="sv-SE" sz="1200" kern="1200" baseline="0" dirty="0">
                <a:solidFill>
                  <a:schemeClr val="tx1"/>
                </a:solidFill>
                <a:latin typeface="+mn-lt"/>
                <a:ea typeface="+mn-ea"/>
                <a:cs typeface="+mn-cs"/>
              </a:rPr>
              <a:t>Vi har tagit fram denna analys för att identifiera hur vårt näringsliv ser ut ur ett sårbarhetsperspektiv, om och vart finns det sårbarheter så att vi kan förmedla detta och tillsammans förebygga och hantera detta så långt det är möjligt innan vi står inför faktum att de sker och det är försent att agera.</a:t>
            </a:r>
          </a:p>
          <a:p>
            <a:pPr>
              <a:lnSpc>
                <a:spcPct val="107000"/>
              </a:lnSpc>
              <a:spcAft>
                <a:spcPts val="800"/>
              </a:spcAft>
            </a:pPr>
            <a:endParaRPr lang="sv-SE" sz="1200" kern="1200" baseline="0" dirty="0">
              <a:solidFill>
                <a:schemeClr val="tx1"/>
              </a:solidFill>
              <a:latin typeface="+mn-lt"/>
              <a:ea typeface="+mn-ea"/>
              <a:cs typeface="+mn-cs"/>
            </a:endParaRPr>
          </a:p>
          <a:p>
            <a:pPr>
              <a:lnSpc>
                <a:spcPct val="107000"/>
              </a:lnSpc>
              <a:spcAft>
                <a:spcPts val="800"/>
              </a:spcAft>
            </a:pPr>
            <a:r>
              <a:rPr lang="sv-SE" sz="1200" kern="1200" baseline="0" dirty="0">
                <a:solidFill>
                  <a:schemeClr val="tx1"/>
                </a:solidFill>
                <a:latin typeface="+mn-lt"/>
                <a:ea typeface="+mn-ea"/>
                <a:cs typeface="+mn-cs"/>
              </a:rPr>
              <a:t>Rapporten är viktig för att medvetengöra och möjliggöra hur det ser ut och vad vi kan göra för att stärka ett attraktivt näringsliv i Värmland.</a:t>
            </a:r>
          </a:p>
          <a:p>
            <a:pPr>
              <a:lnSpc>
                <a:spcPct val="107000"/>
              </a:lnSpc>
              <a:spcAft>
                <a:spcPts val="800"/>
              </a:spcAft>
            </a:pPr>
            <a:r>
              <a:rPr lang="sv-SE" sz="1200" kern="1200" baseline="0" dirty="0">
                <a:solidFill>
                  <a:schemeClr val="tx1"/>
                </a:solidFill>
                <a:latin typeface="+mn-lt"/>
                <a:ea typeface="+mn-ea"/>
                <a:cs typeface="+mn-cs"/>
              </a:rPr>
              <a:t>Sårbarhetshantering handlar om att undvika och mildra effekterna av olika typer av störningar, oavsett orsak. Störningar kan uppstå genom klimat-förändringar, oro i samhället eller i vår omvärld ex konjunktursvängningar. Sårbarhetshantering ger samhället en bättre motståndskraft. Genom att identifiera sårbarhet kan strukturer och förberedelser möjliggöra att vara handlingskraftig på rätt sätt när något händer så att återhämtningen inte behöver bli lika omfattande.</a:t>
            </a:r>
          </a:p>
          <a:p>
            <a:pPr>
              <a:lnSpc>
                <a:spcPct val="107000"/>
              </a:lnSpc>
              <a:spcAft>
                <a:spcPts val="800"/>
              </a:spcAft>
            </a:pPr>
            <a:endParaRPr lang="sv-SE" sz="1200" kern="1200" baseline="0" dirty="0">
              <a:solidFill>
                <a:schemeClr val="tx1"/>
              </a:solidFill>
              <a:latin typeface="+mn-lt"/>
              <a:ea typeface="+mn-ea"/>
              <a:cs typeface="+mn-cs"/>
            </a:endParaRPr>
          </a:p>
          <a:p>
            <a:pPr>
              <a:lnSpc>
                <a:spcPct val="107000"/>
              </a:lnSpc>
              <a:spcAft>
                <a:spcPts val="800"/>
              </a:spcAft>
            </a:pPr>
            <a:r>
              <a:rPr lang="sv-SE" sz="1200" kern="1200" baseline="0" dirty="0">
                <a:solidFill>
                  <a:schemeClr val="tx1"/>
                </a:solidFill>
                <a:latin typeface="+mn-lt"/>
                <a:ea typeface="+mn-ea"/>
                <a:cs typeface="+mn-cs"/>
              </a:rPr>
              <a:t>Denna rapport har vi byggt på en vedertagen metod och på ren statistikinhämtning för att få en objektiv bild och därför inte inhämtat material från ex kommuner eller näringslivsorganisationer. (Samuel berättar mer). </a:t>
            </a:r>
          </a:p>
          <a:p>
            <a:pPr>
              <a:lnSpc>
                <a:spcPct val="107000"/>
              </a:lnSpc>
              <a:spcAft>
                <a:spcPts val="800"/>
              </a:spcAft>
            </a:pPr>
            <a:endParaRPr lang="sv-SE" sz="1200" kern="1200" baseline="0" dirty="0">
              <a:solidFill>
                <a:schemeClr val="tx1"/>
              </a:solidFill>
              <a:latin typeface="+mn-lt"/>
              <a:ea typeface="+mn-ea"/>
              <a:cs typeface="+mn-cs"/>
            </a:endParaRPr>
          </a:p>
          <a:p>
            <a:pPr>
              <a:lnSpc>
                <a:spcPct val="107000"/>
              </a:lnSpc>
              <a:spcAft>
                <a:spcPts val="800"/>
              </a:spcAft>
            </a:pPr>
            <a:r>
              <a:rPr lang="sv-SE" sz="1200" kern="1200" baseline="0" dirty="0">
                <a:solidFill>
                  <a:schemeClr val="tx1"/>
                </a:solidFill>
                <a:latin typeface="+mn-lt"/>
                <a:ea typeface="+mn-ea"/>
                <a:cs typeface="+mn-cs"/>
              </a:rPr>
              <a:t>Utifrån underlaget är det nu viktigt att vi framåt samverkar utifrån resultatet så att vi bidrar till att stärka det värmländska näringslivet och minska riskerna vid </a:t>
            </a:r>
            <a:r>
              <a:rPr lang="sv-SE" sz="1200" kern="1200" baseline="0" dirty="0" err="1">
                <a:solidFill>
                  <a:schemeClr val="tx1"/>
                </a:solidFill>
                <a:latin typeface="+mn-lt"/>
                <a:ea typeface="+mn-ea"/>
                <a:cs typeface="+mn-cs"/>
              </a:rPr>
              <a:t>ev</a:t>
            </a:r>
            <a:r>
              <a:rPr lang="sv-SE" sz="1200" kern="1200" baseline="0" dirty="0">
                <a:solidFill>
                  <a:schemeClr val="tx1"/>
                </a:solidFill>
                <a:latin typeface="+mn-lt"/>
                <a:ea typeface="+mn-ea"/>
                <a:cs typeface="+mn-cs"/>
              </a:rPr>
              <a:t> framtida störningar. Vi kan använda den i våra forum som vi möts och pratar om hur vi utvecklar Värmland, Ex NAV, inom kompetensförsörjningen, i arbetet av genomförandet av Värmlandsstrategin, underlag till att mobilisera insatser o.s.v. </a:t>
            </a:r>
          </a:p>
          <a:p>
            <a:pPr>
              <a:lnSpc>
                <a:spcPct val="107000"/>
              </a:lnSpc>
              <a:spcAft>
                <a:spcPts val="800"/>
              </a:spcAft>
            </a:pPr>
            <a:endParaRPr lang="sv-SE" sz="110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8C5AF6F-3E91-444C-A8E4-0825D442E149}" type="slidenum">
              <a:rPr lang="sv-SE" smtClean="0"/>
              <a:t>2</a:t>
            </a:fld>
            <a:endParaRPr lang="sv-SE"/>
          </a:p>
        </p:txBody>
      </p:sp>
    </p:spTree>
    <p:extLst>
      <p:ext uri="{BB962C8B-B14F-4D97-AF65-F5344CB8AC3E}">
        <p14:creationId xmlns:p14="http://schemas.microsoft.com/office/powerpoint/2010/main" val="115168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sz="1200" dirty="0">
              <a:effectLst/>
              <a:latin typeface="+mn-lt"/>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F8C5AF6F-3E91-444C-A8E4-0825D442E149}" type="slidenum">
              <a:rPr lang="sv-SE" smtClean="0"/>
              <a:t>17</a:t>
            </a:fld>
            <a:endParaRPr lang="sv-SE"/>
          </a:p>
        </p:txBody>
      </p:sp>
    </p:spTree>
    <p:extLst>
      <p:ext uri="{BB962C8B-B14F-4D97-AF65-F5344CB8AC3E}">
        <p14:creationId xmlns:p14="http://schemas.microsoft.com/office/powerpoint/2010/main" val="99104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ea typeface="Arial" panose="020B0604020202020204" pitchFamily="34" charset="0"/>
                <a:cs typeface="Arial" panose="020B0604020202020204" pitchFamily="34" charset="0"/>
              </a:rPr>
              <a:t>För att stärka den värmländska motståndskraften mot framtida kriser och för en omställning mot ett hållbart Värmland, är det viktigt att få en förståelse för de faktorer som idag påverkar den värmländska</a:t>
            </a:r>
            <a:r>
              <a:rPr lang="sv-SE" sz="1800" dirty="0">
                <a:effectLst/>
                <a:latin typeface="Segoe UI" panose="020B0502040204020203" pitchFamily="34" charset="0"/>
                <a:ea typeface="Arial" panose="020B0604020202020204" pitchFamily="34" charset="0"/>
                <a:cs typeface="Segoe UI" panose="020B0502040204020203" pitchFamily="34" charset="0"/>
              </a:rPr>
              <a:t> </a:t>
            </a:r>
            <a:r>
              <a:rPr lang="sv-SE" sz="1800" dirty="0">
                <a:effectLst/>
                <a:latin typeface="Segoe UI" panose="020B0502040204020203" pitchFamily="34" charset="0"/>
                <a:ea typeface="Arial" panose="020B0604020202020204" pitchFamily="34" charset="0"/>
                <a:cs typeface="Arial" panose="020B0604020202020204" pitchFamily="34" charset="0"/>
              </a:rPr>
              <a:t>sårbarheten, och rapporten kartlägger nuläget av dessa faktorer på både läns- och kommunnivå.</a:t>
            </a:r>
            <a:endParaRPr lang="sv-SE" dirty="0"/>
          </a:p>
        </p:txBody>
      </p:sp>
      <p:sp>
        <p:nvSpPr>
          <p:cNvPr id="4" name="Platshållare för bildnummer 3"/>
          <p:cNvSpPr>
            <a:spLocks noGrp="1"/>
          </p:cNvSpPr>
          <p:nvPr>
            <p:ph type="sldNum" sz="quarter" idx="5"/>
          </p:nvPr>
        </p:nvSpPr>
        <p:spPr/>
        <p:txBody>
          <a:bodyPr/>
          <a:lstStyle/>
          <a:p>
            <a:fld id="{6E7EDF65-FDF4-0448-A3E3-939CA1544E40}" type="slidenum">
              <a:rPr lang="sv-SE" smtClean="0"/>
              <a:t>4</a:t>
            </a:fld>
            <a:endParaRPr lang="sv-SE"/>
          </a:p>
        </p:txBody>
      </p:sp>
    </p:spTree>
    <p:extLst>
      <p:ext uri="{BB962C8B-B14F-4D97-AF65-F5344CB8AC3E}">
        <p14:creationId xmlns:p14="http://schemas.microsoft.com/office/powerpoint/2010/main" val="20113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Modellen bygger på en metod från Tillväxtverket och Svenskt Näringsliv med ett par modifikationer för att få fram en mer detaljerad analys.</a:t>
            </a:r>
          </a:p>
        </p:txBody>
      </p:sp>
      <p:sp>
        <p:nvSpPr>
          <p:cNvPr id="4" name="Platshållare för bildnummer 3"/>
          <p:cNvSpPr>
            <a:spLocks noGrp="1"/>
          </p:cNvSpPr>
          <p:nvPr>
            <p:ph type="sldNum" sz="quarter" idx="5"/>
          </p:nvPr>
        </p:nvSpPr>
        <p:spPr/>
        <p:txBody>
          <a:bodyPr/>
          <a:lstStyle/>
          <a:p>
            <a:fld id="{6E7EDF65-FDF4-0448-A3E3-939CA1544E40}" type="slidenum">
              <a:rPr lang="sv-SE" smtClean="0"/>
              <a:t>5</a:t>
            </a:fld>
            <a:endParaRPr lang="sv-SE"/>
          </a:p>
        </p:txBody>
      </p:sp>
    </p:spTree>
    <p:extLst>
      <p:ext uri="{BB962C8B-B14F-4D97-AF65-F5344CB8AC3E}">
        <p14:creationId xmlns:p14="http://schemas.microsoft.com/office/powerpoint/2010/main" val="214859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*Exkluderat merparten av arbetspendlare till Norge.</a:t>
            </a:r>
          </a:p>
        </p:txBody>
      </p:sp>
      <p:sp>
        <p:nvSpPr>
          <p:cNvPr id="4" name="Platshållare för bildnummer 3"/>
          <p:cNvSpPr>
            <a:spLocks noGrp="1"/>
          </p:cNvSpPr>
          <p:nvPr>
            <p:ph type="sldNum" sz="quarter" idx="5"/>
          </p:nvPr>
        </p:nvSpPr>
        <p:spPr/>
        <p:txBody>
          <a:bodyPr/>
          <a:lstStyle/>
          <a:p>
            <a:fld id="{70D6F608-1F07-4E35-943A-33411F013EE1}" type="slidenum">
              <a:rPr lang="sv-SE" smtClean="0"/>
              <a:t>7</a:t>
            </a:fld>
            <a:endParaRPr lang="sv-SE"/>
          </a:p>
        </p:txBody>
      </p:sp>
    </p:spTree>
    <p:extLst>
      <p:ext uri="{BB962C8B-B14F-4D97-AF65-F5344CB8AC3E}">
        <p14:creationId xmlns:p14="http://schemas.microsoft.com/office/powerpoint/2010/main" val="409398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*Exkluderat merparten av arbetspendlare till Norge.</a:t>
            </a:r>
            <a:br>
              <a:rPr lang="sv-SE" dirty="0"/>
            </a:br>
            <a:br>
              <a:rPr lang="sv-SE" dirty="0"/>
            </a:br>
            <a:r>
              <a:rPr lang="sv-SE" dirty="0"/>
              <a:t>Hög utpendling kompenserarar för hög andel anställda inom offentlig sektor, en balans är bra.</a:t>
            </a:r>
          </a:p>
        </p:txBody>
      </p:sp>
      <p:sp>
        <p:nvSpPr>
          <p:cNvPr id="4" name="Platshållare för bildnummer 3"/>
          <p:cNvSpPr>
            <a:spLocks noGrp="1"/>
          </p:cNvSpPr>
          <p:nvPr>
            <p:ph type="sldNum" sz="quarter" idx="5"/>
          </p:nvPr>
        </p:nvSpPr>
        <p:spPr/>
        <p:txBody>
          <a:bodyPr/>
          <a:lstStyle/>
          <a:p>
            <a:fld id="{70D6F608-1F07-4E35-943A-33411F013EE1}" type="slidenum">
              <a:rPr lang="sv-SE" smtClean="0"/>
              <a:t>8</a:t>
            </a:fld>
            <a:endParaRPr lang="sv-SE"/>
          </a:p>
        </p:txBody>
      </p:sp>
    </p:spTree>
    <p:extLst>
      <p:ext uri="{BB962C8B-B14F-4D97-AF65-F5344CB8AC3E}">
        <p14:creationId xmlns:p14="http://schemas.microsoft.com/office/powerpoint/2010/main" val="223616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Omfattar samtliga aktiva näringsgrenar med F-skattsedel.</a:t>
            </a:r>
            <a:br>
              <a:rPr lang="sv-SE" dirty="0"/>
            </a:br>
            <a:br>
              <a:rPr lang="sv-SE" dirty="0"/>
            </a:br>
            <a:r>
              <a:rPr lang="sv-SE" dirty="0"/>
              <a:t>Kommunerna ska främst jämföras med sin respektive kommungrupp, och placeringen inom den gruppen.</a:t>
            </a:r>
          </a:p>
        </p:txBody>
      </p:sp>
      <p:sp>
        <p:nvSpPr>
          <p:cNvPr id="4" name="Platshållare för bildnummer 3"/>
          <p:cNvSpPr>
            <a:spLocks noGrp="1"/>
          </p:cNvSpPr>
          <p:nvPr>
            <p:ph type="sldNum" sz="quarter" idx="5"/>
          </p:nvPr>
        </p:nvSpPr>
        <p:spPr/>
        <p:txBody>
          <a:bodyPr/>
          <a:lstStyle/>
          <a:p>
            <a:fld id="{70D6F608-1F07-4E35-943A-33411F013EE1}" type="slidenum">
              <a:rPr lang="sv-SE" smtClean="0"/>
              <a:t>9</a:t>
            </a:fld>
            <a:endParaRPr lang="sv-SE"/>
          </a:p>
        </p:txBody>
      </p:sp>
    </p:spTree>
    <p:extLst>
      <p:ext uri="{BB962C8B-B14F-4D97-AF65-F5344CB8AC3E}">
        <p14:creationId xmlns:p14="http://schemas.microsoft.com/office/powerpoint/2010/main" val="41955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totalt 6 lokala arbetsmarknadsregioner som omfattar värmländska kommuner, Karlstad den med flest (9 </a:t>
            </a:r>
            <a:r>
              <a:rPr lang="sv-SE" dirty="0" err="1"/>
              <a:t>st</a:t>
            </a:r>
            <a:r>
              <a:rPr lang="sv-SE" dirty="0"/>
              <a:t>).</a:t>
            </a:r>
          </a:p>
        </p:txBody>
      </p:sp>
      <p:sp>
        <p:nvSpPr>
          <p:cNvPr id="4" name="Platshållare för bildnummer 3"/>
          <p:cNvSpPr>
            <a:spLocks noGrp="1"/>
          </p:cNvSpPr>
          <p:nvPr>
            <p:ph type="sldNum" sz="quarter" idx="5"/>
          </p:nvPr>
        </p:nvSpPr>
        <p:spPr/>
        <p:txBody>
          <a:bodyPr/>
          <a:lstStyle/>
          <a:p>
            <a:fld id="{70D6F608-1F07-4E35-943A-33411F013EE1}" type="slidenum">
              <a:rPr lang="sv-SE" smtClean="0"/>
              <a:t>12</a:t>
            </a:fld>
            <a:endParaRPr lang="sv-SE"/>
          </a:p>
        </p:txBody>
      </p:sp>
    </p:spTree>
    <p:extLst>
      <p:ext uri="{BB962C8B-B14F-4D97-AF65-F5344CB8AC3E}">
        <p14:creationId xmlns:p14="http://schemas.microsoft.com/office/powerpoint/2010/main" val="387613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 istället för tidigare 7, två 0 istället för tidigare 5, och 4 – istället för tidigare 5.</a:t>
            </a:r>
          </a:p>
        </p:txBody>
      </p:sp>
      <p:sp>
        <p:nvSpPr>
          <p:cNvPr id="4" name="Platshållare för bildnummer 3"/>
          <p:cNvSpPr>
            <a:spLocks noGrp="1"/>
          </p:cNvSpPr>
          <p:nvPr>
            <p:ph type="sldNum" sz="quarter" idx="5"/>
          </p:nvPr>
        </p:nvSpPr>
        <p:spPr/>
        <p:txBody>
          <a:bodyPr/>
          <a:lstStyle/>
          <a:p>
            <a:fld id="{70D6F608-1F07-4E35-943A-33411F013EE1}" type="slidenum">
              <a:rPr lang="sv-SE" smtClean="0"/>
              <a:t>13</a:t>
            </a:fld>
            <a:endParaRPr lang="sv-SE"/>
          </a:p>
        </p:txBody>
      </p:sp>
    </p:spTree>
    <p:extLst>
      <p:ext uri="{BB962C8B-B14F-4D97-AF65-F5344CB8AC3E}">
        <p14:creationId xmlns:p14="http://schemas.microsoft.com/office/powerpoint/2010/main" val="350281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0D6F608-1F07-4E35-943A-33411F013EE1}" type="slidenum">
              <a:rPr lang="sv-SE" smtClean="0"/>
              <a:t>15</a:t>
            </a:fld>
            <a:endParaRPr lang="sv-SE"/>
          </a:p>
        </p:txBody>
      </p:sp>
    </p:spTree>
    <p:extLst>
      <p:ext uri="{BB962C8B-B14F-4D97-AF65-F5344CB8AC3E}">
        <p14:creationId xmlns:p14="http://schemas.microsoft.com/office/powerpoint/2010/main" val="2621712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2022-06-17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2022-06-17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2022-06-17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2022-06-17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2022-06-17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2022-06-17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2022-06-17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2022-06-17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2022-06-17</a:t>
            </a:fld>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2022-06-17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2022-06-17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2022-06-17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2022-06-17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2022-06-17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2022-06-17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2022-06-17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2022-06-17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2022-06-17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2022-06-17</a:t>
            </a:fld>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p:txBody>
          <a:bodyPr/>
          <a:lstStyle/>
          <a:p>
            <a:r>
              <a:rPr lang="sv-SE" dirty="0"/>
              <a:t>Sårbarhetsanalys av det värmländska näringslivet</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a:lstStyle/>
          <a:p>
            <a:r>
              <a:rPr lang="sv-SE" dirty="0"/>
              <a:t>Samuel Gök, regional utveckling</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E1988C-763A-4616-9AF0-7FC38BDCCF8D}"/>
              </a:ext>
            </a:extLst>
          </p:cNvPr>
          <p:cNvSpPr>
            <a:spLocks noGrp="1"/>
          </p:cNvSpPr>
          <p:nvPr>
            <p:ph type="title"/>
          </p:nvPr>
        </p:nvSpPr>
        <p:spPr>
          <a:xfrm>
            <a:off x="623868" y="92063"/>
            <a:ext cx="5303966" cy="633275"/>
          </a:xfrm>
        </p:spPr>
        <p:txBody>
          <a:bodyPr/>
          <a:lstStyle/>
          <a:p>
            <a:r>
              <a:rPr lang="sv-SE" sz="2800" dirty="0"/>
              <a:t>Beroende av enskild bransch</a:t>
            </a:r>
          </a:p>
        </p:txBody>
      </p:sp>
      <p:graphicFrame>
        <p:nvGraphicFramePr>
          <p:cNvPr id="5" name="Diagram 4">
            <a:extLst>
              <a:ext uri="{FF2B5EF4-FFF2-40B4-BE49-F238E27FC236}">
                <a16:creationId xmlns:a16="http://schemas.microsoft.com/office/drawing/2014/main" id="{E17DB30D-2A69-43F3-84D9-E0191046251D}"/>
              </a:ext>
            </a:extLst>
          </p:cNvPr>
          <p:cNvGraphicFramePr/>
          <p:nvPr>
            <p:extLst>
              <p:ext uri="{D42A27DB-BD31-4B8C-83A1-F6EECF244321}">
                <p14:modId xmlns:p14="http://schemas.microsoft.com/office/powerpoint/2010/main" val="1336702888"/>
              </p:ext>
            </p:extLst>
          </p:nvPr>
        </p:nvGraphicFramePr>
        <p:xfrm>
          <a:off x="5073324" y="736078"/>
          <a:ext cx="6494807" cy="46003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FBA66B12-F72D-47A4-8469-40ED44363FFC}"/>
              </a:ext>
            </a:extLst>
          </p:cNvPr>
          <p:cNvSpPr txBox="1"/>
          <p:nvPr/>
        </p:nvSpPr>
        <p:spPr>
          <a:xfrm>
            <a:off x="623869" y="1143095"/>
            <a:ext cx="4059449" cy="5539978"/>
          </a:xfrm>
          <a:prstGeom prst="rect">
            <a:avLst/>
          </a:prstGeom>
          <a:noFill/>
        </p:spPr>
        <p:txBody>
          <a:bodyPr wrap="square" rtlCol="0">
            <a:spAutoFit/>
          </a:bodyPr>
          <a:lstStyle/>
          <a:p>
            <a:pPr marL="285750" indent="-285750">
              <a:buFont typeface="Arial" panose="020B0604020202020204" pitchFamily="34" charset="0"/>
              <a:buChar char="•"/>
            </a:pPr>
            <a:r>
              <a:rPr lang="sv-SE" sz="1600" dirty="0"/>
              <a:t>Inget beroende på länsnivå, däremot på kommunnivå.</a:t>
            </a:r>
            <a:br>
              <a:rPr lang="sv-SE" sz="1600" dirty="0"/>
            </a:br>
            <a:endParaRPr lang="sv-SE" sz="1600" dirty="0"/>
          </a:p>
          <a:p>
            <a:pPr marL="285750" indent="-285750">
              <a:buFont typeface="Arial" panose="020B0604020202020204" pitchFamily="34" charset="0"/>
              <a:buChar char="•"/>
            </a:pPr>
            <a:r>
              <a:rPr lang="sv-SE" sz="1600" dirty="0"/>
              <a:t>Störst skillnader mot riket inom företagstjänster, tillverkning och utvinning, samt vård och omsorg: sociala tjänster.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Företagstjänster växer snabbast medan tillverkning och utvinning minskar snabbast.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Går mot en riktning som är mer i linje med rikets branschstruktur.</a:t>
            </a:r>
          </a:p>
          <a:p>
            <a:pPr marL="285750" indent="-285750">
              <a:buFont typeface="Arial" panose="020B0604020202020204" pitchFamily="34" charset="0"/>
              <a:buChar char="•"/>
            </a:pPr>
            <a:endParaRPr lang="sv-SE" sz="2800" dirty="0"/>
          </a:p>
          <a:p>
            <a:endParaRPr lang="sv-SE" sz="2800" dirty="0"/>
          </a:p>
          <a:p>
            <a:endParaRPr lang="sv-SE" sz="2800" dirty="0"/>
          </a:p>
          <a:p>
            <a:pPr marL="285750" indent="-285750">
              <a:buFont typeface="Arial" panose="020B0604020202020204" pitchFamily="34" charset="0"/>
              <a:buChar char="•"/>
            </a:pPr>
            <a:endParaRPr lang="sv-SE" sz="2800" dirty="0"/>
          </a:p>
          <a:p>
            <a:endParaRPr lang="sv-SE" dirty="0"/>
          </a:p>
        </p:txBody>
      </p:sp>
      <p:sp>
        <p:nvSpPr>
          <p:cNvPr id="7" name="textruta 6">
            <a:extLst>
              <a:ext uri="{FF2B5EF4-FFF2-40B4-BE49-F238E27FC236}">
                <a16:creationId xmlns:a16="http://schemas.microsoft.com/office/drawing/2014/main" id="{FF9D5B5B-1E3E-4964-88C1-D6A015B058EC}"/>
              </a:ext>
            </a:extLst>
          </p:cNvPr>
          <p:cNvSpPr txBox="1"/>
          <p:nvPr/>
        </p:nvSpPr>
        <p:spPr>
          <a:xfrm>
            <a:off x="4980960" y="5336432"/>
            <a:ext cx="1727729" cy="246221"/>
          </a:xfrm>
          <a:prstGeom prst="rect">
            <a:avLst/>
          </a:prstGeom>
          <a:noFill/>
        </p:spPr>
        <p:txBody>
          <a:bodyPr wrap="square">
            <a:spAutoFit/>
          </a:bodyPr>
          <a:lstStyle/>
          <a:p>
            <a:r>
              <a:rPr lang="sv-SE" sz="1000" dirty="0">
                <a:effectLst/>
                <a:latin typeface="Arial" panose="020B0604020202020204" pitchFamily="34" charset="0"/>
                <a:ea typeface="Arial" panose="020B0604020202020204" pitchFamily="34" charset="0"/>
                <a:cs typeface="Times New Roman" panose="02020603050405020304" pitchFamily="18" charset="0"/>
              </a:rPr>
              <a:t>Källa: SCB</a:t>
            </a:r>
            <a:endParaRPr lang="sv-SE" sz="1000" dirty="0"/>
          </a:p>
        </p:txBody>
      </p:sp>
    </p:spTree>
    <p:extLst>
      <p:ext uri="{BB962C8B-B14F-4D97-AF65-F5344CB8AC3E}">
        <p14:creationId xmlns:p14="http://schemas.microsoft.com/office/powerpoint/2010/main" val="43599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E1988C-763A-4616-9AF0-7FC38BDCCF8D}"/>
              </a:ext>
            </a:extLst>
          </p:cNvPr>
          <p:cNvSpPr>
            <a:spLocks noGrp="1"/>
          </p:cNvSpPr>
          <p:nvPr>
            <p:ph type="title"/>
          </p:nvPr>
        </p:nvSpPr>
        <p:spPr>
          <a:xfrm>
            <a:off x="615807" y="317245"/>
            <a:ext cx="8543986" cy="511469"/>
          </a:xfrm>
        </p:spPr>
        <p:txBody>
          <a:bodyPr/>
          <a:lstStyle/>
          <a:p>
            <a:r>
              <a:rPr lang="sv-SE" sz="1400" dirty="0"/>
              <a:t>De fem viktigaste branschgrupperna inom det privata näringslivet i Värmland, 2019</a:t>
            </a:r>
          </a:p>
        </p:txBody>
      </p:sp>
      <p:graphicFrame>
        <p:nvGraphicFramePr>
          <p:cNvPr id="3" name="Tabell 2">
            <a:extLst>
              <a:ext uri="{FF2B5EF4-FFF2-40B4-BE49-F238E27FC236}">
                <a16:creationId xmlns:a16="http://schemas.microsoft.com/office/drawing/2014/main" id="{F985C198-6651-44FE-A697-8CC47D08C0E3}"/>
              </a:ext>
            </a:extLst>
          </p:cNvPr>
          <p:cNvGraphicFramePr>
            <a:graphicFrameLocks noGrp="1"/>
          </p:cNvGraphicFramePr>
          <p:nvPr>
            <p:extLst>
              <p:ext uri="{D42A27DB-BD31-4B8C-83A1-F6EECF244321}">
                <p14:modId xmlns:p14="http://schemas.microsoft.com/office/powerpoint/2010/main" val="927188832"/>
              </p:ext>
            </p:extLst>
          </p:nvPr>
        </p:nvGraphicFramePr>
        <p:xfrm>
          <a:off x="720582" y="894819"/>
          <a:ext cx="9682688" cy="5147289"/>
        </p:xfrm>
        <a:graphic>
          <a:graphicData uri="http://schemas.openxmlformats.org/drawingml/2006/table">
            <a:tbl>
              <a:tblPr firstRow="1" lastRow="1"/>
              <a:tblGrid>
                <a:gridCol w="772679">
                  <a:extLst>
                    <a:ext uri="{9D8B030D-6E8A-4147-A177-3AD203B41FA5}">
                      <a16:colId xmlns:a16="http://schemas.microsoft.com/office/drawing/2014/main" val="3575415509"/>
                    </a:ext>
                  </a:extLst>
                </a:gridCol>
                <a:gridCol w="1032175">
                  <a:extLst>
                    <a:ext uri="{9D8B030D-6E8A-4147-A177-3AD203B41FA5}">
                      <a16:colId xmlns:a16="http://schemas.microsoft.com/office/drawing/2014/main" val="2723127132"/>
                    </a:ext>
                  </a:extLst>
                </a:gridCol>
                <a:gridCol w="904363">
                  <a:extLst>
                    <a:ext uri="{9D8B030D-6E8A-4147-A177-3AD203B41FA5}">
                      <a16:colId xmlns:a16="http://schemas.microsoft.com/office/drawing/2014/main" val="813072766"/>
                    </a:ext>
                  </a:extLst>
                </a:gridCol>
                <a:gridCol w="1034111">
                  <a:extLst>
                    <a:ext uri="{9D8B030D-6E8A-4147-A177-3AD203B41FA5}">
                      <a16:colId xmlns:a16="http://schemas.microsoft.com/office/drawing/2014/main" val="3945628111"/>
                    </a:ext>
                  </a:extLst>
                </a:gridCol>
                <a:gridCol w="1161922">
                  <a:extLst>
                    <a:ext uri="{9D8B030D-6E8A-4147-A177-3AD203B41FA5}">
                      <a16:colId xmlns:a16="http://schemas.microsoft.com/office/drawing/2014/main" val="396003625"/>
                    </a:ext>
                  </a:extLst>
                </a:gridCol>
                <a:gridCol w="772679">
                  <a:extLst>
                    <a:ext uri="{9D8B030D-6E8A-4147-A177-3AD203B41FA5}">
                      <a16:colId xmlns:a16="http://schemas.microsoft.com/office/drawing/2014/main" val="3553778202"/>
                    </a:ext>
                  </a:extLst>
                </a:gridCol>
                <a:gridCol w="1032175">
                  <a:extLst>
                    <a:ext uri="{9D8B030D-6E8A-4147-A177-3AD203B41FA5}">
                      <a16:colId xmlns:a16="http://schemas.microsoft.com/office/drawing/2014/main" val="2198454097"/>
                    </a:ext>
                  </a:extLst>
                </a:gridCol>
                <a:gridCol w="908236">
                  <a:extLst>
                    <a:ext uri="{9D8B030D-6E8A-4147-A177-3AD203B41FA5}">
                      <a16:colId xmlns:a16="http://schemas.microsoft.com/office/drawing/2014/main" val="2023109668"/>
                    </a:ext>
                  </a:extLst>
                </a:gridCol>
                <a:gridCol w="902426">
                  <a:extLst>
                    <a:ext uri="{9D8B030D-6E8A-4147-A177-3AD203B41FA5}">
                      <a16:colId xmlns:a16="http://schemas.microsoft.com/office/drawing/2014/main" val="4095941270"/>
                    </a:ext>
                  </a:extLst>
                </a:gridCol>
                <a:gridCol w="1161922">
                  <a:extLst>
                    <a:ext uri="{9D8B030D-6E8A-4147-A177-3AD203B41FA5}">
                      <a16:colId xmlns:a16="http://schemas.microsoft.com/office/drawing/2014/main" val="1091843279"/>
                    </a:ext>
                  </a:extLst>
                </a:gridCol>
              </a:tblGrid>
              <a:tr h="180908">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Bransch-grupp</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Andel </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lönesumma</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Andel </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anställda</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Antal </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sysselsatta </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Antal </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arbetsställen</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Andel kvinnor</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Andel </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utrikesfödda</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Högskole-utbildade</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Median-</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ålder</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Vanligaste </a:t>
                      </a:r>
                      <a:b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9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yrket</a:t>
                      </a:r>
                      <a:endParaRPr lang="sv-SE" sz="105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3847594576"/>
                  </a:ext>
                </a:extLst>
              </a:tr>
              <a:tr h="953004">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Företagsservic-firmor</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12 149</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2 317</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IT-arkitekter, systemutvecklare och testledare m.fl.</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053341"/>
                  </a:ext>
                </a:extLst>
              </a:tr>
              <a:tr h="866692">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 o daljhandel</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11 804</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1 591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Butikspersonal</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094798"/>
                  </a:ext>
                </a:extLst>
              </a:tr>
              <a:tr h="1168256">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Byggindustri</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9 568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1 842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Snickare, murare och anläggningsarbetare</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943959"/>
                  </a:ext>
                </a:extLst>
              </a:tr>
              <a:tr h="850790">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Maskinindustri</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3 212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Montörer</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334925"/>
                  </a:ext>
                </a:extLst>
              </a:tr>
              <a:tr h="1025718">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Metallvaruindustri; ej maskinindustri</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3 149</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7000"/>
                        </a:lnSpc>
                        <a:spcAft>
                          <a:spcPts val="800"/>
                        </a:spcAft>
                      </a:pPr>
                      <a:r>
                        <a:rPr lang="sv-S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Smeder och verktygsmakare m.fl.</a:t>
                      </a:r>
                      <a:endParaRPr lang="sv-SE" sz="1000" dirty="0">
                        <a:effectLst/>
                        <a:latin typeface="Arial" panose="020B0604020202020204" pitchFamily="34" charset="0"/>
                        <a:ea typeface="Arial" panose="020B0604020202020204" pitchFamily="34" charset="0"/>
                        <a:cs typeface="Times New Roman" panose="02020603050405020304" pitchFamily="18" charset="0"/>
                      </a:endParaRPr>
                    </a:p>
                  </a:txBody>
                  <a:tcPr marL="53973" marR="5397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915465"/>
                  </a:ext>
                </a:extLst>
              </a:tr>
            </a:tbl>
          </a:graphicData>
        </a:graphic>
      </p:graphicFrame>
      <p:sp>
        <p:nvSpPr>
          <p:cNvPr id="9" name="textruta 8">
            <a:extLst>
              <a:ext uri="{FF2B5EF4-FFF2-40B4-BE49-F238E27FC236}">
                <a16:creationId xmlns:a16="http://schemas.microsoft.com/office/drawing/2014/main" id="{5BB8F010-3099-4B9D-AF3E-C5CDFD04C7BF}"/>
              </a:ext>
            </a:extLst>
          </p:cNvPr>
          <p:cNvSpPr txBox="1"/>
          <p:nvPr/>
        </p:nvSpPr>
        <p:spPr>
          <a:xfrm>
            <a:off x="720582" y="6106763"/>
            <a:ext cx="1586594" cy="245003"/>
          </a:xfrm>
          <a:prstGeom prst="rect">
            <a:avLst/>
          </a:prstGeom>
          <a:noFill/>
        </p:spPr>
        <p:txBody>
          <a:bodyPr wrap="square">
            <a:spAutoFit/>
          </a:bodyPr>
          <a:lstStyle/>
          <a:p>
            <a:pPr>
              <a:lnSpc>
                <a:spcPct val="107000"/>
              </a:lnSpc>
              <a:spcAft>
                <a:spcPts val="800"/>
              </a:spcAft>
            </a:pPr>
            <a:r>
              <a:rPr lang="sv-SE" sz="1000" dirty="0">
                <a:effectLst/>
                <a:latin typeface="Arial" panose="020B0604020202020204" pitchFamily="34" charset="0"/>
                <a:ea typeface="Arial" panose="020B0604020202020204" pitchFamily="34" charset="0"/>
                <a:cs typeface="Times New Roman" panose="02020603050405020304" pitchFamily="18" charset="0"/>
              </a:rPr>
              <a:t>Källa: SCB</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ubrik 3">
            <a:extLst>
              <a:ext uri="{FF2B5EF4-FFF2-40B4-BE49-F238E27FC236}">
                <a16:creationId xmlns:a16="http://schemas.microsoft.com/office/drawing/2014/main" id="{9BE63264-7BA2-47E3-8830-B7ACC212219D}"/>
              </a:ext>
            </a:extLst>
          </p:cNvPr>
          <p:cNvSpPr txBox="1">
            <a:spLocks/>
          </p:cNvSpPr>
          <p:nvPr/>
        </p:nvSpPr>
        <p:spPr>
          <a:xfrm>
            <a:off x="615807" y="-4595"/>
            <a:ext cx="8543986" cy="511469"/>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endParaRPr lang="sv-SE" sz="1400" dirty="0"/>
          </a:p>
        </p:txBody>
      </p:sp>
      <p:sp>
        <p:nvSpPr>
          <p:cNvPr id="12" name="Rubrik 3">
            <a:extLst>
              <a:ext uri="{FF2B5EF4-FFF2-40B4-BE49-F238E27FC236}">
                <a16:creationId xmlns:a16="http://schemas.microsoft.com/office/drawing/2014/main" id="{8F1A40BC-2892-43A7-A774-59AFAEF411F7}"/>
              </a:ext>
            </a:extLst>
          </p:cNvPr>
          <p:cNvSpPr txBox="1">
            <a:spLocks/>
          </p:cNvSpPr>
          <p:nvPr/>
        </p:nvSpPr>
        <p:spPr>
          <a:xfrm>
            <a:off x="615807" y="-145625"/>
            <a:ext cx="10576041" cy="710252"/>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sv-SE" sz="1800" dirty="0"/>
              <a:t>Det finns inget beroende på länsnivå när vi enbart tittar på de fem viktigaste branschgrupperna</a:t>
            </a:r>
          </a:p>
        </p:txBody>
      </p:sp>
    </p:spTree>
    <p:extLst>
      <p:ext uri="{BB962C8B-B14F-4D97-AF65-F5344CB8AC3E}">
        <p14:creationId xmlns:p14="http://schemas.microsoft.com/office/powerpoint/2010/main" val="216105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5BB8F010-3099-4B9D-AF3E-C5CDFD04C7BF}"/>
              </a:ext>
            </a:extLst>
          </p:cNvPr>
          <p:cNvSpPr txBox="1"/>
          <p:nvPr/>
        </p:nvSpPr>
        <p:spPr>
          <a:xfrm>
            <a:off x="3596180" y="5180006"/>
            <a:ext cx="1586594" cy="245003"/>
          </a:xfrm>
          <a:prstGeom prst="rect">
            <a:avLst/>
          </a:prstGeom>
          <a:noFill/>
        </p:spPr>
        <p:txBody>
          <a:bodyPr wrap="square">
            <a:spAutoFit/>
          </a:bodyPr>
          <a:lstStyle/>
          <a:p>
            <a:pPr>
              <a:lnSpc>
                <a:spcPct val="107000"/>
              </a:lnSpc>
              <a:spcAft>
                <a:spcPts val="800"/>
              </a:spcAft>
            </a:pPr>
            <a:r>
              <a:rPr lang="sv-SE" sz="1000" dirty="0">
                <a:effectLst/>
                <a:latin typeface="Arial" panose="020B0604020202020204" pitchFamily="34" charset="0"/>
                <a:ea typeface="Arial" panose="020B0604020202020204" pitchFamily="34" charset="0"/>
                <a:cs typeface="Times New Roman" panose="02020603050405020304" pitchFamily="18" charset="0"/>
              </a:rPr>
              <a:t>Källa: SCB</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Rubrik 3">
            <a:extLst>
              <a:ext uri="{FF2B5EF4-FFF2-40B4-BE49-F238E27FC236}">
                <a16:creationId xmlns:a16="http://schemas.microsoft.com/office/drawing/2014/main" id="{A58E7F94-8A8C-4880-8524-8206C66F1B51}"/>
              </a:ext>
            </a:extLst>
          </p:cNvPr>
          <p:cNvSpPr txBox="1">
            <a:spLocks/>
          </p:cNvSpPr>
          <p:nvPr/>
        </p:nvSpPr>
        <p:spPr>
          <a:xfrm>
            <a:off x="568210" y="-111885"/>
            <a:ext cx="5527790" cy="710252"/>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sv-SE" sz="2800" dirty="0"/>
              <a:t>Beroende av enskilda företag </a:t>
            </a:r>
          </a:p>
        </p:txBody>
      </p:sp>
      <p:graphicFrame>
        <p:nvGraphicFramePr>
          <p:cNvPr id="12" name="Tabell 11">
            <a:extLst>
              <a:ext uri="{FF2B5EF4-FFF2-40B4-BE49-F238E27FC236}">
                <a16:creationId xmlns:a16="http://schemas.microsoft.com/office/drawing/2014/main" id="{B971637A-CB83-46A6-AFA5-736B48A2C8B9}"/>
              </a:ext>
            </a:extLst>
          </p:cNvPr>
          <p:cNvGraphicFramePr>
            <a:graphicFrameLocks noGrp="1"/>
          </p:cNvGraphicFramePr>
          <p:nvPr>
            <p:extLst>
              <p:ext uri="{D42A27DB-BD31-4B8C-83A1-F6EECF244321}">
                <p14:modId xmlns:p14="http://schemas.microsoft.com/office/powerpoint/2010/main" val="574865083"/>
              </p:ext>
            </p:extLst>
          </p:nvPr>
        </p:nvGraphicFramePr>
        <p:xfrm>
          <a:off x="3671681" y="1188923"/>
          <a:ext cx="7402664" cy="3951094"/>
        </p:xfrm>
        <a:graphic>
          <a:graphicData uri="http://schemas.openxmlformats.org/drawingml/2006/table">
            <a:tbl>
              <a:tblPr firstRow="1" firstCol="1" bandRow="1"/>
              <a:tblGrid>
                <a:gridCol w="1046771">
                  <a:extLst>
                    <a:ext uri="{9D8B030D-6E8A-4147-A177-3AD203B41FA5}">
                      <a16:colId xmlns:a16="http://schemas.microsoft.com/office/drawing/2014/main" val="3432463605"/>
                    </a:ext>
                  </a:extLst>
                </a:gridCol>
                <a:gridCol w="1046771">
                  <a:extLst>
                    <a:ext uri="{9D8B030D-6E8A-4147-A177-3AD203B41FA5}">
                      <a16:colId xmlns:a16="http://schemas.microsoft.com/office/drawing/2014/main" val="4217630640"/>
                    </a:ext>
                  </a:extLst>
                </a:gridCol>
                <a:gridCol w="834785">
                  <a:extLst>
                    <a:ext uri="{9D8B030D-6E8A-4147-A177-3AD203B41FA5}">
                      <a16:colId xmlns:a16="http://schemas.microsoft.com/office/drawing/2014/main" val="3638429005"/>
                    </a:ext>
                  </a:extLst>
                </a:gridCol>
                <a:gridCol w="836665">
                  <a:extLst>
                    <a:ext uri="{9D8B030D-6E8A-4147-A177-3AD203B41FA5}">
                      <a16:colId xmlns:a16="http://schemas.microsoft.com/office/drawing/2014/main" val="187769196"/>
                    </a:ext>
                  </a:extLst>
                </a:gridCol>
                <a:gridCol w="809382">
                  <a:extLst>
                    <a:ext uri="{9D8B030D-6E8A-4147-A177-3AD203B41FA5}">
                      <a16:colId xmlns:a16="http://schemas.microsoft.com/office/drawing/2014/main" val="3931896257"/>
                    </a:ext>
                  </a:extLst>
                </a:gridCol>
                <a:gridCol w="754817">
                  <a:extLst>
                    <a:ext uri="{9D8B030D-6E8A-4147-A177-3AD203B41FA5}">
                      <a16:colId xmlns:a16="http://schemas.microsoft.com/office/drawing/2014/main" val="3766172476"/>
                    </a:ext>
                  </a:extLst>
                </a:gridCol>
                <a:gridCol w="805536">
                  <a:extLst>
                    <a:ext uri="{9D8B030D-6E8A-4147-A177-3AD203B41FA5}">
                      <a16:colId xmlns:a16="http://schemas.microsoft.com/office/drawing/2014/main" val="2497699963"/>
                    </a:ext>
                  </a:extLst>
                </a:gridCol>
                <a:gridCol w="1267937">
                  <a:extLst>
                    <a:ext uri="{9D8B030D-6E8A-4147-A177-3AD203B41FA5}">
                      <a16:colId xmlns:a16="http://schemas.microsoft.com/office/drawing/2014/main" val="31119985"/>
                    </a:ext>
                  </a:extLst>
                </a:gridCol>
              </a:tblGrid>
              <a:tr h="312706">
                <a:tc>
                  <a:txBody>
                    <a:bodyPr/>
                    <a:lstStyle/>
                    <a:p>
                      <a:pPr algn="ctr">
                        <a:lnSpc>
                          <a:spcPct val="107000"/>
                        </a:lnSpc>
                        <a:spcAft>
                          <a:spcPts val="800"/>
                        </a:spcAft>
                      </a:pPr>
                      <a:r>
                        <a:rPr lang="sv-SE"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Kommun</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2015</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2016</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2017</a:t>
                      </a:r>
                      <a:endParaRPr lang="sv-SE"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2018</a:t>
                      </a:r>
                      <a:endParaRPr lang="sv-SE"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2019* </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05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Förändring i antal</a:t>
                      </a:r>
                      <a:endParaRPr lang="sv-SE"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3572731162"/>
                  </a:ext>
                </a:extLst>
              </a:tr>
              <a:tr h="212721">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Kil</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192848"/>
                  </a:ext>
                </a:extLst>
              </a:tr>
              <a:tr h="212721">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Eda</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Arvika-Eda</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523598"/>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Torsby</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Torsby</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5037"/>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Storfors</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Örebro</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123697"/>
                  </a:ext>
                </a:extLst>
              </a:tr>
              <a:tr h="212721">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Hammarö</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685899"/>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Munkfors</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64645"/>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Forshaga</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25801"/>
                  </a:ext>
                </a:extLst>
              </a:tr>
              <a:tr h="212721">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Grums</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729360"/>
                  </a:ext>
                </a:extLst>
              </a:tr>
              <a:tr h="212721">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Årjäng</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Årjäng</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326576"/>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Sunne</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Torsby</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793343"/>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95824"/>
                  </a:ext>
                </a:extLst>
              </a:tr>
              <a:tr h="234852">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Kristinehamn</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989825"/>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Filipstad</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66329"/>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Hagfors</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Hagfors</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636970"/>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Arvika</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Arvika-Eda</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87734"/>
                  </a:ext>
                </a:extLst>
              </a:tr>
              <a:tr h="212721">
                <a:tc>
                  <a:txBody>
                    <a:bodyPr/>
                    <a:lstStyle/>
                    <a:p>
                      <a:pP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Säffle</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61840"/>
                  </a:ext>
                </a:extLst>
              </a:tr>
              <a:tr h="212721">
                <a:tc>
                  <a:txBody>
                    <a:bodyPr/>
                    <a:lstStyle/>
                    <a:p>
                      <a:pPr>
                        <a:lnSpc>
                          <a:spcPct val="107000"/>
                        </a:lnSpc>
                        <a:spcAft>
                          <a:spcPts val="800"/>
                        </a:spcAft>
                      </a:pPr>
                      <a:r>
                        <a:rPr lang="sv-SE"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Länet</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v-SE"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410</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422</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423</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939551"/>
                  </a:ext>
                </a:extLst>
              </a:tr>
            </a:tbl>
          </a:graphicData>
        </a:graphic>
      </p:graphicFrame>
      <p:sp>
        <p:nvSpPr>
          <p:cNvPr id="13" name="Rectangle 4">
            <a:extLst>
              <a:ext uri="{FF2B5EF4-FFF2-40B4-BE49-F238E27FC236}">
                <a16:creationId xmlns:a16="http://schemas.microsoft.com/office/drawing/2014/main" id="{DD58B796-0736-43D2-AB83-98D04F360D36}"/>
              </a:ext>
            </a:extLst>
          </p:cNvPr>
          <p:cNvSpPr>
            <a:spLocks noChangeArrowheads="1"/>
          </p:cNvSpPr>
          <p:nvPr/>
        </p:nvSpPr>
        <p:spPr bwMode="auto">
          <a:xfrm>
            <a:off x="3340100" y="240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5" name="Rectangle 6">
            <a:extLst>
              <a:ext uri="{FF2B5EF4-FFF2-40B4-BE49-F238E27FC236}">
                <a16:creationId xmlns:a16="http://schemas.microsoft.com/office/drawing/2014/main" id="{6E17DCE6-6CE0-49C6-A79B-994B66BF9FC2}"/>
              </a:ext>
            </a:extLst>
          </p:cNvPr>
          <p:cNvSpPr>
            <a:spLocks noChangeArrowheads="1"/>
          </p:cNvSpPr>
          <p:nvPr/>
        </p:nvSpPr>
        <p:spPr bwMode="auto">
          <a:xfrm>
            <a:off x="568210" y="6029844"/>
            <a:ext cx="79383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sv-SE" altLang="sv-SE"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r>
              <a:rPr kumimoji="0" lang="sv-SE" altLang="sv-SE"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Från och med referensår 2019 används en ny datakälla och metod för att klassificera förvärvsarbetande i RAMS. </a:t>
            </a:r>
            <a:br>
              <a:rPr kumimoji="0" lang="sv-SE" altLang="sv-SE"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kumimoji="0" lang="sv-SE" altLang="sv-SE"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De månatliga arbetsgivardeklarationerna på individnivå (AGI) ersätter de årliga kontrolluppgifterna (KU) och förvärvsarbetande </a:t>
            </a:r>
          </a:p>
          <a:p>
            <a:pPr marR="0" lvl="0" algn="l" defTabSz="914400" rtl="0" eaLnBrk="0" fontAlgn="base" latinLnBrk="0" hangingPunct="0">
              <a:lnSpc>
                <a:spcPct val="100000"/>
              </a:lnSpc>
              <a:spcBef>
                <a:spcPct val="0"/>
              </a:spcBef>
              <a:spcAft>
                <a:spcPct val="0"/>
              </a:spcAft>
              <a:buClrTx/>
              <a:buSzTx/>
              <a:tabLst/>
            </a:pPr>
            <a:r>
              <a:rPr kumimoji="0" lang="sv-SE" altLang="sv-SE" sz="10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klassificeras numera efter utbetald lön i november.</a:t>
            </a:r>
          </a:p>
          <a:p>
            <a:pPr marR="0" lvl="0" algn="l" defTabSz="914400" rtl="0" eaLnBrk="0" fontAlgn="base" latinLnBrk="0" hangingPunct="0">
              <a:lnSpc>
                <a:spcPct val="100000"/>
              </a:lnSpc>
              <a:spcBef>
                <a:spcPct val="0"/>
              </a:spcBef>
              <a:spcAft>
                <a:spcPct val="0"/>
              </a:spcAft>
              <a:buClrTx/>
              <a:buSzTx/>
              <a:tabLst/>
            </a:pPr>
            <a:r>
              <a:rPr kumimoji="0" lang="sv-SE" altLang="sv-SE"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r>
              <a:rPr kumimoji="0" lang="sv-SE" altLang="sv-SE" sz="1050" b="0" i="0" u="none" strike="noStrike" cap="none" normalizeH="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Lokal arbetsmarknadsregion, Värmlands kommuner är fördelade inom sex olika LA områden.</a:t>
            </a:r>
            <a:endParaRPr kumimoji="0" lang="sv-SE" altLang="sv-SE" sz="2800" b="0" i="0" u="none" strike="noStrike" cap="none" normalizeH="0" baseline="0" dirty="0">
              <a:ln>
                <a:noFill/>
              </a:ln>
              <a:solidFill>
                <a:schemeClr val="tx1"/>
              </a:solidFill>
              <a:effectLst/>
              <a:latin typeface="Arial" panose="020B0604020202020204" pitchFamily="34" charset="0"/>
            </a:endParaRPr>
          </a:p>
        </p:txBody>
      </p:sp>
      <p:sp>
        <p:nvSpPr>
          <p:cNvPr id="16" name="Rubrik 3">
            <a:extLst>
              <a:ext uri="{FF2B5EF4-FFF2-40B4-BE49-F238E27FC236}">
                <a16:creationId xmlns:a16="http://schemas.microsoft.com/office/drawing/2014/main" id="{846C14F9-32A0-4DBF-B813-D6B0C9FDC83E}"/>
              </a:ext>
            </a:extLst>
          </p:cNvPr>
          <p:cNvSpPr>
            <a:spLocks noGrp="1"/>
          </p:cNvSpPr>
          <p:nvPr>
            <p:ph type="title"/>
          </p:nvPr>
        </p:nvSpPr>
        <p:spPr>
          <a:xfrm>
            <a:off x="3648014" y="677454"/>
            <a:ext cx="8543986" cy="511469"/>
          </a:xfrm>
        </p:spPr>
        <p:txBody>
          <a:bodyPr/>
          <a:lstStyle/>
          <a:p>
            <a:r>
              <a:rPr lang="sv-SE" sz="1400" dirty="0"/>
              <a:t>Summan av antalet företag i respektive kommun som utgör </a:t>
            </a:r>
            <a:br>
              <a:rPr lang="sv-SE" sz="1400" dirty="0"/>
            </a:br>
            <a:r>
              <a:rPr lang="sv-SE" sz="1400" dirty="0"/>
              <a:t>50 procent av lönesumman inom det privata näringslivet, 2015 - 2019</a:t>
            </a:r>
          </a:p>
        </p:txBody>
      </p:sp>
      <p:sp>
        <p:nvSpPr>
          <p:cNvPr id="17" name="textruta 16">
            <a:extLst>
              <a:ext uri="{FF2B5EF4-FFF2-40B4-BE49-F238E27FC236}">
                <a16:creationId xmlns:a16="http://schemas.microsoft.com/office/drawing/2014/main" id="{4395AC5B-4A4C-49C2-A42E-A87C63349F3C}"/>
              </a:ext>
            </a:extLst>
          </p:cNvPr>
          <p:cNvSpPr txBox="1"/>
          <p:nvPr/>
        </p:nvSpPr>
        <p:spPr>
          <a:xfrm>
            <a:off x="542391" y="1104323"/>
            <a:ext cx="3129290" cy="5047536"/>
          </a:xfrm>
          <a:prstGeom prst="rect">
            <a:avLst/>
          </a:prstGeom>
          <a:noFill/>
        </p:spPr>
        <p:txBody>
          <a:bodyPr wrap="square" rtlCol="0">
            <a:spAutoFit/>
          </a:bodyPr>
          <a:lstStyle/>
          <a:p>
            <a:pPr marL="285750" indent="-285750">
              <a:buFont typeface="Arial" panose="020B0604020202020204" pitchFamily="34" charset="0"/>
              <a:buChar char="•"/>
            </a:pPr>
            <a:r>
              <a:rPr lang="sv-SE" sz="1600" dirty="0"/>
              <a:t>Beroendet av enskilda företag minskar på länsnivå, men det finns stora kommunala skillnader.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Vissa kommuner minskar sitt beroende, medan andra har det oförändrat, och vissa ökar sitt beroende.</a:t>
            </a:r>
            <a:br>
              <a:rPr lang="sv-SE" sz="1600" dirty="0"/>
            </a:br>
            <a:endParaRPr lang="sv-SE" sz="1600" dirty="0"/>
          </a:p>
          <a:p>
            <a:pPr marL="285750" indent="-285750">
              <a:buFont typeface="Arial" panose="020B0604020202020204" pitchFamily="34" charset="0"/>
              <a:buChar char="•"/>
            </a:pPr>
            <a:r>
              <a:rPr lang="sv-SE" sz="1600" dirty="0"/>
              <a:t>Karlstads LA* område bidrar</a:t>
            </a:r>
          </a:p>
          <a:p>
            <a:r>
              <a:rPr lang="sv-SE" sz="1600" dirty="0"/>
              <a:t>     med positiva synergieffekter.</a:t>
            </a:r>
          </a:p>
          <a:p>
            <a:pPr marL="285750" indent="-285750">
              <a:buFont typeface="Arial" panose="020B0604020202020204" pitchFamily="34" charset="0"/>
              <a:buChar char="•"/>
            </a:pPr>
            <a:endParaRPr lang="sv-SE" sz="2800" dirty="0"/>
          </a:p>
          <a:p>
            <a:endParaRPr lang="sv-SE" sz="2800" dirty="0"/>
          </a:p>
          <a:p>
            <a:endParaRPr lang="sv-SE" sz="2800" dirty="0"/>
          </a:p>
          <a:p>
            <a:pPr marL="285750" indent="-285750">
              <a:buFont typeface="Arial" panose="020B0604020202020204" pitchFamily="34" charset="0"/>
              <a:buChar char="•"/>
            </a:pPr>
            <a:endParaRPr lang="sv-SE" sz="2800" dirty="0"/>
          </a:p>
          <a:p>
            <a:endParaRPr lang="sv-SE" dirty="0"/>
          </a:p>
        </p:txBody>
      </p:sp>
    </p:spTree>
    <p:extLst>
      <p:ext uri="{BB962C8B-B14F-4D97-AF65-F5344CB8AC3E}">
        <p14:creationId xmlns:p14="http://schemas.microsoft.com/office/powerpoint/2010/main" val="370988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5BB8F010-3099-4B9D-AF3E-C5CDFD04C7BF}"/>
              </a:ext>
            </a:extLst>
          </p:cNvPr>
          <p:cNvSpPr txBox="1"/>
          <p:nvPr/>
        </p:nvSpPr>
        <p:spPr>
          <a:xfrm>
            <a:off x="3671681" y="4271404"/>
            <a:ext cx="1586594" cy="245003"/>
          </a:xfrm>
          <a:prstGeom prst="rect">
            <a:avLst/>
          </a:prstGeom>
          <a:noFill/>
        </p:spPr>
        <p:txBody>
          <a:bodyPr wrap="square">
            <a:spAutoFit/>
          </a:bodyPr>
          <a:lstStyle/>
          <a:p>
            <a:pPr>
              <a:lnSpc>
                <a:spcPct val="107000"/>
              </a:lnSpc>
              <a:spcAft>
                <a:spcPts val="800"/>
              </a:spcAft>
            </a:pPr>
            <a:r>
              <a:rPr lang="sv-SE" sz="1000" dirty="0">
                <a:effectLst/>
                <a:latin typeface="Arial" panose="020B0604020202020204" pitchFamily="34" charset="0"/>
                <a:ea typeface="Arial" panose="020B0604020202020204" pitchFamily="34" charset="0"/>
                <a:cs typeface="Times New Roman" panose="02020603050405020304" pitchFamily="18" charset="0"/>
              </a:rPr>
              <a:t>Källa: SCB</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Rubrik 3">
            <a:extLst>
              <a:ext uri="{FF2B5EF4-FFF2-40B4-BE49-F238E27FC236}">
                <a16:creationId xmlns:a16="http://schemas.microsoft.com/office/drawing/2014/main" id="{A58E7F94-8A8C-4880-8524-8206C66F1B51}"/>
              </a:ext>
            </a:extLst>
          </p:cNvPr>
          <p:cNvSpPr txBox="1">
            <a:spLocks/>
          </p:cNvSpPr>
          <p:nvPr/>
        </p:nvSpPr>
        <p:spPr>
          <a:xfrm>
            <a:off x="568210" y="-111885"/>
            <a:ext cx="5527790" cy="710252"/>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sv-SE" sz="2800" dirty="0"/>
              <a:t>Beroende av enskilda företag </a:t>
            </a:r>
          </a:p>
        </p:txBody>
      </p:sp>
      <p:sp>
        <p:nvSpPr>
          <p:cNvPr id="13" name="Rectangle 4">
            <a:extLst>
              <a:ext uri="{FF2B5EF4-FFF2-40B4-BE49-F238E27FC236}">
                <a16:creationId xmlns:a16="http://schemas.microsoft.com/office/drawing/2014/main" id="{DD58B796-0736-43D2-AB83-98D04F360D36}"/>
              </a:ext>
            </a:extLst>
          </p:cNvPr>
          <p:cNvSpPr>
            <a:spLocks noChangeArrowheads="1"/>
          </p:cNvSpPr>
          <p:nvPr/>
        </p:nvSpPr>
        <p:spPr bwMode="auto">
          <a:xfrm>
            <a:off x="3340100" y="240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6" name="Rubrik 3">
            <a:extLst>
              <a:ext uri="{FF2B5EF4-FFF2-40B4-BE49-F238E27FC236}">
                <a16:creationId xmlns:a16="http://schemas.microsoft.com/office/drawing/2014/main" id="{846C14F9-32A0-4DBF-B813-D6B0C9FDC83E}"/>
              </a:ext>
            </a:extLst>
          </p:cNvPr>
          <p:cNvSpPr>
            <a:spLocks noGrp="1"/>
          </p:cNvSpPr>
          <p:nvPr>
            <p:ph type="title"/>
          </p:nvPr>
        </p:nvSpPr>
        <p:spPr>
          <a:xfrm>
            <a:off x="3648014" y="677454"/>
            <a:ext cx="8543986" cy="511469"/>
          </a:xfrm>
        </p:spPr>
        <p:txBody>
          <a:bodyPr/>
          <a:lstStyle/>
          <a:p>
            <a:r>
              <a:rPr lang="sv-SE" sz="1400" dirty="0"/>
              <a:t>Summan av antalet företag i respektive  LA område som utgör </a:t>
            </a:r>
            <a:br>
              <a:rPr lang="sv-SE" sz="1400" dirty="0"/>
            </a:br>
            <a:r>
              <a:rPr lang="sv-SE" sz="1400" dirty="0"/>
              <a:t>50 procent av lönesumman inom det privata näringslivet, 2015 - 2019</a:t>
            </a:r>
          </a:p>
        </p:txBody>
      </p:sp>
      <p:sp>
        <p:nvSpPr>
          <p:cNvPr id="17" name="textruta 16">
            <a:extLst>
              <a:ext uri="{FF2B5EF4-FFF2-40B4-BE49-F238E27FC236}">
                <a16:creationId xmlns:a16="http://schemas.microsoft.com/office/drawing/2014/main" id="{4395AC5B-4A4C-49C2-A42E-A87C63349F3C}"/>
              </a:ext>
            </a:extLst>
          </p:cNvPr>
          <p:cNvSpPr txBox="1"/>
          <p:nvPr/>
        </p:nvSpPr>
        <p:spPr>
          <a:xfrm>
            <a:off x="542391" y="1073633"/>
            <a:ext cx="3129290" cy="2400657"/>
          </a:xfrm>
          <a:prstGeom prst="rect">
            <a:avLst/>
          </a:prstGeom>
          <a:noFill/>
        </p:spPr>
        <p:txBody>
          <a:bodyPr wrap="square" rtlCol="0">
            <a:spAutoFit/>
          </a:bodyPr>
          <a:lstStyle/>
          <a:p>
            <a:pPr marL="285750" indent="-285750">
              <a:buFont typeface="Arial" panose="020B0604020202020204" pitchFamily="34" charset="0"/>
              <a:buChar char="•"/>
            </a:pPr>
            <a:r>
              <a:rPr lang="sv-SE" sz="1600" dirty="0"/>
              <a:t>Beroendet av enskilda företag är mindre ur att LA perspektiv.</a:t>
            </a:r>
            <a:endParaRPr lang="sv-SE" sz="2800" dirty="0"/>
          </a:p>
          <a:p>
            <a:endParaRPr lang="sv-SE" sz="2800" dirty="0"/>
          </a:p>
          <a:p>
            <a:endParaRPr lang="sv-SE" sz="2800" dirty="0"/>
          </a:p>
          <a:p>
            <a:pPr marL="285750" indent="-285750">
              <a:buFont typeface="Arial" panose="020B0604020202020204" pitchFamily="34" charset="0"/>
              <a:buChar char="•"/>
            </a:pPr>
            <a:endParaRPr lang="sv-SE" sz="2800" dirty="0"/>
          </a:p>
          <a:p>
            <a:endParaRPr lang="sv-SE" dirty="0"/>
          </a:p>
        </p:txBody>
      </p:sp>
      <p:graphicFrame>
        <p:nvGraphicFramePr>
          <p:cNvPr id="14" name="Tabell 13">
            <a:extLst>
              <a:ext uri="{FF2B5EF4-FFF2-40B4-BE49-F238E27FC236}">
                <a16:creationId xmlns:a16="http://schemas.microsoft.com/office/drawing/2014/main" id="{C8CCFD4B-EA09-7738-1661-CD10133958FD}"/>
              </a:ext>
            </a:extLst>
          </p:cNvPr>
          <p:cNvGraphicFramePr>
            <a:graphicFrameLocks noGrp="1"/>
          </p:cNvGraphicFramePr>
          <p:nvPr>
            <p:extLst>
              <p:ext uri="{D42A27DB-BD31-4B8C-83A1-F6EECF244321}">
                <p14:modId xmlns:p14="http://schemas.microsoft.com/office/powerpoint/2010/main" val="941033005"/>
              </p:ext>
            </p:extLst>
          </p:nvPr>
        </p:nvGraphicFramePr>
        <p:xfrm>
          <a:off x="3744109" y="1176989"/>
          <a:ext cx="8154109" cy="3031094"/>
        </p:xfrm>
        <a:graphic>
          <a:graphicData uri="http://schemas.openxmlformats.org/drawingml/2006/table">
            <a:tbl>
              <a:tblPr firstRow="1" firstCol="1" bandRow="1"/>
              <a:tblGrid>
                <a:gridCol w="1308922">
                  <a:extLst>
                    <a:ext uri="{9D8B030D-6E8A-4147-A177-3AD203B41FA5}">
                      <a16:colId xmlns:a16="http://schemas.microsoft.com/office/drawing/2014/main" val="2001851256"/>
                    </a:ext>
                  </a:extLst>
                </a:gridCol>
                <a:gridCol w="940145">
                  <a:extLst>
                    <a:ext uri="{9D8B030D-6E8A-4147-A177-3AD203B41FA5}">
                      <a16:colId xmlns:a16="http://schemas.microsoft.com/office/drawing/2014/main" val="3707030787"/>
                    </a:ext>
                  </a:extLst>
                </a:gridCol>
                <a:gridCol w="991518">
                  <a:extLst>
                    <a:ext uri="{9D8B030D-6E8A-4147-A177-3AD203B41FA5}">
                      <a16:colId xmlns:a16="http://schemas.microsoft.com/office/drawing/2014/main" val="1539526529"/>
                    </a:ext>
                  </a:extLst>
                </a:gridCol>
                <a:gridCol w="991518">
                  <a:extLst>
                    <a:ext uri="{9D8B030D-6E8A-4147-A177-3AD203B41FA5}">
                      <a16:colId xmlns:a16="http://schemas.microsoft.com/office/drawing/2014/main" val="820998763"/>
                    </a:ext>
                  </a:extLst>
                </a:gridCol>
                <a:gridCol w="1068636">
                  <a:extLst>
                    <a:ext uri="{9D8B030D-6E8A-4147-A177-3AD203B41FA5}">
                      <a16:colId xmlns:a16="http://schemas.microsoft.com/office/drawing/2014/main" val="3395626173"/>
                    </a:ext>
                  </a:extLst>
                </a:gridCol>
                <a:gridCol w="1046603">
                  <a:extLst>
                    <a:ext uri="{9D8B030D-6E8A-4147-A177-3AD203B41FA5}">
                      <a16:colId xmlns:a16="http://schemas.microsoft.com/office/drawing/2014/main" val="2118720233"/>
                    </a:ext>
                  </a:extLst>
                </a:gridCol>
                <a:gridCol w="1806767">
                  <a:extLst>
                    <a:ext uri="{9D8B030D-6E8A-4147-A177-3AD203B41FA5}">
                      <a16:colId xmlns:a16="http://schemas.microsoft.com/office/drawing/2014/main" val="3541105638"/>
                    </a:ext>
                  </a:extLst>
                </a:gridCol>
              </a:tblGrid>
              <a:tr h="757772">
                <a:tc>
                  <a:txBody>
                    <a:bodyPr/>
                    <a:lstStyle/>
                    <a:p>
                      <a:pPr algn="ctr">
                        <a:lnSpc>
                          <a:spcPct val="107000"/>
                        </a:lnSpc>
                        <a:spcAft>
                          <a:spcPts val="800"/>
                        </a:spcAft>
                      </a:pPr>
                      <a:r>
                        <a:rPr lang="sv-SE"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2015</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2016</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2017</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2018</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2019</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Förändring i antal</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2459111853"/>
                  </a:ext>
                </a:extLst>
              </a:tr>
              <a:tr h="378887">
                <a:tc>
                  <a:txBody>
                    <a:bodyPr/>
                    <a:lstStyle/>
                    <a:p>
                      <a:pP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Arvika-Eda</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12465"/>
                  </a:ext>
                </a:extLst>
              </a:tr>
              <a:tr h="378887">
                <a:tc>
                  <a:txBody>
                    <a:bodyPr/>
                    <a:lstStyle/>
                    <a:p>
                      <a:pP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Hagfors</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934131"/>
                  </a:ext>
                </a:extLst>
              </a:tr>
              <a:tr h="378887">
                <a:tc>
                  <a:txBody>
                    <a:bodyPr/>
                    <a:lstStyle/>
                    <a:p>
                      <a:pP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Karlstad</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299</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306</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314</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315</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317</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49647"/>
                  </a:ext>
                </a:extLst>
              </a:tr>
              <a:tr h="378887">
                <a:tc>
                  <a:txBody>
                    <a:bodyPr/>
                    <a:lstStyle/>
                    <a:p>
                      <a:pP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Torsby</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63396"/>
                  </a:ext>
                </a:extLst>
              </a:tr>
              <a:tr h="378887">
                <a:tc>
                  <a:txBody>
                    <a:bodyPr/>
                    <a:lstStyle/>
                    <a:p>
                      <a:pP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Årjäng</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309717"/>
                  </a:ext>
                </a:extLst>
              </a:tr>
              <a:tr h="378887">
                <a:tc>
                  <a:txBody>
                    <a:bodyPr/>
                    <a:lstStyle/>
                    <a:p>
                      <a:pP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Örebro</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340</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353</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349</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342</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344</a:t>
                      </a:r>
                      <a:endParaRPr lang="sv-SE" sz="18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18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24043"/>
                  </a:ext>
                </a:extLst>
              </a:tr>
            </a:tbl>
          </a:graphicData>
        </a:graphic>
      </p:graphicFrame>
    </p:spTree>
    <p:extLst>
      <p:ext uri="{BB962C8B-B14F-4D97-AF65-F5344CB8AC3E}">
        <p14:creationId xmlns:p14="http://schemas.microsoft.com/office/powerpoint/2010/main" val="266948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5BB8F010-3099-4B9D-AF3E-C5CDFD04C7BF}"/>
              </a:ext>
            </a:extLst>
          </p:cNvPr>
          <p:cNvSpPr txBox="1"/>
          <p:nvPr/>
        </p:nvSpPr>
        <p:spPr>
          <a:xfrm>
            <a:off x="660489" y="4077734"/>
            <a:ext cx="906012" cy="245003"/>
          </a:xfrm>
          <a:prstGeom prst="rect">
            <a:avLst/>
          </a:prstGeom>
          <a:noFill/>
        </p:spPr>
        <p:txBody>
          <a:bodyPr wrap="square">
            <a:spAutoFit/>
          </a:bodyPr>
          <a:lstStyle/>
          <a:p>
            <a:pPr>
              <a:lnSpc>
                <a:spcPct val="107000"/>
              </a:lnSpc>
              <a:spcAft>
                <a:spcPts val="800"/>
              </a:spcAft>
            </a:pPr>
            <a:r>
              <a:rPr lang="sv-SE" sz="1000" dirty="0">
                <a:effectLst/>
                <a:latin typeface="Arial" panose="020B0604020202020204" pitchFamily="34" charset="0"/>
                <a:ea typeface="Arial" panose="020B0604020202020204" pitchFamily="34" charset="0"/>
                <a:cs typeface="Times New Roman" panose="02020603050405020304" pitchFamily="18" charset="0"/>
              </a:rPr>
              <a:t>Källa: SCB</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4">
            <a:extLst>
              <a:ext uri="{FF2B5EF4-FFF2-40B4-BE49-F238E27FC236}">
                <a16:creationId xmlns:a16="http://schemas.microsoft.com/office/drawing/2014/main" id="{DD58B796-0736-43D2-AB83-98D04F360D36}"/>
              </a:ext>
            </a:extLst>
          </p:cNvPr>
          <p:cNvSpPr>
            <a:spLocks noChangeArrowheads="1"/>
          </p:cNvSpPr>
          <p:nvPr/>
        </p:nvSpPr>
        <p:spPr bwMode="auto">
          <a:xfrm>
            <a:off x="3340100" y="240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6" name="Rubrik 3">
            <a:extLst>
              <a:ext uri="{FF2B5EF4-FFF2-40B4-BE49-F238E27FC236}">
                <a16:creationId xmlns:a16="http://schemas.microsoft.com/office/drawing/2014/main" id="{846C14F9-32A0-4DBF-B813-D6B0C9FDC83E}"/>
              </a:ext>
            </a:extLst>
          </p:cNvPr>
          <p:cNvSpPr>
            <a:spLocks noGrp="1"/>
          </p:cNvSpPr>
          <p:nvPr>
            <p:ph type="title"/>
          </p:nvPr>
        </p:nvSpPr>
        <p:spPr>
          <a:xfrm>
            <a:off x="539635" y="120244"/>
            <a:ext cx="8543986" cy="340761"/>
          </a:xfrm>
        </p:spPr>
        <p:txBody>
          <a:bodyPr/>
          <a:lstStyle/>
          <a:p>
            <a:r>
              <a:rPr lang="sv-SE" sz="1400" dirty="0"/>
              <a:t>De 10 viktigaste företagen i Värmland, 2019</a:t>
            </a:r>
          </a:p>
        </p:txBody>
      </p:sp>
      <p:graphicFrame>
        <p:nvGraphicFramePr>
          <p:cNvPr id="3" name="Tabell 2">
            <a:extLst>
              <a:ext uri="{FF2B5EF4-FFF2-40B4-BE49-F238E27FC236}">
                <a16:creationId xmlns:a16="http://schemas.microsoft.com/office/drawing/2014/main" id="{BBE82227-7AF9-4BA4-858F-A4B88CEAF46E}"/>
              </a:ext>
            </a:extLst>
          </p:cNvPr>
          <p:cNvGraphicFramePr>
            <a:graphicFrameLocks noGrp="1"/>
          </p:cNvGraphicFramePr>
          <p:nvPr>
            <p:extLst>
              <p:ext uri="{D42A27DB-BD31-4B8C-83A1-F6EECF244321}">
                <p14:modId xmlns:p14="http://schemas.microsoft.com/office/powerpoint/2010/main" val="2564441400"/>
              </p:ext>
            </p:extLst>
          </p:nvPr>
        </p:nvGraphicFramePr>
        <p:xfrm>
          <a:off x="660489" y="535628"/>
          <a:ext cx="10724627" cy="3542106"/>
        </p:xfrm>
        <a:graphic>
          <a:graphicData uri="http://schemas.openxmlformats.org/drawingml/2006/table">
            <a:tbl>
              <a:tblPr firstRow="1" lastRow="1"/>
              <a:tblGrid>
                <a:gridCol w="1096056">
                  <a:extLst>
                    <a:ext uri="{9D8B030D-6E8A-4147-A177-3AD203B41FA5}">
                      <a16:colId xmlns:a16="http://schemas.microsoft.com/office/drawing/2014/main" val="2664901044"/>
                    </a:ext>
                  </a:extLst>
                </a:gridCol>
                <a:gridCol w="969506">
                  <a:extLst>
                    <a:ext uri="{9D8B030D-6E8A-4147-A177-3AD203B41FA5}">
                      <a16:colId xmlns:a16="http://schemas.microsoft.com/office/drawing/2014/main" val="3915691729"/>
                    </a:ext>
                  </a:extLst>
                </a:gridCol>
                <a:gridCol w="1093912">
                  <a:extLst>
                    <a:ext uri="{9D8B030D-6E8A-4147-A177-3AD203B41FA5}">
                      <a16:colId xmlns:a16="http://schemas.microsoft.com/office/drawing/2014/main" val="3582984339"/>
                    </a:ext>
                  </a:extLst>
                </a:gridCol>
                <a:gridCol w="963072">
                  <a:extLst>
                    <a:ext uri="{9D8B030D-6E8A-4147-A177-3AD203B41FA5}">
                      <a16:colId xmlns:a16="http://schemas.microsoft.com/office/drawing/2014/main" val="4247592661"/>
                    </a:ext>
                  </a:extLst>
                </a:gridCol>
                <a:gridCol w="1374897">
                  <a:extLst>
                    <a:ext uri="{9D8B030D-6E8A-4147-A177-3AD203B41FA5}">
                      <a16:colId xmlns:a16="http://schemas.microsoft.com/office/drawing/2014/main" val="3924060620"/>
                    </a:ext>
                  </a:extLst>
                </a:gridCol>
                <a:gridCol w="1100347">
                  <a:extLst>
                    <a:ext uri="{9D8B030D-6E8A-4147-A177-3AD203B41FA5}">
                      <a16:colId xmlns:a16="http://schemas.microsoft.com/office/drawing/2014/main" val="1989765230"/>
                    </a:ext>
                  </a:extLst>
                </a:gridCol>
                <a:gridCol w="825796">
                  <a:extLst>
                    <a:ext uri="{9D8B030D-6E8A-4147-A177-3AD203B41FA5}">
                      <a16:colId xmlns:a16="http://schemas.microsoft.com/office/drawing/2014/main" val="1802316882"/>
                    </a:ext>
                  </a:extLst>
                </a:gridCol>
                <a:gridCol w="963072">
                  <a:extLst>
                    <a:ext uri="{9D8B030D-6E8A-4147-A177-3AD203B41FA5}">
                      <a16:colId xmlns:a16="http://schemas.microsoft.com/office/drawing/2014/main" val="2644248436"/>
                    </a:ext>
                  </a:extLst>
                </a:gridCol>
                <a:gridCol w="1377042">
                  <a:extLst>
                    <a:ext uri="{9D8B030D-6E8A-4147-A177-3AD203B41FA5}">
                      <a16:colId xmlns:a16="http://schemas.microsoft.com/office/drawing/2014/main" val="815556223"/>
                    </a:ext>
                  </a:extLst>
                </a:gridCol>
                <a:gridCol w="960927">
                  <a:extLst>
                    <a:ext uri="{9D8B030D-6E8A-4147-A177-3AD203B41FA5}">
                      <a16:colId xmlns:a16="http://schemas.microsoft.com/office/drawing/2014/main" val="1421287473"/>
                    </a:ext>
                  </a:extLst>
                </a:gridCol>
              </a:tblGrid>
              <a:tr h="344548">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Kommun</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Antal</a:t>
                      </a:r>
                      <a:b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anställda</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Andel</a:t>
                      </a:r>
                      <a:br>
                        <a:rPr lang="sv-SE"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br>
                      <a: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lönesumma</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Andel anställda  </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Andel</a:t>
                      </a:r>
                      <a:b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lokalt anställda </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Medelvärde-ålder </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Andel</a:t>
                      </a:r>
                      <a:b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b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Kvinnor</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Högskole-utbildade </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Bransch</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a:solidFill>
                            <a:srgbClr val="FFFFFF"/>
                          </a:solidFill>
                          <a:effectLst/>
                          <a:latin typeface="Arial" panose="020B0604020202020204" pitchFamily="34" charset="0"/>
                          <a:ea typeface="MS PGothic" panose="020B0600070205080204" pitchFamily="34" charset="-128"/>
                          <a:cs typeface="Arial" panose="020B0604020202020204" pitchFamily="34" charset="0"/>
                        </a:rPr>
                        <a:t>Ägarskap</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1904613284"/>
                  </a:ext>
                </a:extLst>
              </a:tr>
              <a:tr h="311241">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Grums</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979</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2,0</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1,2</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51</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45</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22</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34</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Sverige</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435897"/>
                  </a:ext>
                </a:extLst>
              </a:tr>
              <a:tr h="243281">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Karlstad</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731</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0,9</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58</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46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20</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60</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Finland</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206792"/>
                  </a:ext>
                </a:extLst>
              </a:tr>
              <a:tr h="293615">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Arvika</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825</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1,4</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1,0</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87</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45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12</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Sverige</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052468"/>
                  </a:ext>
                </a:extLst>
              </a:tr>
              <a:tr h="302003">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Hagfors</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829</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1,3</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1,0</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87</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45</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14</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20</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Österrike</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311651"/>
                  </a:ext>
                </a:extLst>
              </a:tr>
              <a:tr h="292335">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Hammarö</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729</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1,2</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0,9</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47</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48</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21</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30</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Finland</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981794"/>
                  </a:ext>
                </a:extLst>
              </a:tr>
              <a:tr h="276837">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Karlstad</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396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81</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37</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63</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67</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Finansförmedling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Sverige</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065077"/>
                  </a:ext>
                </a:extLst>
              </a:tr>
              <a:tr h="285225">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Filipstad</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370</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0,4</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82</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46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40</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13</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Italien</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555590"/>
                  </a:ext>
                </a:extLst>
              </a:tr>
              <a:tr h="293615">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Kristinehamn</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252</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0,3</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51</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46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21</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68</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Norge</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793053"/>
                  </a:ext>
                </a:extLst>
              </a:tr>
              <a:tr h="310393">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Kristinehamn</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258</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0,3</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69</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47</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25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25</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Kina</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771516"/>
                  </a:ext>
                </a:extLst>
              </a:tr>
              <a:tr h="317501">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Munkfors</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277</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0,3</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65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46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16</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a:effectLst/>
                          <a:latin typeface="Arial" panose="020B0604020202020204" pitchFamily="34" charset="0"/>
                          <a:ea typeface="MS PGothic" panose="020B0600070205080204" pitchFamily="34" charset="-128"/>
                          <a:cs typeface="Arial" panose="020B0604020202020204" pitchFamily="34" charset="0"/>
                        </a:rPr>
                        <a:t>15</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Tillverkning</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200" dirty="0">
                          <a:effectLst/>
                          <a:latin typeface="Arial" panose="020B0604020202020204" pitchFamily="34" charset="0"/>
                          <a:ea typeface="MS PGothic" panose="020B0600070205080204" pitchFamily="34" charset="-128"/>
                          <a:cs typeface="Arial" panose="020B0604020202020204" pitchFamily="34" charset="0"/>
                        </a:rPr>
                        <a:t>Österrike</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939891"/>
                  </a:ext>
                </a:extLst>
              </a:tr>
              <a:tr h="238806">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Totalt</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100" b="1"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5 646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sv-SE" sz="1100" b="1"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9,9</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sv-SE" sz="1100" b="1"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6,7</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 </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 </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 </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 </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 </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sv-SE" sz="1100" b="1" dirty="0">
                          <a:effectLst/>
                          <a:latin typeface="Arial" panose="020B0604020202020204" pitchFamily="34" charset="0"/>
                          <a:ea typeface="MS PGothic" panose="020B0600070205080204" pitchFamily="34" charset="-128"/>
                          <a:cs typeface="Arial" panose="020B0604020202020204" pitchFamily="34" charset="0"/>
                        </a:rPr>
                        <a:t> </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56678" marR="5667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0367405"/>
                  </a:ext>
                </a:extLst>
              </a:tr>
            </a:tbl>
          </a:graphicData>
        </a:graphic>
      </p:graphicFrame>
      <p:sp>
        <p:nvSpPr>
          <p:cNvPr id="11" name="textruta 10">
            <a:extLst>
              <a:ext uri="{FF2B5EF4-FFF2-40B4-BE49-F238E27FC236}">
                <a16:creationId xmlns:a16="http://schemas.microsoft.com/office/drawing/2014/main" id="{11A8F742-2F8E-47C3-BD32-F8ACD4C1BCCE}"/>
              </a:ext>
            </a:extLst>
          </p:cNvPr>
          <p:cNvSpPr txBox="1"/>
          <p:nvPr/>
        </p:nvSpPr>
        <p:spPr>
          <a:xfrm>
            <a:off x="660489" y="4294635"/>
            <a:ext cx="4889615" cy="3477875"/>
          </a:xfrm>
          <a:prstGeom prst="rect">
            <a:avLst/>
          </a:prstGeom>
          <a:noFill/>
        </p:spPr>
        <p:txBody>
          <a:bodyPr wrap="square" rtlCol="0">
            <a:spAutoFit/>
          </a:bodyPr>
          <a:lstStyle/>
          <a:p>
            <a:r>
              <a:rPr lang="sv-SE" sz="2400" b="1" dirty="0"/>
              <a:t>Vad säger tabellen?</a:t>
            </a:r>
            <a:br>
              <a:rPr lang="sv-SE" b="1" dirty="0"/>
            </a:br>
            <a:endParaRPr lang="sv-SE" b="1" dirty="0"/>
          </a:p>
          <a:p>
            <a:pPr marL="285750" indent="-285750">
              <a:buFont typeface="Arial" panose="020B0604020202020204" pitchFamily="34" charset="0"/>
              <a:buChar char="•"/>
            </a:pPr>
            <a:r>
              <a:rPr lang="sv-SE" dirty="0"/>
              <a:t>Inget beroende.</a:t>
            </a:r>
          </a:p>
          <a:p>
            <a:pPr marL="285750" indent="-285750">
              <a:buFont typeface="Arial" panose="020B0604020202020204" pitchFamily="34" charset="0"/>
              <a:buChar char="•"/>
            </a:pPr>
            <a:r>
              <a:rPr lang="sv-SE" dirty="0"/>
              <a:t>Hög medelålder.</a:t>
            </a:r>
            <a:endParaRPr lang="sv-SE" b="1" dirty="0"/>
          </a:p>
          <a:p>
            <a:pPr marL="285750" indent="-285750">
              <a:buFont typeface="Arial" panose="020B0604020202020204" pitchFamily="34" charset="0"/>
              <a:buChar char="•"/>
            </a:pPr>
            <a:r>
              <a:rPr lang="sv-SE" dirty="0"/>
              <a:t>Könssegregerad arbetsmarknad.</a:t>
            </a:r>
          </a:p>
          <a:p>
            <a:pPr marL="285750" indent="-285750">
              <a:buFont typeface="Arial" panose="020B0604020202020204" pitchFamily="34" charset="0"/>
              <a:buChar char="•"/>
            </a:pPr>
            <a:r>
              <a:rPr lang="sv-SE" dirty="0"/>
              <a:t>Internationellt näringsliv.</a:t>
            </a:r>
          </a:p>
          <a:p>
            <a:pPr marL="285750" indent="-285750">
              <a:buFont typeface="Arial" panose="020B0604020202020204" pitchFamily="34" charset="0"/>
              <a:buChar char="•"/>
            </a:pPr>
            <a:r>
              <a:rPr lang="sv-SE" dirty="0"/>
              <a:t>Varierande pendling.</a:t>
            </a:r>
          </a:p>
          <a:p>
            <a:pPr marL="285750" indent="-285750">
              <a:buFont typeface="Arial" panose="020B0604020202020204" pitchFamily="34" charset="0"/>
              <a:buChar char="•"/>
            </a:pPr>
            <a:r>
              <a:rPr lang="sv-SE" dirty="0"/>
              <a:t>Generellt låg utbildningsnivå.</a:t>
            </a:r>
            <a:endParaRPr lang="sv-SE" sz="2400" dirty="0"/>
          </a:p>
          <a:p>
            <a:endParaRPr lang="sv-SE" sz="2400" dirty="0"/>
          </a:p>
          <a:p>
            <a:pPr marL="285750" indent="-285750">
              <a:buFont typeface="Arial" panose="020B0604020202020204" pitchFamily="34" charset="0"/>
              <a:buChar char="•"/>
            </a:pPr>
            <a:endParaRPr lang="sv-SE" sz="2800" dirty="0"/>
          </a:p>
          <a:p>
            <a:endParaRPr lang="sv-SE" dirty="0"/>
          </a:p>
        </p:txBody>
      </p:sp>
    </p:spTree>
    <p:extLst>
      <p:ext uri="{BB962C8B-B14F-4D97-AF65-F5344CB8AC3E}">
        <p14:creationId xmlns:p14="http://schemas.microsoft.com/office/powerpoint/2010/main" val="42647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87618C-906F-45E2-A040-F6D0CCB49367}"/>
              </a:ext>
            </a:extLst>
          </p:cNvPr>
          <p:cNvSpPr>
            <a:spLocks noGrp="1"/>
          </p:cNvSpPr>
          <p:nvPr>
            <p:ph type="title"/>
          </p:nvPr>
        </p:nvSpPr>
        <p:spPr>
          <a:xfrm>
            <a:off x="514525" y="325821"/>
            <a:ext cx="8640000" cy="710252"/>
          </a:xfrm>
        </p:spPr>
        <p:txBody>
          <a:bodyPr/>
          <a:lstStyle/>
          <a:p>
            <a:r>
              <a:rPr lang="sv-SE" sz="2800" dirty="0"/>
              <a:t>Sårbarheten i de värmländska kommunerna</a:t>
            </a:r>
          </a:p>
        </p:txBody>
      </p:sp>
      <p:graphicFrame>
        <p:nvGraphicFramePr>
          <p:cNvPr id="3" name="Tabell 2">
            <a:extLst>
              <a:ext uri="{FF2B5EF4-FFF2-40B4-BE49-F238E27FC236}">
                <a16:creationId xmlns:a16="http://schemas.microsoft.com/office/drawing/2014/main" id="{76431198-DF0E-4E66-94F5-0DA2E17719E9}"/>
              </a:ext>
            </a:extLst>
          </p:cNvPr>
          <p:cNvGraphicFramePr>
            <a:graphicFrameLocks noGrp="1"/>
          </p:cNvGraphicFramePr>
          <p:nvPr>
            <p:extLst>
              <p:ext uri="{D42A27DB-BD31-4B8C-83A1-F6EECF244321}">
                <p14:modId xmlns:p14="http://schemas.microsoft.com/office/powerpoint/2010/main" val="4022215788"/>
              </p:ext>
            </p:extLst>
          </p:nvPr>
        </p:nvGraphicFramePr>
        <p:xfrm>
          <a:off x="8198841" y="1559135"/>
          <a:ext cx="3842158" cy="3736927"/>
        </p:xfrm>
        <a:graphic>
          <a:graphicData uri="http://schemas.openxmlformats.org/drawingml/2006/table">
            <a:tbl>
              <a:tblPr firstRow="1" firstCol="1" bandRow="1"/>
              <a:tblGrid>
                <a:gridCol w="3842158">
                  <a:extLst>
                    <a:ext uri="{9D8B030D-6E8A-4147-A177-3AD203B41FA5}">
                      <a16:colId xmlns:a16="http://schemas.microsoft.com/office/drawing/2014/main" val="1667728127"/>
                    </a:ext>
                  </a:extLst>
                </a:gridCol>
              </a:tblGrid>
              <a:tr h="652723">
                <a:tc>
                  <a:txBody>
                    <a:bodyPr/>
                    <a:lstStyle/>
                    <a:p>
                      <a:pPr algn="ctr">
                        <a:lnSpc>
                          <a:spcPct val="107000"/>
                        </a:lnSpc>
                        <a:spcAft>
                          <a:spcPts val="800"/>
                        </a:spcAft>
                      </a:pPr>
                      <a:r>
                        <a:rPr lang="sv-SE"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Sårbara kommuner</a:t>
                      </a:r>
                      <a:endParaRPr lang="sv-SE"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03560"/>
                  </a:ext>
                </a:extLst>
              </a:tr>
              <a:tr h="412694">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Eda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1037121"/>
                  </a:ext>
                </a:extLst>
              </a:tr>
              <a:tr h="441299">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Filipstad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8376054"/>
                  </a:ext>
                </a:extLst>
              </a:tr>
              <a:tr h="442329">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Grums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2869320"/>
                  </a:ext>
                </a:extLst>
              </a:tr>
              <a:tr h="44506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Hagfors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0288099"/>
                  </a:ext>
                </a:extLst>
              </a:tr>
              <a:tr h="44403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Munkfors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3483817"/>
                  </a:ext>
                </a:extLst>
              </a:tr>
              <a:tr h="44403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Storfors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4972137"/>
                  </a:ext>
                </a:extLst>
              </a:tr>
              <a:tr h="44403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Årjäng</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0482822"/>
                  </a:ext>
                </a:extLst>
              </a:tr>
            </a:tbl>
          </a:graphicData>
        </a:graphic>
      </p:graphicFrame>
      <p:graphicFrame>
        <p:nvGraphicFramePr>
          <p:cNvPr id="5" name="Tabell 4">
            <a:extLst>
              <a:ext uri="{FF2B5EF4-FFF2-40B4-BE49-F238E27FC236}">
                <a16:creationId xmlns:a16="http://schemas.microsoft.com/office/drawing/2014/main" id="{631F0798-6C30-4307-A442-F5AA4F420663}"/>
              </a:ext>
            </a:extLst>
          </p:cNvPr>
          <p:cNvGraphicFramePr>
            <a:graphicFrameLocks noGrp="1"/>
          </p:cNvGraphicFramePr>
          <p:nvPr>
            <p:extLst>
              <p:ext uri="{D42A27DB-BD31-4B8C-83A1-F6EECF244321}">
                <p14:modId xmlns:p14="http://schemas.microsoft.com/office/powerpoint/2010/main" val="2017980592"/>
              </p:ext>
            </p:extLst>
          </p:nvPr>
        </p:nvGraphicFramePr>
        <p:xfrm>
          <a:off x="514525" y="1564495"/>
          <a:ext cx="3842158" cy="2848747"/>
        </p:xfrm>
        <a:graphic>
          <a:graphicData uri="http://schemas.openxmlformats.org/drawingml/2006/table">
            <a:tbl>
              <a:tblPr firstRow="1" firstCol="1" bandRow="1"/>
              <a:tblGrid>
                <a:gridCol w="3842158">
                  <a:extLst>
                    <a:ext uri="{9D8B030D-6E8A-4147-A177-3AD203B41FA5}">
                      <a16:colId xmlns:a16="http://schemas.microsoft.com/office/drawing/2014/main" val="1667728127"/>
                    </a:ext>
                  </a:extLst>
                </a:gridCol>
              </a:tblGrid>
              <a:tr h="613404">
                <a:tc>
                  <a:txBody>
                    <a:bodyPr/>
                    <a:lstStyle/>
                    <a:p>
                      <a:pPr algn="ctr">
                        <a:lnSpc>
                          <a:spcPct val="107000"/>
                        </a:lnSpc>
                        <a:spcAft>
                          <a:spcPts val="800"/>
                        </a:spcAft>
                      </a:pPr>
                      <a:r>
                        <a:rPr lang="sv-SE"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 särskilt sårbara kommuner</a:t>
                      </a:r>
                      <a:endParaRPr lang="sv-SE"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03560"/>
                  </a:ext>
                </a:extLst>
              </a:tr>
              <a:tr h="444032">
                <a:tc>
                  <a:txBody>
                    <a:bodyPr/>
                    <a:lstStyle/>
                    <a:p>
                      <a:pPr algn="ctr">
                        <a:lnSpc>
                          <a:spcPct val="107000"/>
                        </a:lnSpc>
                        <a:spcAft>
                          <a:spcPts val="800"/>
                        </a:spcAft>
                      </a:pPr>
                      <a:r>
                        <a:rPr lang="sv-SE" sz="2800" b="0" dirty="0">
                          <a:effectLst/>
                          <a:latin typeface="Arial" panose="020B0604020202020204" pitchFamily="34" charset="0"/>
                          <a:ea typeface="Arial" panose="020B0604020202020204" pitchFamily="34" charset="0"/>
                          <a:cs typeface="Times New Roman" panose="02020603050405020304" pitchFamily="18" charset="0"/>
                        </a:rPr>
                        <a:t>Forshaga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1037121"/>
                  </a:ext>
                </a:extLst>
              </a:tr>
              <a:tr h="444032">
                <a:tc>
                  <a:txBody>
                    <a:bodyPr/>
                    <a:lstStyle/>
                    <a:p>
                      <a:pPr algn="ctr">
                        <a:lnSpc>
                          <a:spcPct val="107000"/>
                        </a:lnSpc>
                        <a:spcAft>
                          <a:spcPts val="800"/>
                        </a:spcAft>
                      </a:pPr>
                      <a:r>
                        <a:rPr lang="sv-SE" sz="2800" b="0" dirty="0">
                          <a:effectLst/>
                          <a:latin typeface="Arial" panose="020B0604020202020204" pitchFamily="34" charset="0"/>
                          <a:ea typeface="Arial" panose="020B0604020202020204" pitchFamily="34" charset="0"/>
                          <a:cs typeface="Times New Roman" panose="02020603050405020304" pitchFamily="18" charset="0"/>
                        </a:rPr>
                        <a:t>Karlstad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8376054"/>
                  </a:ext>
                </a:extLst>
              </a:tr>
              <a:tr h="444032">
                <a:tc>
                  <a:txBody>
                    <a:bodyPr/>
                    <a:lstStyle/>
                    <a:p>
                      <a:pPr algn="ctr">
                        <a:lnSpc>
                          <a:spcPct val="107000"/>
                        </a:lnSpc>
                        <a:spcAft>
                          <a:spcPts val="800"/>
                        </a:spcAft>
                      </a:pPr>
                      <a:r>
                        <a:rPr lang="sv-SE" sz="2800" b="0" dirty="0">
                          <a:effectLst/>
                          <a:latin typeface="Arial" panose="020B0604020202020204" pitchFamily="34" charset="0"/>
                          <a:ea typeface="Arial" panose="020B0604020202020204" pitchFamily="34" charset="0"/>
                          <a:cs typeface="Times New Roman" panose="02020603050405020304" pitchFamily="18" charset="0"/>
                        </a:rPr>
                        <a:t>Kil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2869320"/>
                  </a:ext>
                </a:extLst>
              </a:tr>
              <a:tr h="444032">
                <a:tc>
                  <a:txBody>
                    <a:bodyPr/>
                    <a:lstStyle/>
                    <a:p>
                      <a:pPr algn="ctr">
                        <a:lnSpc>
                          <a:spcPct val="107000"/>
                        </a:lnSpc>
                        <a:spcAft>
                          <a:spcPts val="800"/>
                        </a:spcAft>
                      </a:pPr>
                      <a:r>
                        <a:rPr lang="sv-SE" sz="2800" b="0" dirty="0">
                          <a:effectLst/>
                          <a:latin typeface="Arial" panose="020B0604020202020204" pitchFamily="34" charset="0"/>
                          <a:ea typeface="Arial" panose="020B0604020202020204" pitchFamily="34" charset="0"/>
                          <a:cs typeface="Times New Roman" panose="02020603050405020304" pitchFamily="18" charset="0"/>
                        </a:rPr>
                        <a:t>Sunne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0288099"/>
                  </a:ext>
                </a:extLst>
              </a:tr>
              <a:tr h="444032">
                <a:tc>
                  <a:txBody>
                    <a:bodyPr/>
                    <a:lstStyle/>
                    <a:p>
                      <a:pPr algn="ctr">
                        <a:lnSpc>
                          <a:spcPct val="107000"/>
                        </a:lnSpc>
                        <a:spcAft>
                          <a:spcPts val="800"/>
                        </a:spcAft>
                      </a:pPr>
                      <a:r>
                        <a:rPr lang="sv-SE" sz="2800" b="0" dirty="0">
                          <a:effectLst/>
                          <a:latin typeface="Arial" panose="020B0604020202020204" pitchFamily="34" charset="0"/>
                          <a:ea typeface="Arial" panose="020B0604020202020204" pitchFamily="34" charset="0"/>
                          <a:cs typeface="Times New Roman" panose="02020603050405020304" pitchFamily="18" charset="0"/>
                        </a:rPr>
                        <a:t>Torsby</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3483817"/>
                  </a:ext>
                </a:extLst>
              </a:tr>
            </a:tbl>
          </a:graphicData>
        </a:graphic>
      </p:graphicFrame>
      <p:graphicFrame>
        <p:nvGraphicFramePr>
          <p:cNvPr id="6" name="Tabell 5">
            <a:extLst>
              <a:ext uri="{FF2B5EF4-FFF2-40B4-BE49-F238E27FC236}">
                <a16:creationId xmlns:a16="http://schemas.microsoft.com/office/drawing/2014/main" id="{28F857A6-C533-4ED5-ABF2-3C78653C155C}"/>
              </a:ext>
            </a:extLst>
          </p:cNvPr>
          <p:cNvGraphicFramePr>
            <a:graphicFrameLocks noGrp="1"/>
          </p:cNvGraphicFramePr>
          <p:nvPr>
            <p:extLst>
              <p:ext uri="{D42A27DB-BD31-4B8C-83A1-F6EECF244321}">
                <p14:modId xmlns:p14="http://schemas.microsoft.com/office/powerpoint/2010/main" val="366651370"/>
              </p:ext>
            </p:extLst>
          </p:nvPr>
        </p:nvGraphicFramePr>
        <p:xfrm>
          <a:off x="4356683" y="1564495"/>
          <a:ext cx="3842158" cy="2402972"/>
        </p:xfrm>
        <a:graphic>
          <a:graphicData uri="http://schemas.openxmlformats.org/drawingml/2006/table">
            <a:tbl>
              <a:tblPr firstRow="1" firstCol="1" bandRow="1"/>
              <a:tblGrid>
                <a:gridCol w="3842158">
                  <a:extLst>
                    <a:ext uri="{9D8B030D-6E8A-4147-A177-3AD203B41FA5}">
                      <a16:colId xmlns:a16="http://schemas.microsoft.com/office/drawing/2014/main" val="1667728127"/>
                    </a:ext>
                  </a:extLst>
                </a:gridCol>
              </a:tblGrid>
              <a:tr h="644631">
                <a:tc>
                  <a:txBody>
                    <a:bodyPr/>
                    <a:lstStyle/>
                    <a:p>
                      <a:pPr algn="ctr">
                        <a:lnSpc>
                          <a:spcPct val="107000"/>
                        </a:lnSpc>
                        <a:spcAft>
                          <a:spcPts val="800"/>
                        </a:spcAft>
                      </a:pPr>
                      <a:r>
                        <a:rPr lang="sv-SE"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Något sårbara kommuner</a:t>
                      </a:r>
                      <a:endParaRPr lang="sv-SE"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03560"/>
                  </a:ext>
                </a:extLst>
              </a:tr>
              <a:tr h="426245">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Arvika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1037121"/>
                  </a:ext>
                </a:extLst>
              </a:tr>
              <a:tr h="44403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Hammarö</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8376054"/>
                  </a:ext>
                </a:extLst>
              </a:tr>
              <a:tr h="44403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Kristinehamn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2869320"/>
                  </a:ext>
                </a:extLst>
              </a:tr>
              <a:tr h="444032">
                <a:tc>
                  <a:txBody>
                    <a:bodyPr/>
                    <a:lstStyle/>
                    <a:p>
                      <a:pPr algn="ctr">
                        <a:lnSpc>
                          <a:spcPct val="107000"/>
                        </a:lnSpc>
                        <a:spcAft>
                          <a:spcPts val="800"/>
                        </a:spcAft>
                      </a:pPr>
                      <a:r>
                        <a:rPr lang="sv-SE" sz="2800" dirty="0">
                          <a:effectLst/>
                          <a:latin typeface="Arial" panose="020B0604020202020204" pitchFamily="34" charset="0"/>
                          <a:ea typeface="Arial" panose="020B0604020202020204" pitchFamily="34" charset="0"/>
                          <a:cs typeface="Times New Roman" panose="02020603050405020304" pitchFamily="18" charset="0"/>
                        </a:rPr>
                        <a:t>Säffle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0288099"/>
                  </a:ext>
                </a:extLst>
              </a:tr>
            </a:tbl>
          </a:graphicData>
        </a:graphic>
      </p:graphicFrame>
    </p:spTree>
    <p:extLst>
      <p:ext uri="{BB962C8B-B14F-4D97-AF65-F5344CB8AC3E}">
        <p14:creationId xmlns:p14="http://schemas.microsoft.com/office/powerpoint/2010/main" val="99270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56613EE-9C0A-4310-BA06-33FF64CC4C93}"/>
              </a:ext>
            </a:extLst>
          </p:cNvPr>
          <p:cNvSpPr txBox="1"/>
          <p:nvPr/>
        </p:nvSpPr>
        <p:spPr>
          <a:xfrm>
            <a:off x="790574" y="455057"/>
            <a:ext cx="9086851" cy="5416868"/>
          </a:xfrm>
          <a:prstGeom prst="rect">
            <a:avLst/>
          </a:prstGeom>
          <a:noFill/>
        </p:spPr>
        <p:txBody>
          <a:bodyPr wrap="square">
            <a:spAutoFit/>
          </a:bodyPr>
          <a:lstStyle/>
          <a:p>
            <a:r>
              <a:rPr lang="sv-SE" sz="4000" b="1" dirty="0"/>
              <a:t>Vägar ut ur sårbarhet</a:t>
            </a:r>
          </a:p>
          <a:p>
            <a:endParaRPr lang="sv-SE" sz="1800" dirty="0"/>
          </a:p>
          <a:p>
            <a:pPr marL="285750" indent="-285750">
              <a:buFont typeface="Arial" panose="020B0604020202020204" pitchFamily="34" charset="0"/>
              <a:buChar char="•"/>
            </a:pPr>
            <a:r>
              <a:rPr lang="sv-SE" sz="2400" dirty="0"/>
              <a:t>Digitaliseringen innebär nya möjligheter, det nya normala kan hjälpa Värmland.</a:t>
            </a:r>
            <a:br>
              <a:rPr lang="sv-SE" sz="2400" dirty="0"/>
            </a:br>
            <a:endParaRPr lang="sv-SE" sz="2400" dirty="0"/>
          </a:p>
          <a:p>
            <a:pPr marL="285750" indent="-285750">
              <a:buFont typeface="Arial" panose="020B0604020202020204" pitchFamily="34" charset="0"/>
              <a:buChar char="•"/>
            </a:pPr>
            <a:r>
              <a:rPr lang="sv-SE" sz="2400" dirty="0"/>
              <a:t>Smart specialisering kan användas för att minska sårbarheten.</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Nyttja varandras styrkor.</a:t>
            </a:r>
            <a:br>
              <a:rPr lang="sv-SE" sz="2400" dirty="0"/>
            </a:br>
            <a:endParaRPr lang="sv-SE" sz="2400" dirty="0"/>
          </a:p>
          <a:p>
            <a:pPr marL="285750" indent="-285750">
              <a:buFont typeface="Arial" panose="020B0604020202020204" pitchFamily="34" charset="0"/>
              <a:buChar char="•"/>
            </a:pPr>
            <a:r>
              <a:rPr lang="sv-SE" sz="2400" dirty="0"/>
              <a:t>Sårbarheten kan minskas genom att effektivisera arbetsmarknaden med bättre pendlingsmöjligheter.</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Oslo-Stockholm 2:55</a:t>
            </a:r>
          </a:p>
          <a:p>
            <a:endParaRPr lang="sv-SE" sz="2400" dirty="0"/>
          </a:p>
        </p:txBody>
      </p:sp>
    </p:spTree>
    <p:extLst>
      <p:ext uri="{BB962C8B-B14F-4D97-AF65-F5344CB8AC3E}">
        <p14:creationId xmlns:p14="http://schemas.microsoft.com/office/powerpoint/2010/main" val="172156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1FF290F-1C5F-4195-BA31-C3711BE9D605}"/>
              </a:ext>
            </a:extLst>
          </p:cNvPr>
          <p:cNvSpPr>
            <a:spLocks noGrp="1"/>
          </p:cNvSpPr>
          <p:nvPr>
            <p:ph type="title"/>
          </p:nvPr>
        </p:nvSpPr>
        <p:spPr/>
        <p:txBody>
          <a:bodyPr/>
          <a:lstStyle/>
          <a:p>
            <a:r>
              <a:rPr lang="sv-SE" dirty="0">
                <a:cs typeface="Arial"/>
              </a:rPr>
              <a:t>Process framåt</a:t>
            </a:r>
          </a:p>
        </p:txBody>
      </p:sp>
      <p:sp>
        <p:nvSpPr>
          <p:cNvPr id="6" name="Platshållare för innehåll 5">
            <a:extLst>
              <a:ext uri="{FF2B5EF4-FFF2-40B4-BE49-F238E27FC236}">
                <a16:creationId xmlns:a16="http://schemas.microsoft.com/office/drawing/2014/main" id="{87A53D3D-5547-4E64-BFB1-85CD14808467}"/>
              </a:ext>
            </a:extLst>
          </p:cNvPr>
          <p:cNvSpPr>
            <a:spLocks noGrp="1"/>
          </p:cNvSpPr>
          <p:nvPr>
            <p:ph sz="half" idx="2"/>
          </p:nvPr>
        </p:nvSpPr>
        <p:spPr/>
        <p:txBody>
          <a:bodyPr/>
          <a:lstStyle/>
          <a:p>
            <a:r>
              <a:rPr lang="sv-SE" dirty="0"/>
              <a:t>RUN AU</a:t>
            </a:r>
          </a:p>
          <a:p>
            <a:r>
              <a:rPr lang="sv-SE" dirty="0"/>
              <a:t>Värmlandsråd</a:t>
            </a:r>
          </a:p>
          <a:p>
            <a:r>
              <a:rPr lang="sv-SE" dirty="0"/>
              <a:t>Näringslivsansvariga, kommuner</a:t>
            </a:r>
          </a:p>
          <a:p>
            <a:r>
              <a:rPr lang="sv-SE" dirty="0"/>
              <a:t>Pressmeddelande</a:t>
            </a:r>
          </a:p>
          <a:p>
            <a:r>
              <a:rPr lang="sv-SE" dirty="0"/>
              <a:t>Dialog och samverkan framåt</a:t>
            </a:r>
          </a:p>
          <a:p>
            <a:pPr marL="252000" lvl="1" indent="0">
              <a:buNone/>
            </a:pPr>
            <a:endParaRPr lang="sv-SE" dirty="0"/>
          </a:p>
          <a:p>
            <a:endParaRPr lang="sv-SE" dirty="0"/>
          </a:p>
        </p:txBody>
      </p:sp>
      <p:pic>
        <p:nvPicPr>
          <p:cNvPr id="7" name="Platshållare för bild 6" descr="En bild som visar byggnad, utomhus, himmel, stad&#10;&#10;Automatiskt genererad beskrivning">
            <a:extLst>
              <a:ext uri="{FF2B5EF4-FFF2-40B4-BE49-F238E27FC236}">
                <a16:creationId xmlns:a16="http://schemas.microsoft.com/office/drawing/2014/main" id="{BDB3417B-67B6-4F58-8E09-718B02B1D2C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682" r="27682"/>
          <a:stretch>
            <a:fillRect/>
          </a:stretch>
        </p:blipFill>
        <p:spPr/>
      </p:pic>
    </p:spTree>
    <p:extLst>
      <p:ext uri="{BB962C8B-B14F-4D97-AF65-F5344CB8AC3E}">
        <p14:creationId xmlns:p14="http://schemas.microsoft.com/office/powerpoint/2010/main" val="106813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1FF290F-1C5F-4195-BA31-C3711BE9D605}"/>
              </a:ext>
            </a:extLst>
          </p:cNvPr>
          <p:cNvSpPr>
            <a:spLocks noGrp="1"/>
          </p:cNvSpPr>
          <p:nvPr>
            <p:ph type="title"/>
          </p:nvPr>
        </p:nvSpPr>
        <p:spPr/>
        <p:txBody>
          <a:bodyPr/>
          <a:lstStyle/>
          <a:p>
            <a:r>
              <a:rPr lang="sv-SE" dirty="0">
                <a:cs typeface="Arial"/>
              </a:rPr>
              <a:t>Bakgrund</a:t>
            </a:r>
          </a:p>
        </p:txBody>
      </p:sp>
      <p:sp>
        <p:nvSpPr>
          <p:cNvPr id="6" name="Platshållare för innehåll 5">
            <a:extLst>
              <a:ext uri="{FF2B5EF4-FFF2-40B4-BE49-F238E27FC236}">
                <a16:creationId xmlns:a16="http://schemas.microsoft.com/office/drawing/2014/main" id="{87A53D3D-5547-4E64-BFB1-85CD14808467}"/>
              </a:ext>
            </a:extLst>
          </p:cNvPr>
          <p:cNvSpPr>
            <a:spLocks noGrp="1"/>
          </p:cNvSpPr>
          <p:nvPr>
            <p:ph sz="half" idx="2"/>
          </p:nvPr>
        </p:nvSpPr>
        <p:spPr/>
        <p:txBody>
          <a:bodyPr/>
          <a:lstStyle/>
          <a:p>
            <a:pPr marL="252000" lvl="1" indent="0">
              <a:buNone/>
            </a:pPr>
            <a:endParaRPr lang="sv-SE" dirty="0"/>
          </a:p>
          <a:p>
            <a:r>
              <a:rPr lang="sv-SE" dirty="0"/>
              <a:t>Kunskapsunderlag</a:t>
            </a:r>
          </a:p>
          <a:p>
            <a:r>
              <a:rPr lang="sv-SE" dirty="0"/>
              <a:t>Varför denna analys?</a:t>
            </a:r>
          </a:p>
          <a:p>
            <a:r>
              <a:rPr lang="sv-SE" dirty="0"/>
              <a:t>Hur har vi tagit fram den?</a:t>
            </a:r>
          </a:p>
          <a:p>
            <a:r>
              <a:rPr lang="sv-SE" dirty="0"/>
              <a:t>Samverka kring behoven</a:t>
            </a:r>
          </a:p>
        </p:txBody>
      </p:sp>
      <p:pic>
        <p:nvPicPr>
          <p:cNvPr id="7" name="Platshållare för bild 6" descr="En bild som visar silhuett, moln&#10;&#10;Automatiskt genererad beskrivning">
            <a:extLst>
              <a:ext uri="{FF2B5EF4-FFF2-40B4-BE49-F238E27FC236}">
                <a16:creationId xmlns:a16="http://schemas.microsoft.com/office/drawing/2014/main" id="{921EE7A9-B6B4-4F70-9AA2-928E3059DD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103" r="22103"/>
          <a:stretch>
            <a:fillRect/>
          </a:stretch>
        </p:blipFill>
        <p:spPr/>
      </p:pic>
    </p:spTree>
    <p:extLst>
      <p:ext uri="{BB962C8B-B14F-4D97-AF65-F5344CB8AC3E}">
        <p14:creationId xmlns:p14="http://schemas.microsoft.com/office/powerpoint/2010/main" val="272041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87618C-906F-45E2-A040-F6D0CCB49367}"/>
              </a:ext>
            </a:extLst>
          </p:cNvPr>
          <p:cNvSpPr>
            <a:spLocks noGrp="1"/>
          </p:cNvSpPr>
          <p:nvPr>
            <p:ph type="title"/>
          </p:nvPr>
        </p:nvSpPr>
        <p:spPr>
          <a:xfrm>
            <a:off x="746252" y="152400"/>
            <a:ext cx="8640000" cy="710252"/>
          </a:xfrm>
        </p:spPr>
        <p:txBody>
          <a:bodyPr/>
          <a:lstStyle/>
          <a:p>
            <a:r>
              <a:rPr lang="sv-SE" sz="4000" dirty="0"/>
              <a:t>Sammanfattning och slutsatser</a:t>
            </a:r>
          </a:p>
        </p:txBody>
      </p:sp>
      <p:sp>
        <p:nvSpPr>
          <p:cNvPr id="10" name="textruta 9">
            <a:extLst>
              <a:ext uri="{FF2B5EF4-FFF2-40B4-BE49-F238E27FC236}">
                <a16:creationId xmlns:a16="http://schemas.microsoft.com/office/drawing/2014/main" id="{02CB7C8D-5523-4311-8C90-E5EEA4324D3F}"/>
              </a:ext>
            </a:extLst>
          </p:cNvPr>
          <p:cNvSpPr txBox="1"/>
          <p:nvPr/>
        </p:nvSpPr>
        <p:spPr>
          <a:xfrm>
            <a:off x="590026" y="862652"/>
            <a:ext cx="8952452" cy="7940635"/>
          </a:xfrm>
          <a:prstGeom prst="rect">
            <a:avLst/>
          </a:prstGeom>
          <a:noFill/>
        </p:spPr>
        <p:txBody>
          <a:bodyPr wrap="square" rtlCol="0">
            <a:spAutoFit/>
          </a:bodyPr>
          <a:lstStyle/>
          <a:p>
            <a:pPr marL="285750" indent="-285750">
              <a:buFont typeface="Arial" panose="020B0604020202020204" pitchFamily="34" charset="0"/>
              <a:buChar char="•"/>
            </a:pPr>
            <a:r>
              <a:rPr lang="sv-SE" sz="2400" dirty="0"/>
              <a:t>Värmland visar tecken på en påtaglig sårbarhet inom flera områden.</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På övergripande länsnivå har sårbarheten minskat något den senaste tiden.</a:t>
            </a:r>
          </a:p>
          <a:p>
            <a:endParaRPr lang="sv-SE" sz="2400" dirty="0"/>
          </a:p>
          <a:p>
            <a:pPr marL="285750" indent="-285750">
              <a:buFont typeface="Arial" panose="020B0604020202020204" pitchFamily="34" charset="0"/>
              <a:buChar char="•"/>
            </a:pPr>
            <a:r>
              <a:rPr lang="sv-SE" sz="2400" dirty="0"/>
              <a:t>Stora kommunala skillnader där sårbarheten har både minskat, ökat, och varit oförändrad.</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Generellt låg utbildningsnivå, och en könssegregerad arbetsmarknad försvårar det framtida kompetensförsörjningsbehovet.</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Näringslivet går mot en mer diversifierad sammansättning, men ett tydligt bransch- och företagsbereonde finns kvar i flera kommuner.</a:t>
            </a:r>
          </a:p>
          <a:p>
            <a:br>
              <a:rPr lang="sv-SE" sz="2000" dirty="0"/>
            </a:br>
            <a:endParaRPr lang="sv-SE" sz="3600" dirty="0"/>
          </a:p>
          <a:p>
            <a:endParaRPr lang="sv-SE" sz="2400" dirty="0"/>
          </a:p>
          <a:p>
            <a:pPr marL="285750" indent="-285750">
              <a:buFont typeface="Arial" panose="020B0604020202020204" pitchFamily="34" charset="0"/>
              <a:buChar char="•"/>
            </a:pPr>
            <a:endParaRPr lang="sv-SE" sz="2800" dirty="0"/>
          </a:p>
          <a:p>
            <a:endParaRPr lang="sv-SE" dirty="0"/>
          </a:p>
        </p:txBody>
      </p:sp>
    </p:spTree>
    <p:extLst>
      <p:ext uri="{BB962C8B-B14F-4D97-AF65-F5344CB8AC3E}">
        <p14:creationId xmlns:p14="http://schemas.microsoft.com/office/powerpoint/2010/main" val="181551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A4ECD62-254A-4F80-8A4E-C65B75F9F4D5}"/>
              </a:ext>
            </a:extLst>
          </p:cNvPr>
          <p:cNvGraphicFramePr/>
          <p:nvPr>
            <p:extLst>
              <p:ext uri="{D42A27DB-BD31-4B8C-83A1-F6EECF244321}">
                <p14:modId xmlns:p14="http://schemas.microsoft.com/office/powerpoint/2010/main" val="3123474734"/>
              </p:ext>
            </p:extLst>
          </p:nvPr>
        </p:nvGraphicFramePr>
        <p:xfrm>
          <a:off x="2253382" y="1195059"/>
          <a:ext cx="6558115" cy="4494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Bildobjekt 9">
            <a:extLst>
              <a:ext uri="{FF2B5EF4-FFF2-40B4-BE49-F238E27FC236}">
                <a16:creationId xmlns:a16="http://schemas.microsoft.com/office/drawing/2014/main" id="{8373AEC7-238F-493B-BC65-108851215822}"/>
              </a:ext>
            </a:extLst>
          </p:cNvPr>
          <p:cNvPicPr>
            <a:picLocks noChangeAspect="1"/>
          </p:cNvPicPr>
          <p:nvPr/>
        </p:nvPicPr>
        <p:blipFill>
          <a:blip r:embed="rId8"/>
          <a:stretch>
            <a:fillRect/>
          </a:stretch>
        </p:blipFill>
        <p:spPr>
          <a:xfrm>
            <a:off x="4176315" y="2174681"/>
            <a:ext cx="2655780" cy="2008150"/>
          </a:xfrm>
          <a:prstGeom prst="rect">
            <a:avLst/>
          </a:prstGeom>
        </p:spPr>
      </p:pic>
      <p:sp>
        <p:nvSpPr>
          <p:cNvPr id="8" name="textruta 7">
            <a:extLst>
              <a:ext uri="{FF2B5EF4-FFF2-40B4-BE49-F238E27FC236}">
                <a16:creationId xmlns:a16="http://schemas.microsoft.com/office/drawing/2014/main" id="{EC17E3C3-62E6-4F85-8398-6B02480A4E3E}"/>
              </a:ext>
            </a:extLst>
          </p:cNvPr>
          <p:cNvSpPr txBox="1"/>
          <p:nvPr/>
        </p:nvSpPr>
        <p:spPr>
          <a:xfrm>
            <a:off x="3696962" y="350647"/>
            <a:ext cx="3826434" cy="830997"/>
          </a:xfrm>
          <a:prstGeom prst="rect">
            <a:avLst/>
          </a:prstGeom>
          <a:noFill/>
          <a:ln>
            <a:solidFill>
              <a:schemeClr val="tx1"/>
            </a:solidFill>
          </a:ln>
          <a:effectLst>
            <a:glow rad="63500">
              <a:schemeClr val="accent5">
                <a:satMod val="175000"/>
                <a:alpha val="40000"/>
              </a:schemeClr>
            </a:glow>
          </a:effectLst>
        </p:spPr>
        <p:txBody>
          <a:bodyPr wrap="square" rtlCol="0">
            <a:spAutoFit/>
          </a:bodyPr>
          <a:lstStyle/>
          <a:p>
            <a:r>
              <a:rPr lang="sv-SE" sz="2400" b="1" i="1" dirty="0"/>
              <a:t>”Ett hållbart Värmland som förändrar världen”</a:t>
            </a:r>
          </a:p>
        </p:txBody>
      </p:sp>
      <p:sp>
        <p:nvSpPr>
          <p:cNvPr id="3" name="Frihandsfigur: Form 2">
            <a:extLst>
              <a:ext uri="{FF2B5EF4-FFF2-40B4-BE49-F238E27FC236}">
                <a16:creationId xmlns:a16="http://schemas.microsoft.com/office/drawing/2014/main" id="{32EF9259-215F-4E46-9F8C-2B25A9D8D9FE}"/>
              </a:ext>
            </a:extLst>
          </p:cNvPr>
          <p:cNvSpPr/>
          <p:nvPr/>
        </p:nvSpPr>
        <p:spPr>
          <a:xfrm>
            <a:off x="505093" y="600891"/>
            <a:ext cx="3031597" cy="5094515"/>
          </a:xfrm>
          <a:custGeom>
            <a:avLst/>
            <a:gdLst>
              <a:gd name="connsiteX0" fmla="*/ 95798 w 3031597"/>
              <a:gd name="connsiteY0" fmla="*/ 0 h 5094515"/>
              <a:gd name="connsiteX1" fmla="*/ 104507 w 3031597"/>
              <a:gd name="connsiteY1" fmla="*/ 261258 h 5094515"/>
              <a:gd name="connsiteX2" fmla="*/ 148050 w 3031597"/>
              <a:gd name="connsiteY2" fmla="*/ 339635 h 5094515"/>
              <a:gd name="connsiteX3" fmla="*/ 200301 w 3031597"/>
              <a:gd name="connsiteY3" fmla="*/ 452846 h 5094515"/>
              <a:gd name="connsiteX4" fmla="*/ 322221 w 3031597"/>
              <a:gd name="connsiteY4" fmla="*/ 635726 h 5094515"/>
              <a:gd name="connsiteX5" fmla="*/ 687981 w 3031597"/>
              <a:gd name="connsiteY5" fmla="*/ 844732 h 5094515"/>
              <a:gd name="connsiteX6" fmla="*/ 827318 w 3031597"/>
              <a:gd name="connsiteY6" fmla="*/ 923109 h 5094515"/>
              <a:gd name="connsiteX7" fmla="*/ 975364 w 3031597"/>
              <a:gd name="connsiteY7" fmla="*/ 975360 h 5094515"/>
              <a:gd name="connsiteX8" fmla="*/ 1210496 w 3031597"/>
              <a:gd name="connsiteY8" fmla="*/ 1105989 h 5094515"/>
              <a:gd name="connsiteX9" fmla="*/ 1332416 w 3031597"/>
              <a:gd name="connsiteY9" fmla="*/ 1175658 h 5094515"/>
              <a:gd name="connsiteX10" fmla="*/ 1463044 w 3031597"/>
              <a:gd name="connsiteY10" fmla="*/ 1271452 h 5094515"/>
              <a:gd name="connsiteX11" fmla="*/ 1506587 w 3031597"/>
              <a:gd name="connsiteY11" fmla="*/ 1314995 h 5094515"/>
              <a:gd name="connsiteX12" fmla="*/ 1567547 w 3031597"/>
              <a:gd name="connsiteY12" fmla="*/ 1358538 h 5094515"/>
              <a:gd name="connsiteX13" fmla="*/ 1645924 w 3031597"/>
              <a:gd name="connsiteY13" fmla="*/ 1436915 h 5094515"/>
              <a:gd name="connsiteX14" fmla="*/ 1689467 w 3031597"/>
              <a:gd name="connsiteY14" fmla="*/ 1463040 h 5094515"/>
              <a:gd name="connsiteX15" fmla="*/ 1741718 w 3031597"/>
              <a:gd name="connsiteY15" fmla="*/ 1506583 h 5094515"/>
              <a:gd name="connsiteX16" fmla="*/ 1802678 w 3031597"/>
              <a:gd name="connsiteY16" fmla="*/ 1550126 h 5094515"/>
              <a:gd name="connsiteX17" fmla="*/ 1889764 w 3031597"/>
              <a:gd name="connsiteY17" fmla="*/ 1619795 h 5094515"/>
              <a:gd name="connsiteX18" fmla="*/ 1950724 w 3031597"/>
              <a:gd name="connsiteY18" fmla="*/ 1663338 h 5094515"/>
              <a:gd name="connsiteX19" fmla="*/ 1985558 w 3031597"/>
              <a:gd name="connsiteY19" fmla="*/ 1689463 h 5094515"/>
              <a:gd name="connsiteX20" fmla="*/ 2029101 w 3031597"/>
              <a:gd name="connsiteY20" fmla="*/ 1706880 h 5094515"/>
              <a:gd name="connsiteX21" fmla="*/ 2098770 w 3031597"/>
              <a:gd name="connsiteY21" fmla="*/ 1759132 h 5094515"/>
              <a:gd name="connsiteX22" fmla="*/ 2133604 w 3031597"/>
              <a:gd name="connsiteY22" fmla="*/ 1776549 h 5094515"/>
              <a:gd name="connsiteX23" fmla="*/ 2159730 w 3031597"/>
              <a:gd name="connsiteY23" fmla="*/ 1828800 h 5094515"/>
              <a:gd name="connsiteX24" fmla="*/ 2194564 w 3031597"/>
              <a:gd name="connsiteY24" fmla="*/ 1942012 h 5094515"/>
              <a:gd name="connsiteX25" fmla="*/ 2229398 w 3031597"/>
              <a:gd name="connsiteY25" fmla="*/ 2002972 h 5094515"/>
              <a:gd name="connsiteX26" fmla="*/ 2238107 w 3031597"/>
              <a:gd name="connsiteY26" fmla="*/ 2037806 h 5094515"/>
              <a:gd name="connsiteX27" fmla="*/ 2238107 w 3031597"/>
              <a:gd name="connsiteY27" fmla="*/ 2238103 h 5094515"/>
              <a:gd name="connsiteX28" fmla="*/ 2194564 w 3031597"/>
              <a:gd name="connsiteY28" fmla="*/ 2316480 h 5094515"/>
              <a:gd name="connsiteX29" fmla="*/ 1898473 w 3031597"/>
              <a:gd name="connsiteY29" fmla="*/ 2516778 h 5094515"/>
              <a:gd name="connsiteX30" fmla="*/ 1645924 w 3031597"/>
              <a:gd name="connsiteY30" fmla="*/ 2577738 h 5094515"/>
              <a:gd name="connsiteX31" fmla="*/ 1506587 w 3031597"/>
              <a:gd name="connsiteY31" fmla="*/ 2612572 h 5094515"/>
              <a:gd name="connsiteX32" fmla="*/ 966656 w 3031597"/>
              <a:gd name="connsiteY32" fmla="*/ 2743200 h 5094515"/>
              <a:gd name="connsiteX33" fmla="*/ 670564 w 3031597"/>
              <a:gd name="connsiteY33" fmla="*/ 2830286 h 5094515"/>
              <a:gd name="connsiteX34" fmla="*/ 600896 w 3031597"/>
              <a:gd name="connsiteY34" fmla="*/ 2865120 h 5094515"/>
              <a:gd name="connsiteX35" fmla="*/ 470267 w 3031597"/>
              <a:gd name="connsiteY35" fmla="*/ 2926080 h 5094515"/>
              <a:gd name="connsiteX36" fmla="*/ 339638 w 3031597"/>
              <a:gd name="connsiteY36" fmla="*/ 3013166 h 5094515"/>
              <a:gd name="connsiteX37" fmla="*/ 243844 w 3031597"/>
              <a:gd name="connsiteY37" fmla="*/ 3056709 h 5094515"/>
              <a:gd name="connsiteX38" fmla="*/ 182884 w 3031597"/>
              <a:gd name="connsiteY38" fmla="*/ 3108960 h 5094515"/>
              <a:gd name="connsiteX39" fmla="*/ 104507 w 3031597"/>
              <a:gd name="connsiteY39" fmla="*/ 3152503 h 5094515"/>
              <a:gd name="connsiteX40" fmla="*/ 43547 w 3031597"/>
              <a:gd name="connsiteY40" fmla="*/ 3204755 h 5094515"/>
              <a:gd name="connsiteX41" fmla="*/ 17421 w 3031597"/>
              <a:gd name="connsiteY41" fmla="*/ 3222172 h 5094515"/>
              <a:gd name="connsiteX42" fmla="*/ 8713 w 3031597"/>
              <a:gd name="connsiteY42" fmla="*/ 3283132 h 5094515"/>
              <a:gd name="connsiteX43" fmla="*/ 4 w 3031597"/>
              <a:gd name="connsiteY43" fmla="*/ 3326675 h 5094515"/>
              <a:gd name="connsiteX44" fmla="*/ 17421 w 3031597"/>
              <a:gd name="connsiteY44" fmla="*/ 3927566 h 5094515"/>
              <a:gd name="connsiteX45" fmla="*/ 26130 w 3031597"/>
              <a:gd name="connsiteY45" fmla="*/ 3962400 h 5094515"/>
              <a:gd name="connsiteX46" fmla="*/ 139341 w 3031597"/>
              <a:gd name="connsiteY46" fmla="*/ 4119155 h 5094515"/>
              <a:gd name="connsiteX47" fmla="*/ 452850 w 3031597"/>
              <a:gd name="connsiteY47" fmla="*/ 4293326 h 5094515"/>
              <a:gd name="connsiteX48" fmla="*/ 775067 w 3031597"/>
              <a:gd name="connsiteY48" fmla="*/ 4406538 h 5094515"/>
              <a:gd name="connsiteX49" fmla="*/ 992781 w 3031597"/>
              <a:gd name="connsiteY49" fmla="*/ 4423955 h 5094515"/>
              <a:gd name="connsiteX50" fmla="*/ 1219204 w 3031597"/>
              <a:gd name="connsiteY50" fmla="*/ 4467498 h 5094515"/>
              <a:gd name="connsiteX51" fmla="*/ 1741718 w 3031597"/>
              <a:gd name="connsiteY51" fmla="*/ 4572000 h 5094515"/>
              <a:gd name="connsiteX52" fmla="*/ 1959433 w 3031597"/>
              <a:gd name="connsiteY52" fmla="*/ 4632960 h 5094515"/>
              <a:gd name="connsiteX53" fmla="*/ 2098770 w 3031597"/>
              <a:gd name="connsiteY53" fmla="*/ 4685212 h 5094515"/>
              <a:gd name="connsiteX54" fmla="*/ 2203273 w 3031597"/>
              <a:gd name="connsiteY54" fmla="*/ 4711338 h 5094515"/>
              <a:gd name="connsiteX55" fmla="*/ 2455821 w 3031597"/>
              <a:gd name="connsiteY55" fmla="*/ 4789715 h 5094515"/>
              <a:gd name="connsiteX56" fmla="*/ 2569033 w 3031597"/>
              <a:gd name="connsiteY56" fmla="*/ 4807132 h 5094515"/>
              <a:gd name="connsiteX57" fmla="*/ 2847707 w 3031597"/>
              <a:gd name="connsiteY57" fmla="*/ 4841966 h 5094515"/>
              <a:gd name="connsiteX58" fmla="*/ 2917376 w 3031597"/>
              <a:gd name="connsiteY58" fmla="*/ 4859383 h 5094515"/>
              <a:gd name="connsiteX59" fmla="*/ 2995753 w 3031597"/>
              <a:gd name="connsiteY59" fmla="*/ 4885509 h 5094515"/>
              <a:gd name="connsiteX60" fmla="*/ 3030587 w 3031597"/>
              <a:gd name="connsiteY60" fmla="*/ 4963886 h 5094515"/>
              <a:gd name="connsiteX61" fmla="*/ 3021878 w 3031597"/>
              <a:gd name="connsiteY61" fmla="*/ 5077098 h 5094515"/>
              <a:gd name="connsiteX62" fmla="*/ 2995753 w 3031597"/>
              <a:gd name="connsiteY62" fmla="*/ 5085806 h 5094515"/>
              <a:gd name="connsiteX63" fmla="*/ 2978336 w 3031597"/>
              <a:gd name="connsiteY63" fmla="*/ 5094515 h 50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31597" h="5094515">
                <a:moveTo>
                  <a:pt x="95798" y="0"/>
                </a:moveTo>
                <a:cubicBezTo>
                  <a:pt x="54857" y="102355"/>
                  <a:pt x="59587" y="70350"/>
                  <a:pt x="104507" y="261258"/>
                </a:cubicBezTo>
                <a:cubicBezTo>
                  <a:pt x="111352" y="290350"/>
                  <a:pt x="134684" y="312904"/>
                  <a:pt x="148050" y="339635"/>
                </a:cubicBezTo>
                <a:cubicBezTo>
                  <a:pt x="166637" y="376810"/>
                  <a:pt x="179228" y="417022"/>
                  <a:pt x="200301" y="452846"/>
                </a:cubicBezTo>
                <a:cubicBezTo>
                  <a:pt x="237448" y="515995"/>
                  <a:pt x="260793" y="595797"/>
                  <a:pt x="322221" y="635726"/>
                </a:cubicBezTo>
                <a:cubicBezTo>
                  <a:pt x="608569" y="821853"/>
                  <a:pt x="380519" y="682910"/>
                  <a:pt x="687981" y="844732"/>
                </a:cubicBezTo>
                <a:cubicBezTo>
                  <a:pt x="735138" y="869551"/>
                  <a:pt x="778805" y="901058"/>
                  <a:pt x="827318" y="923109"/>
                </a:cubicBezTo>
                <a:cubicBezTo>
                  <a:pt x="874959" y="944764"/>
                  <a:pt x="928135" y="952819"/>
                  <a:pt x="975364" y="975360"/>
                </a:cubicBezTo>
                <a:cubicBezTo>
                  <a:pt x="1056281" y="1013979"/>
                  <a:pt x="1132299" y="1062122"/>
                  <a:pt x="1210496" y="1105989"/>
                </a:cubicBezTo>
                <a:cubicBezTo>
                  <a:pt x="1251319" y="1128890"/>
                  <a:pt x="1294670" y="1147978"/>
                  <a:pt x="1332416" y="1175658"/>
                </a:cubicBezTo>
                <a:cubicBezTo>
                  <a:pt x="1375959" y="1207589"/>
                  <a:pt x="1424863" y="1233271"/>
                  <a:pt x="1463044" y="1271452"/>
                </a:cubicBezTo>
                <a:cubicBezTo>
                  <a:pt x="1477558" y="1285966"/>
                  <a:pt x="1490818" y="1301854"/>
                  <a:pt x="1506587" y="1314995"/>
                </a:cubicBezTo>
                <a:cubicBezTo>
                  <a:pt x="1525771" y="1330981"/>
                  <a:pt x="1548754" y="1342094"/>
                  <a:pt x="1567547" y="1358538"/>
                </a:cubicBezTo>
                <a:cubicBezTo>
                  <a:pt x="1595353" y="1382868"/>
                  <a:pt x="1617871" y="1412870"/>
                  <a:pt x="1645924" y="1436915"/>
                </a:cubicBezTo>
                <a:cubicBezTo>
                  <a:pt x="1658775" y="1447930"/>
                  <a:pt x="1675778" y="1453084"/>
                  <a:pt x="1689467" y="1463040"/>
                </a:cubicBezTo>
                <a:cubicBezTo>
                  <a:pt x="1707803" y="1476375"/>
                  <a:pt x="1723748" y="1492760"/>
                  <a:pt x="1741718" y="1506583"/>
                </a:cubicBezTo>
                <a:cubicBezTo>
                  <a:pt x="1761511" y="1521808"/>
                  <a:pt x="1782842" y="1534957"/>
                  <a:pt x="1802678" y="1550126"/>
                </a:cubicBezTo>
                <a:cubicBezTo>
                  <a:pt x="1832208" y="1572708"/>
                  <a:pt x="1860533" y="1596828"/>
                  <a:pt x="1889764" y="1619795"/>
                </a:cubicBezTo>
                <a:cubicBezTo>
                  <a:pt x="1946661" y="1664500"/>
                  <a:pt x="1902650" y="1628999"/>
                  <a:pt x="1950724" y="1663338"/>
                </a:cubicBezTo>
                <a:cubicBezTo>
                  <a:pt x="1962535" y="1671774"/>
                  <a:pt x="1972870" y="1682414"/>
                  <a:pt x="1985558" y="1689463"/>
                </a:cubicBezTo>
                <a:cubicBezTo>
                  <a:pt x="1999223" y="1697055"/>
                  <a:pt x="2015119" y="1699889"/>
                  <a:pt x="2029101" y="1706880"/>
                </a:cubicBezTo>
                <a:cubicBezTo>
                  <a:pt x="2127762" y="1756211"/>
                  <a:pt x="2028255" y="1708764"/>
                  <a:pt x="2098770" y="1759132"/>
                </a:cubicBezTo>
                <a:cubicBezTo>
                  <a:pt x="2109334" y="1766678"/>
                  <a:pt x="2121993" y="1770743"/>
                  <a:pt x="2133604" y="1776549"/>
                </a:cubicBezTo>
                <a:cubicBezTo>
                  <a:pt x="2142313" y="1793966"/>
                  <a:pt x="2152498" y="1810720"/>
                  <a:pt x="2159730" y="1828800"/>
                </a:cubicBezTo>
                <a:cubicBezTo>
                  <a:pt x="2184231" y="1890052"/>
                  <a:pt x="2143683" y="1852970"/>
                  <a:pt x="2194564" y="1942012"/>
                </a:cubicBezTo>
                <a:lnTo>
                  <a:pt x="2229398" y="2002972"/>
                </a:lnTo>
                <a:cubicBezTo>
                  <a:pt x="2232301" y="2014583"/>
                  <a:pt x="2235966" y="2026030"/>
                  <a:pt x="2238107" y="2037806"/>
                </a:cubicBezTo>
                <a:cubicBezTo>
                  <a:pt x="2250377" y="2105285"/>
                  <a:pt x="2254945" y="2167944"/>
                  <a:pt x="2238107" y="2238103"/>
                </a:cubicBezTo>
                <a:cubicBezTo>
                  <a:pt x="2231132" y="2267164"/>
                  <a:pt x="2214014" y="2293788"/>
                  <a:pt x="2194564" y="2316480"/>
                </a:cubicBezTo>
                <a:cubicBezTo>
                  <a:pt x="2125924" y="2396560"/>
                  <a:pt x="1999364" y="2492425"/>
                  <a:pt x="1898473" y="2516778"/>
                </a:cubicBezTo>
                <a:lnTo>
                  <a:pt x="1645924" y="2577738"/>
                </a:lnTo>
                <a:cubicBezTo>
                  <a:pt x="1599418" y="2589106"/>
                  <a:pt x="1553322" y="2602187"/>
                  <a:pt x="1506587" y="2612572"/>
                </a:cubicBezTo>
                <a:cubicBezTo>
                  <a:pt x="1269434" y="2665272"/>
                  <a:pt x="1218052" y="2673975"/>
                  <a:pt x="966656" y="2743200"/>
                </a:cubicBezTo>
                <a:cubicBezTo>
                  <a:pt x="867470" y="2770512"/>
                  <a:pt x="762581" y="2784278"/>
                  <a:pt x="670564" y="2830286"/>
                </a:cubicBezTo>
                <a:cubicBezTo>
                  <a:pt x="647341" y="2841897"/>
                  <a:pt x="624683" y="2854713"/>
                  <a:pt x="600896" y="2865120"/>
                </a:cubicBezTo>
                <a:cubicBezTo>
                  <a:pt x="520671" y="2900218"/>
                  <a:pt x="542044" y="2878228"/>
                  <a:pt x="470267" y="2926080"/>
                </a:cubicBezTo>
                <a:cubicBezTo>
                  <a:pt x="383478" y="2983940"/>
                  <a:pt x="424510" y="2970730"/>
                  <a:pt x="339638" y="3013166"/>
                </a:cubicBezTo>
                <a:cubicBezTo>
                  <a:pt x="308266" y="3028852"/>
                  <a:pt x="273773" y="3038419"/>
                  <a:pt x="243844" y="3056709"/>
                </a:cubicBezTo>
                <a:cubicBezTo>
                  <a:pt x="221008" y="3070665"/>
                  <a:pt x="204294" y="3092902"/>
                  <a:pt x="182884" y="3108960"/>
                </a:cubicBezTo>
                <a:cubicBezTo>
                  <a:pt x="128654" y="3149633"/>
                  <a:pt x="154140" y="3121482"/>
                  <a:pt x="104507" y="3152503"/>
                </a:cubicBezTo>
                <a:cubicBezTo>
                  <a:pt x="52324" y="3185117"/>
                  <a:pt x="86297" y="3169131"/>
                  <a:pt x="43547" y="3204755"/>
                </a:cubicBezTo>
                <a:cubicBezTo>
                  <a:pt x="35506" y="3211455"/>
                  <a:pt x="26130" y="3216366"/>
                  <a:pt x="17421" y="3222172"/>
                </a:cubicBezTo>
                <a:cubicBezTo>
                  <a:pt x="14518" y="3242492"/>
                  <a:pt x="12087" y="3262885"/>
                  <a:pt x="8713" y="3283132"/>
                </a:cubicBezTo>
                <a:cubicBezTo>
                  <a:pt x="6280" y="3297732"/>
                  <a:pt x="-196" y="3311875"/>
                  <a:pt x="4" y="3326675"/>
                </a:cubicBezTo>
                <a:cubicBezTo>
                  <a:pt x="2711" y="3527038"/>
                  <a:pt x="9193" y="3727354"/>
                  <a:pt x="17421" y="3927566"/>
                </a:cubicBezTo>
                <a:cubicBezTo>
                  <a:pt x="17912" y="3939525"/>
                  <a:pt x="20456" y="3951862"/>
                  <a:pt x="26130" y="3962400"/>
                </a:cubicBezTo>
                <a:cubicBezTo>
                  <a:pt x="38216" y="3984845"/>
                  <a:pt x="120793" y="4103980"/>
                  <a:pt x="139341" y="4119155"/>
                </a:cubicBezTo>
                <a:cubicBezTo>
                  <a:pt x="184311" y="4155948"/>
                  <a:pt x="421045" y="4278307"/>
                  <a:pt x="452850" y="4293326"/>
                </a:cubicBezTo>
                <a:cubicBezTo>
                  <a:pt x="521476" y="4325733"/>
                  <a:pt x="716313" y="4395287"/>
                  <a:pt x="775067" y="4406538"/>
                </a:cubicBezTo>
                <a:cubicBezTo>
                  <a:pt x="846571" y="4420230"/>
                  <a:pt x="920210" y="4418149"/>
                  <a:pt x="992781" y="4423955"/>
                </a:cubicBezTo>
                <a:lnTo>
                  <a:pt x="1219204" y="4467498"/>
                </a:lnTo>
                <a:cubicBezTo>
                  <a:pt x="1449026" y="4508355"/>
                  <a:pt x="1452335" y="4490973"/>
                  <a:pt x="1741718" y="4572000"/>
                </a:cubicBezTo>
                <a:cubicBezTo>
                  <a:pt x="1814290" y="4592320"/>
                  <a:pt x="1887595" y="4610182"/>
                  <a:pt x="1959433" y="4632960"/>
                </a:cubicBezTo>
                <a:cubicBezTo>
                  <a:pt x="2006717" y="4647953"/>
                  <a:pt x="2051546" y="4670033"/>
                  <a:pt x="2098770" y="4685212"/>
                </a:cubicBezTo>
                <a:cubicBezTo>
                  <a:pt x="2132954" y="4696200"/>
                  <a:pt x="2169075" y="4700395"/>
                  <a:pt x="2203273" y="4711338"/>
                </a:cubicBezTo>
                <a:cubicBezTo>
                  <a:pt x="2335293" y="4753584"/>
                  <a:pt x="2307898" y="4766958"/>
                  <a:pt x="2455821" y="4789715"/>
                </a:cubicBezTo>
                <a:lnTo>
                  <a:pt x="2569033" y="4807132"/>
                </a:lnTo>
                <a:cubicBezTo>
                  <a:pt x="2680964" y="4823122"/>
                  <a:pt x="2732896" y="4828459"/>
                  <a:pt x="2847707" y="4841966"/>
                </a:cubicBezTo>
                <a:cubicBezTo>
                  <a:pt x="2870930" y="4847772"/>
                  <a:pt x="2894411" y="4852629"/>
                  <a:pt x="2917376" y="4859383"/>
                </a:cubicBezTo>
                <a:cubicBezTo>
                  <a:pt x="2943796" y="4867154"/>
                  <a:pt x="2995753" y="4885509"/>
                  <a:pt x="2995753" y="4885509"/>
                </a:cubicBezTo>
                <a:cubicBezTo>
                  <a:pt x="3002270" y="4898544"/>
                  <a:pt x="3029892" y="4951376"/>
                  <a:pt x="3030587" y="4963886"/>
                </a:cubicBezTo>
                <a:cubicBezTo>
                  <a:pt x="3032686" y="5001677"/>
                  <a:pt x="3032276" y="5040705"/>
                  <a:pt x="3021878" y="5077098"/>
                </a:cubicBezTo>
                <a:cubicBezTo>
                  <a:pt x="3019356" y="5085924"/>
                  <a:pt x="3004276" y="5082397"/>
                  <a:pt x="2995753" y="5085806"/>
                </a:cubicBezTo>
                <a:cubicBezTo>
                  <a:pt x="2989726" y="5088217"/>
                  <a:pt x="2984142" y="5091612"/>
                  <a:pt x="2978336" y="509451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Frihandsfigur: Form 52">
            <a:extLst>
              <a:ext uri="{FF2B5EF4-FFF2-40B4-BE49-F238E27FC236}">
                <a16:creationId xmlns:a16="http://schemas.microsoft.com/office/drawing/2014/main" id="{9139313E-EA63-426F-90C2-A9726D252C79}"/>
              </a:ext>
            </a:extLst>
          </p:cNvPr>
          <p:cNvSpPr/>
          <p:nvPr/>
        </p:nvSpPr>
        <p:spPr>
          <a:xfrm>
            <a:off x="7824083" y="1701579"/>
            <a:ext cx="1820849" cy="946205"/>
          </a:xfrm>
          <a:custGeom>
            <a:avLst/>
            <a:gdLst>
              <a:gd name="connsiteX0" fmla="*/ 1820849 w 1820849"/>
              <a:gd name="connsiteY0" fmla="*/ 0 h 946205"/>
              <a:gd name="connsiteX1" fmla="*/ 1789044 w 1820849"/>
              <a:gd name="connsiteY1" fmla="*/ 39757 h 946205"/>
              <a:gd name="connsiteX2" fmla="*/ 1685677 w 1820849"/>
              <a:gd name="connsiteY2" fmla="*/ 127221 h 946205"/>
              <a:gd name="connsiteX3" fmla="*/ 1455089 w 1820849"/>
              <a:gd name="connsiteY3" fmla="*/ 238539 h 946205"/>
              <a:gd name="connsiteX4" fmla="*/ 1208599 w 1820849"/>
              <a:gd name="connsiteY4" fmla="*/ 349858 h 946205"/>
              <a:gd name="connsiteX5" fmla="*/ 1065475 w 1820849"/>
              <a:gd name="connsiteY5" fmla="*/ 405517 h 946205"/>
              <a:gd name="connsiteX6" fmla="*/ 842839 w 1820849"/>
              <a:gd name="connsiteY6" fmla="*/ 477078 h 946205"/>
              <a:gd name="connsiteX7" fmla="*/ 723569 w 1820849"/>
              <a:gd name="connsiteY7" fmla="*/ 540689 h 946205"/>
              <a:gd name="connsiteX8" fmla="*/ 620202 w 1820849"/>
              <a:gd name="connsiteY8" fmla="*/ 572494 h 946205"/>
              <a:gd name="connsiteX9" fmla="*/ 508884 w 1820849"/>
              <a:gd name="connsiteY9" fmla="*/ 620202 h 946205"/>
              <a:gd name="connsiteX10" fmla="*/ 437322 w 1820849"/>
              <a:gd name="connsiteY10" fmla="*/ 644056 h 946205"/>
              <a:gd name="connsiteX11" fmla="*/ 326004 w 1820849"/>
              <a:gd name="connsiteY11" fmla="*/ 667910 h 946205"/>
              <a:gd name="connsiteX12" fmla="*/ 95416 w 1820849"/>
              <a:gd name="connsiteY12" fmla="*/ 763325 h 946205"/>
              <a:gd name="connsiteX13" fmla="*/ 31806 w 1820849"/>
              <a:gd name="connsiteY13" fmla="*/ 811033 h 946205"/>
              <a:gd name="connsiteX14" fmla="*/ 0 w 1820849"/>
              <a:gd name="connsiteY14" fmla="*/ 874644 h 946205"/>
              <a:gd name="connsiteX15" fmla="*/ 0 w 1820849"/>
              <a:gd name="connsiteY15" fmla="*/ 946205 h 9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0849" h="946205">
                <a:moveTo>
                  <a:pt x="1820849" y="0"/>
                </a:moveTo>
                <a:cubicBezTo>
                  <a:pt x="1810247" y="13252"/>
                  <a:pt x="1800319" y="27073"/>
                  <a:pt x="1789044" y="39757"/>
                </a:cubicBezTo>
                <a:cubicBezTo>
                  <a:pt x="1763759" y="68203"/>
                  <a:pt x="1712862" y="112198"/>
                  <a:pt x="1685677" y="127221"/>
                </a:cubicBezTo>
                <a:cubicBezTo>
                  <a:pt x="1610975" y="168504"/>
                  <a:pt x="1532116" y="201776"/>
                  <a:pt x="1455089" y="238539"/>
                </a:cubicBezTo>
                <a:cubicBezTo>
                  <a:pt x="1400504" y="264591"/>
                  <a:pt x="1263514" y="328502"/>
                  <a:pt x="1208599" y="349858"/>
                </a:cubicBezTo>
                <a:cubicBezTo>
                  <a:pt x="1160891" y="368411"/>
                  <a:pt x="1113822" y="388701"/>
                  <a:pt x="1065475" y="405517"/>
                </a:cubicBezTo>
                <a:cubicBezTo>
                  <a:pt x="991850" y="431125"/>
                  <a:pt x="915331" y="448419"/>
                  <a:pt x="842839" y="477078"/>
                </a:cubicBezTo>
                <a:cubicBezTo>
                  <a:pt x="800937" y="493644"/>
                  <a:pt x="764983" y="522940"/>
                  <a:pt x="723569" y="540689"/>
                </a:cubicBezTo>
                <a:cubicBezTo>
                  <a:pt x="690434" y="554890"/>
                  <a:pt x="654008" y="559973"/>
                  <a:pt x="620202" y="572494"/>
                </a:cubicBezTo>
                <a:cubicBezTo>
                  <a:pt x="582345" y="586515"/>
                  <a:pt x="547182" y="607436"/>
                  <a:pt x="508884" y="620202"/>
                </a:cubicBezTo>
                <a:cubicBezTo>
                  <a:pt x="485030" y="628153"/>
                  <a:pt x="461652" y="637709"/>
                  <a:pt x="437322" y="644056"/>
                </a:cubicBezTo>
                <a:cubicBezTo>
                  <a:pt x="400603" y="653635"/>
                  <a:pt x="362110" y="656229"/>
                  <a:pt x="326004" y="667910"/>
                </a:cubicBezTo>
                <a:cubicBezTo>
                  <a:pt x="307355" y="673944"/>
                  <a:pt x="143884" y="739091"/>
                  <a:pt x="95416" y="763325"/>
                </a:cubicBezTo>
                <a:cubicBezTo>
                  <a:pt x="76123" y="772971"/>
                  <a:pt x="44683" y="790798"/>
                  <a:pt x="31806" y="811033"/>
                </a:cubicBezTo>
                <a:cubicBezTo>
                  <a:pt x="19078" y="831033"/>
                  <a:pt x="0" y="850938"/>
                  <a:pt x="0" y="874644"/>
                </a:cubicBezTo>
                <a:lnTo>
                  <a:pt x="0" y="94620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Frihandsfigur: Form 53">
            <a:extLst>
              <a:ext uri="{FF2B5EF4-FFF2-40B4-BE49-F238E27FC236}">
                <a16:creationId xmlns:a16="http://schemas.microsoft.com/office/drawing/2014/main" id="{6486FB5E-3ADE-400C-8630-7BECA6FDFC94}"/>
              </a:ext>
            </a:extLst>
          </p:cNvPr>
          <p:cNvSpPr/>
          <p:nvPr/>
        </p:nvSpPr>
        <p:spPr>
          <a:xfrm>
            <a:off x="9557468" y="596348"/>
            <a:ext cx="723569" cy="4826442"/>
          </a:xfrm>
          <a:custGeom>
            <a:avLst/>
            <a:gdLst>
              <a:gd name="connsiteX0" fmla="*/ 675861 w 723569"/>
              <a:gd name="connsiteY0" fmla="*/ 4826442 h 4826442"/>
              <a:gd name="connsiteX1" fmla="*/ 699715 w 723569"/>
              <a:gd name="connsiteY1" fmla="*/ 4516341 h 4826442"/>
              <a:gd name="connsiteX2" fmla="*/ 723569 w 723569"/>
              <a:gd name="connsiteY2" fmla="*/ 2496709 h 4826442"/>
              <a:gd name="connsiteX3" fmla="*/ 691763 w 723569"/>
              <a:gd name="connsiteY3" fmla="*/ 1200647 h 4826442"/>
              <a:gd name="connsiteX4" fmla="*/ 564542 w 723569"/>
              <a:gd name="connsiteY4" fmla="*/ 914400 h 4826442"/>
              <a:gd name="connsiteX5" fmla="*/ 230588 w 723569"/>
              <a:gd name="connsiteY5" fmla="*/ 429370 h 4826442"/>
              <a:gd name="connsiteX6" fmla="*/ 95415 w 723569"/>
              <a:gd name="connsiteY6" fmla="*/ 174929 h 4826442"/>
              <a:gd name="connsiteX7" fmla="*/ 15902 w 723569"/>
              <a:gd name="connsiteY7" fmla="*/ 15902 h 4826442"/>
              <a:gd name="connsiteX8" fmla="*/ 0 w 723569"/>
              <a:gd name="connsiteY8" fmla="*/ 0 h 482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569" h="4826442">
                <a:moveTo>
                  <a:pt x="675861" y="4826442"/>
                </a:moveTo>
                <a:cubicBezTo>
                  <a:pt x="683812" y="4723075"/>
                  <a:pt x="697592" y="4619992"/>
                  <a:pt x="699715" y="4516341"/>
                </a:cubicBezTo>
                <a:cubicBezTo>
                  <a:pt x="713499" y="3843224"/>
                  <a:pt x="723569" y="2496709"/>
                  <a:pt x="723569" y="2496709"/>
                </a:cubicBezTo>
                <a:cubicBezTo>
                  <a:pt x="712967" y="2064688"/>
                  <a:pt x="715603" y="1632140"/>
                  <a:pt x="691763" y="1200647"/>
                </a:cubicBezTo>
                <a:cubicBezTo>
                  <a:pt x="687657" y="1126333"/>
                  <a:pt x="602429" y="970619"/>
                  <a:pt x="564542" y="914400"/>
                </a:cubicBezTo>
                <a:cubicBezTo>
                  <a:pt x="400130" y="670434"/>
                  <a:pt x="374985" y="701173"/>
                  <a:pt x="230588" y="429370"/>
                </a:cubicBezTo>
                <a:cubicBezTo>
                  <a:pt x="185530" y="344556"/>
                  <a:pt x="135660" y="262129"/>
                  <a:pt x="95415" y="174929"/>
                </a:cubicBezTo>
                <a:cubicBezTo>
                  <a:pt x="72469" y="125212"/>
                  <a:pt x="47550" y="63375"/>
                  <a:pt x="15902" y="15902"/>
                </a:cubicBezTo>
                <a:cubicBezTo>
                  <a:pt x="11744" y="9665"/>
                  <a:pt x="5301" y="5301"/>
                  <a:pt x="0"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rihandsfigur: Form 54">
            <a:extLst>
              <a:ext uri="{FF2B5EF4-FFF2-40B4-BE49-F238E27FC236}">
                <a16:creationId xmlns:a16="http://schemas.microsoft.com/office/drawing/2014/main" id="{8EF7A7D9-9FCD-49A4-863B-EB5BC33B0D35}"/>
              </a:ext>
            </a:extLst>
          </p:cNvPr>
          <p:cNvSpPr/>
          <p:nvPr/>
        </p:nvSpPr>
        <p:spPr>
          <a:xfrm>
            <a:off x="9692640" y="1089329"/>
            <a:ext cx="23854" cy="111318"/>
          </a:xfrm>
          <a:custGeom>
            <a:avLst/>
            <a:gdLst>
              <a:gd name="connsiteX0" fmla="*/ 0 w 23854"/>
              <a:gd name="connsiteY0" fmla="*/ 0 h 111318"/>
              <a:gd name="connsiteX1" fmla="*/ 23854 w 23854"/>
              <a:gd name="connsiteY1" fmla="*/ 111318 h 111318"/>
            </a:gdLst>
            <a:ahLst/>
            <a:cxnLst>
              <a:cxn ang="0">
                <a:pos x="connsiteX0" y="connsiteY0"/>
              </a:cxn>
              <a:cxn ang="0">
                <a:pos x="connsiteX1" y="connsiteY1"/>
              </a:cxn>
            </a:cxnLst>
            <a:rect l="l" t="t" r="r" b="b"/>
            <a:pathLst>
              <a:path w="23854" h="111318">
                <a:moveTo>
                  <a:pt x="0" y="0"/>
                </a:moveTo>
                <a:lnTo>
                  <a:pt x="23854" y="11131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Frihandsfigur: Form 56">
            <a:extLst>
              <a:ext uri="{FF2B5EF4-FFF2-40B4-BE49-F238E27FC236}">
                <a16:creationId xmlns:a16="http://schemas.microsoft.com/office/drawing/2014/main" id="{E6CCEA3C-A13B-4FAC-9B0B-292DA7ABD4A1}"/>
              </a:ext>
            </a:extLst>
          </p:cNvPr>
          <p:cNvSpPr/>
          <p:nvPr/>
        </p:nvSpPr>
        <p:spPr>
          <a:xfrm>
            <a:off x="10320793" y="1144988"/>
            <a:ext cx="231921" cy="4468633"/>
          </a:xfrm>
          <a:custGeom>
            <a:avLst/>
            <a:gdLst>
              <a:gd name="connsiteX0" fmla="*/ 23854 w 231921"/>
              <a:gd name="connsiteY0" fmla="*/ 4468633 h 4468633"/>
              <a:gd name="connsiteX1" fmla="*/ 31805 w 231921"/>
              <a:gd name="connsiteY1" fmla="*/ 4166483 h 4468633"/>
              <a:gd name="connsiteX2" fmla="*/ 47708 w 231921"/>
              <a:gd name="connsiteY2" fmla="*/ 4039262 h 4468633"/>
              <a:gd name="connsiteX3" fmla="*/ 63610 w 231921"/>
              <a:gd name="connsiteY3" fmla="*/ 2822713 h 4468633"/>
              <a:gd name="connsiteX4" fmla="*/ 71562 w 231921"/>
              <a:gd name="connsiteY4" fmla="*/ 2703443 h 4468633"/>
              <a:gd name="connsiteX5" fmla="*/ 111318 w 231921"/>
              <a:gd name="connsiteY5" fmla="*/ 2528515 h 4468633"/>
              <a:gd name="connsiteX6" fmla="*/ 214685 w 231921"/>
              <a:gd name="connsiteY6" fmla="*/ 1884459 h 4468633"/>
              <a:gd name="connsiteX7" fmla="*/ 206734 w 231921"/>
              <a:gd name="connsiteY7" fmla="*/ 548640 h 4468633"/>
              <a:gd name="connsiteX8" fmla="*/ 151075 w 231921"/>
              <a:gd name="connsiteY8" fmla="*/ 381662 h 4468633"/>
              <a:gd name="connsiteX9" fmla="*/ 95416 w 231921"/>
              <a:gd name="connsiteY9" fmla="*/ 182880 h 4468633"/>
              <a:gd name="connsiteX10" fmla="*/ 55659 w 231921"/>
              <a:gd name="connsiteY10" fmla="*/ 103367 h 4468633"/>
              <a:gd name="connsiteX11" fmla="*/ 23854 w 231921"/>
              <a:gd name="connsiteY11" fmla="*/ 47708 h 4468633"/>
              <a:gd name="connsiteX12" fmla="*/ 0 w 231921"/>
              <a:gd name="connsiteY12" fmla="*/ 0 h 44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21" h="4468633">
                <a:moveTo>
                  <a:pt x="23854" y="4468633"/>
                </a:moveTo>
                <a:cubicBezTo>
                  <a:pt x="26504" y="4367916"/>
                  <a:pt x="26216" y="4267079"/>
                  <a:pt x="31805" y="4166483"/>
                </a:cubicBezTo>
                <a:cubicBezTo>
                  <a:pt x="34176" y="4123812"/>
                  <a:pt x="46697" y="4081987"/>
                  <a:pt x="47708" y="4039262"/>
                </a:cubicBezTo>
                <a:cubicBezTo>
                  <a:pt x="57304" y="3633825"/>
                  <a:pt x="56369" y="3228199"/>
                  <a:pt x="63610" y="2822713"/>
                </a:cubicBezTo>
                <a:cubicBezTo>
                  <a:pt x="64321" y="2782874"/>
                  <a:pt x="65184" y="2742774"/>
                  <a:pt x="71562" y="2703443"/>
                </a:cubicBezTo>
                <a:cubicBezTo>
                  <a:pt x="81134" y="2644418"/>
                  <a:pt x="99591" y="2587150"/>
                  <a:pt x="111318" y="2528515"/>
                </a:cubicBezTo>
                <a:cubicBezTo>
                  <a:pt x="172691" y="2221649"/>
                  <a:pt x="169828" y="2205932"/>
                  <a:pt x="214685" y="1884459"/>
                </a:cubicBezTo>
                <a:cubicBezTo>
                  <a:pt x="217880" y="1692793"/>
                  <a:pt x="256374" y="891158"/>
                  <a:pt x="206734" y="548640"/>
                </a:cubicBezTo>
                <a:cubicBezTo>
                  <a:pt x="198319" y="490577"/>
                  <a:pt x="167794" y="437899"/>
                  <a:pt x="151075" y="381662"/>
                </a:cubicBezTo>
                <a:cubicBezTo>
                  <a:pt x="130182" y="311387"/>
                  <a:pt x="123308" y="249122"/>
                  <a:pt x="95416" y="182880"/>
                </a:cubicBezTo>
                <a:cubicBezTo>
                  <a:pt x="83917" y="155569"/>
                  <a:pt x="68077" y="130272"/>
                  <a:pt x="55659" y="103367"/>
                </a:cubicBezTo>
                <a:cubicBezTo>
                  <a:pt x="31374" y="50750"/>
                  <a:pt x="71937" y="111818"/>
                  <a:pt x="23854" y="47708"/>
                </a:cubicBezTo>
                <a:cubicBezTo>
                  <a:pt x="14741" y="2139"/>
                  <a:pt x="27991" y="13995"/>
                  <a:pt x="0"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8" name="Grupp 77">
            <a:extLst>
              <a:ext uri="{FF2B5EF4-FFF2-40B4-BE49-F238E27FC236}">
                <a16:creationId xmlns:a16="http://schemas.microsoft.com/office/drawing/2014/main" id="{27AE9CFD-B6EA-4EA3-A001-BCD6C21B9253}"/>
              </a:ext>
            </a:extLst>
          </p:cNvPr>
          <p:cNvGrpSpPr/>
          <p:nvPr/>
        </p:nvGrpSpPr>
        <p:grpSpPr>
          <a:xfrm>
            <a:off x="2619142" y="5641387"/>
            <a:ext cx="2136591" cy="854636"/>
            <a:chOff x="1753" y="678150"/>
            <a:chExt cx="2136591" cy="854636"/>
          </a:xfrm>
          <a:solidFill>
            <a:srgbClr val="005EB8"/>
          </a:solidFill>
        </p:grpSpPr>
        <p:sp>
          <p:nvSpPr>
            <p:cNvPr id="85" name="Pil: sparr 84">
              <a:extLst>
                <a:ext uri="{FF2B5EF4-FFF2-40B4-BE49-F238E27FC236}">
                  <a16:creationId xmlns:a16="http://schemas.microsoft.com/office/drawing/2014/main" id="{31877B19-379E-42BD-AF11-D2BC1FFDE957}"/>
                </a:ext>
              </a:extLst>
            </p:cNvPr>
            <p:cNvSpPr/>
            <p:nvPr/>
          </p:nvSpPr>
          <p:spPr>
            <a:xfrm>
              <a:off x="1753" y="678150"/>
              <a:ext cx="2136591" cy="854636"/>
            </a:xfrm>
            <a:prstGeom prst="chevron">
              <a:avLst/>
            </a:prstGeom>
            <a:grp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Pil: sparr 4">
              <a:extLst>
                <a:ext uri="{FF2B5EF4-FFF2-40B4-BE49-F238E27FC236}">
                  <a16:creationId xmlns:a16="http://schemas.microsoft.com/office/drawing/2014/main" id="{1BF9D777-6EFF-44FB-99CC-CA5DFE63FA5A}"/>
                </a:ext>
              </a:extLst>
            </p:cNvPr>
            <p:cNvSpPr txBox="1"/>
            <p:nvPr/>
          </p:nvSpPr>
          <p:spPr>
            <a:xfrm>
              <a:off x="383581" y="747959"/>
              <a:ext cx="1541121" cy="7443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sv-SE" sz="1600" kern="1200" dirty="0"/>
                <a:t>Sårbarhet och Stressfaktorer</a:t>
              </a:r>
            </a:p>
          </p:txBody>
        </p:sp>
      </p:grpSp>
      <p:grpSp>
        <p:nvGrpSpPr>
          <p:cNvPr id="79" name="Grupp 78">
            <a:extLst>
              <a:ext uri="{FF2B5EF4-FFF2-40B4-BE49-F238E27FC236}">
                <a16:creationId xmlns:a16="http://schemas.microsoft.com/office/drawing/2014/main" id="{9DA3B000-8A0C-4F60-9FFF-844883072489}"/>
              </a:ext>
            </a:extLst>
          </p:cNvPr>
          <p:cNvGrpSpPr/>
          <p:nvPr/>
        </p:nvGrpSpPr>
        <p:grpSpPr>
          <a:xfrm>
            <a:off x="4542075" y="5641387"/>
            <a:ext cx="2136591" cy="854636"/>
            <a:chOff x="1924686" y="678150"/>
            <a:chExt cx="2136591" cy="854636"/>
          </a:xfrm>
        </p:grpSpPr>
        <p:sp>
          <p:nvSpPr>
            <p:cNvPr id="83" name="Pil: sparr 82">
              <a:extLst>
                <a:ext uri="{FF2B5EF4-FFF2-40B4-BE49-F238E27FC236}">
                  <a16:creationId xmlns:a16="http://schemas.microsoft.com/office/drawing/2014/main" id="{28D09EA4-AA82-40E8-8FCD-1B5AF3D71918}"/>
                </a:ext>
              </a:extLst>
            </p:cNvPr>
            <p:cNvSpPr/>
            <p:nvPr/>
          </p:nvSpPr>
          <p:spPr>
            <a:xfrm>
              <a:off x="1924686" y="678150"/>
              <a:ext cx="2136591" cy="854636"/>
            </a:xfrm>
            <a:prstGeom prst="chevron">
              <a:avLst/>
            </a:prstGeom>
            <a:solidFill>
              <a:srgbClr val="005EB8"/>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Pil: sparr 6">
              <a:extLst>
                <a:ext uri="{FF2B5EF4-FFF2-40B4-BE49-F238E27FC236}">
                  <a16:creationId xmlns:a16="http://schemas.microsoft.com/office/drawing/2014/main" id="{17621A00-CDF9-4768-85AB-678C0E31B595}"/>
                </a:ext>
              </a:extLst>
            </p:cNvPr>
            <p:cNvSpPr txBox="1"/>
            <p:nvPr/>
          </p:nvSpPr>
          <p:spPr>
            <a:xfrm>
              <a:off x="2352004" y="678150"/>
              <a:ext cx="1281955" cy="854636"/>
            </a:xfrm>
            <a:prstGeom prst="rect">
              <a:avLst/>
            </a:prstGeom>
            <a:ln w="28575"/>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sv-SE" sz="1800" kern="1200" dirty="0"/>
                <a:t>Sårbarhet i Värmland</a:t>
              </a:r>
            </a:p>
          </p:txBody>
        </p:sp>
      </p:grpSp>
      <p:sp>
        <p:nvSpPr>
          <p:cNvPr id="87" name="Pil: sparr 86">
            <a:extLst>
              <a:ext uri="{FF2B5EF4-FFF2-40B4-BE49-F238E27FC236}">
                <a16:creationId xmlns:a16="http://schemas.microsoft.com/office/drawing/2014/main" id="{DAC8A56E-F030-43B8-B158-2AB6526CA9BD}"/>
              </a:ext>
            </a:extLst>
          </p:cNvPr>
          <p:cNvSpPr/>
          <p:nvPr/>
        </p:nvSpPr>
        <p:spPr>
          <a:xfrm>
            <a:off x="6461760" y="5656046"/>
            <a:ext cx="2136591" cy="854636"/>
          </a:xfrm>
          <a:prstGeom prst="chevron">
            <a:avLst/>
          </a:prstGeom>
          <a:solidFill>
            <a:srgbClr val="005EB8"/>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Pil: sparr 8">
            <a:extLst>
              <a:ext uri="{FF2B5EF4-FFF2-40B4-BE49-F238E27FC236}">
                <a16:creationId xmlns:a16="http://schemas.microsoft.com/office/drawing/2014/main" id="{D1C0A762-E7F5-434D-997A-4F9344D60326}"/>
              </a:ext>
            </a:extLst>
          </p:cNvPr>
          <p:cNvSpPr txBox="1"/>
          <p:nvPr/>
        </p:nvSpPr>
        <p:spPr>
          <a:xfrm>
            <a:off x="6911833" y="5686280"/>
            <a:ext cx="1285199" cy="810659"/>
          </a:xfrm>
          <a:prstGeom prst="rect">
            <a:avLst/>
          </a:prstGeom>
          <a:solidFill>
            <a:srgbClr val="005EB8"/>
          </a:solidFill>
          <a:ln w="28575">
            <a:noFill/>
          </a:ln>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500" kern="1200" dirty="0"/>
              <a:t>Hantering av sårbarhet</a:t>
            </a:r>
          </a:p>
        </p:txBody>
      </p:sp>
      <p:sp>
        <p:nvSpPr>
          <p:cNvPr id="88" name="textruta 87">
            <a:extLst>
              <a:ext uri="{FF2B5EF4-FFF2-40B4-BE49-F238E27FC236}">
                <a16:creationId xmlns:a16="http://schemas.microsoft.com/office/drawing/2014/main" id="{D9C655C5-9F7C-4996-B7DB-9A64F5FDE411}"/>
              </a:ext>
            </a:extLst>
          </p:cNvPr>
          <p:cNvSpPr txBox="1"/>
          <p:nvPr/>
        </p:nvSpPr>
        <p:spPr>
          <a:xfrm>
            <a:off x="1726389" y="3142975"/>
            <a:ext cx="1583538" cy="523220"/>
          </a:xfrm>
          <a:prstGeom prst="rect">
            <a:avLst/>
          </a:prstGeom>
          <a:noFill/>
        </p:spPr>
        <p:txBody>
          <a:bodyPr wrap="square" rtlCol="0">
            <a:spAutoFit/>
          </a:bodyPr>
          <a:lstStyle/>
          <a:p>
            <a:r>
              <a:rPr lang="sv-SE" sz="2800" dirty="0"/>
              <a:t>Globala </a:t>
            </a:r>
          </a:p>
        </p:txBody>
      </p:sp>
      <p:sp>
        <p:nvSpPr>
          <p:cNvPr id="89" name="textruta 88">
            <a:extLst>
              <a:ext uri="{FF2B5EF4-FFF2-40B4-BE49-F238E27FC236}">
                <a16:creationId xmlns:a16="http://schemas.microsoft.com/office/drawing/2014/main" id="{6DA978DF-93E7-4A5F-8073-507F4E836DFB}"/>
              </a:ext>
            </a:extLst>
          </p:cNvPr>
          <p:cNvSpPr txBox="1"/>
          <p:nvPr/>
        </p:nvSpPr>
        <p:spPr>
          <a:xfrm>
            <a:off x="7754952" y="3117694"/>
            <a:ext cx="1583538" cy="523220"/>
          </a:xfrm>
          <a:prstGeom prst="rect">
            <a:avLst/>
          </a:prstGeom>
          <a:noFill/>
        </p:spPr>
        <p:txBody>
          <a:bodyPr wrap="square" rtlCol="0">
            <a:spAutoFit/>
          </a:bodyPr>
          <a:lstStyle/>
          <a:p>
            <a:r>
              <a:rPr lang="sv-SE" sz="2800" dirty="0"/>
              <a:t>Trender </a:t>
            </a:r>
          </a:p>
        </p:txBody>
      </p:sp>
      <p:sp>
        <p:nvSpPr>
          <p:cNvPr id="20" name="textruta 19">
            <a:extLst>
              <a:ext uri="{FF2B5EF4-FFF2-40B4-BE49-F238E27FC236}">
                <a16:creationId xmlns:a16="http://schemas.microsoft.com/office/drawing/2014/main" id="{76805B88-ACBB-4B8B-8BF7-F45C34EB5C6E}"/>
              </a:ext>
            </a:extLst>
          </p:cNvPr>
          <p:cNvSpPr txBox="1"/>
          <p:nvPr/>
        </p:nvSpPr>
        <p:spPr>
          <a:xfrm>
            <a:off x="388309" y="34190"/>
            <a:ext cx="2129849" cy="769441"/>
          </a:xfrm>
          <a:prstGeom prst="rect">
            <a:avLst/>
          </a:prstGeom>
          <a:noFill/>
        </p:spPr>
        <p:txBody>
          <a:bodyPr wrap="square" rtlCol="0">
            <a:spAutoFit/>
          </a:bodyPr>
          <a:lstStyle/>
          <a:p>
            <a:r>
              <a:rPr lang="sv-SE" sz="4400" dirty="0"/>
              <a:t>Varför? </a:t>
            </a:r>
          </a:p>
        </p:txBody>
      </p:sp>
    </p:spTree>
    <p:extLst>
      <p:ext uri="{BB962C8B-B14F-4D97-AF65-F5344CB8AC3E}">
        <p14:creationId xmlns:p14="http://schemas.microsoft.com/office/powerpoint/2010/main" val="92499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932C60F-145C-4A53-A89B-34A0DD6C0198}"/>
              </a:ext>
            </a:extLst>
          </p:cNvPr>
          <p:cNvSpPr txBox="1"/>
          <p:nvPr/>
        </p:nvSpPr>
        <p:spPr>
          <a:xfrm>
            <a:off x="4086857" y="261116"/>
            <a:ext cx="3095537" cy="646331"/>
          </a:xfrm>
          <a:prstGeom prst="rect">
            <a:avLst/>
          </a:prstGeom>
          <a:noFill/>
        </p:spPr>
        <p:txBody>
          <a:bodyPr wrap="square" rtlCol="0">
            <a:spAutoFit/>
          </a:bodyPr>
          <a:lstStyle/>
          <a:p>
            <a:r>
              <a:rPr lang="sv-SE" sz="3600" u="sng" dirty="0"/>
              <a:t>Stressfaktorer</a:t>
            </a:r>
          </a:p>
        </p:txBody>
      </p:sp>
      <p:grpSp>
        <p:nvGrpSpPr>
          <p:cNvPr id="4" name="Grupp 3">
            <a:extLst>
              <a:ext uri="{FF2B5EF4-FFF2-40B4-BE49-F238E27FC236}">
                <a16:creationId xmlns:a16="http://schemas.microsoft.com/office/drawing/2014/main" id="{4ACB1C03-9DAC-4A44-9F6F-0FE43B06F532}"/>
              </a:ext>
            </a:extLst>
          </p:cNvPr>
          <p:cNvGrpSpPr/>
          <p:nvPr/>
        </p:nvGrpSpPr>
        <p:grpSpPr>
          <a:xfrm>
            <a:off x="2133602" y="917966"/>
            <a:ext cx="6859050" cy="1477328"/>
            <a:chOff x="0" y="0"/>
            <a:chExt cx="5120754" cy="438056"/>
          </a:xfrm>
        </p:grpSpPr>
        <p:sp>
          <p:nvSpPr>
            <p:cNvPr id="5" name="Rektangel 4">
              <a:extLst>
                <a:ext uri="{FF2B5EF4-FFF2-40B4-BE49-F238E27FC236}">
                  <a16:creationId xmlns:a16="http://schemas.microsoft.com/office/drawing/2014/main" id="{82E9D1C8-7A45-4662-AB62-3601144B5996}"/>
                </a:ext>
              </a:extLst>
            </p:cNvPr>
            <p:cNvSpPr/>
            <p:nvPr/>
          </p:nvSpPr>
          <p:spPr>
            <a:xfrm>
              <a:off x="0" y="0"/>
              <a:ext cx="5120754" cy="438056"/>
            </a:xfrm>
            <a:prstGeom prst="rect">
              <a:avLst/>
            </a:prstGeom>
            <a:solidFill>
              <a:srgbClr val="005EB8"/>
            </a:solidFill>
            <a:ln w="38100">
              <a:solidFill>
                <a:schemeClr val="tx1"/>
              </a:solidFill>
            </a:ln>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sp>
        <p:sp>
          <p:nvSpPr>
            <p:cNvPr id="6" name="textruta 5">
              <a:extLst>
                <a:ext uri="{FF2B5EF4-FFF2-40B4-BE49-F238E27FC236}">
                  <a16:creationId xmlns:a16="http://schemas.microsoft.com/office/drawing/2014/main" id="{30578729-133C-4187-A3F3-B7BDE543BAC5}"/>
                </a:ext>
              </a:extLst>
            </p:cNvPr>
            <p:cNvSpPr txBox="1"/>
            <p:nvPr/>
          </p:nvSpPr>
          <p:spPr>
            <a:xfrm>
              <a:off x="0" y="0"/>
              <a:ext cx="5120754" cy="438056"/>
            </a:xfrm>
            <a:prstGeom prst="rect">
              <a:avLst/>
            </a:prstGeom>
            <a:ln w="38100">
              <a:solidFill>
                <a:schemeClr val="tx1"/>
              </a:solidFill>
            </a:ln>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3200" kern="1200"/>
                <a:t>Sårbarhet</a:t>
              </a:r>
            </a:p>
          </p:txBody>
        </p:sp>
      </p:grpSp>
      <p:grpSp>
        <p:nvGrpSpPr>
          <p:cNvPr id="8" name="Grupp 7">
            <a:extLst>
              <a:ext uri="{FF2B5EF4-FFF2-40B4-BE49-F238E27FC236}">
                <a16:creationId xmlns:a16="http://schemas.microsoft.com/office/drawing/2014/main" id="{26FA7BBA-D3E8-4434-A1E2-FBBA220A8DD3}"/>
              </a:ext>
            </a:extLst>
          </p:cNvPr>
          <p:cNvGrpSpPr/>
          <p:nvPr/>
        </p:nvGrpSpPr>
        <p:grpSpPr>
          <a:xfrm>
            <a:off x="3890097" y="2405813"/>
            <a:ext cx="1897683" cy="1528839"/>
            <a:chOff x="1280188" y="438056"/>
            <a:chExt cx="1280188" cy="919917"/>
          </a:xfrm>
        </p:grpSpPr>
        <p:sp>
          <p:nvSpPr>
            <p:cNvPr id="16" name="Rektangel 15">
              <a:extLst>
                <a:ext uri="{FF2B5EF4-FFF2-40B4-BE49-F238E27FC236}">
                  <a16:creationId xmlns:a16="http://schemas.microsoft.com/office/drawing/2014/main" id="{3FF02922-A7B9-46DA-942E-6A62BFA91CA3}"/>
                </a:ext>
              </a:extLst>
            </p:cNvPr>
            <p:cNvSpPr/>
            <p:nvPr/>
          </p:nvSpPr>
          <p:spPr>
            <a:xfrm>
              <a:off x="1280188" y="438056"/>
              <a:ext cx="1280188" cy="919917"/>
            </a:xfrm>
            <a:prstGeom prst="rect">
              <a:avLst/>
            </a:prstGeom>
            <a:solidFill>
              <a:srgbClr val="005EB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textruta 16">
              <a:extLst>
                <a:ext uri="{FF2B5EF4-FFF2-40B4-BE49-F238E27FC236}">
                  <a16:creationId xmlns:a16="http://schemas.microsoft.com/office/drawing/2014/main" id="{B1A2E51E-E915-4592-A8C5-B261E912AB12}"/>
                </a:ext>
              </a:extLst>
            </p:cNvPr>
            <p:cNvSpPr txBox="1"/>
            <p:nvPr/>
          </p:nvSpPr>
          <p:spPr>
            <a:xfrm>
              <a:off x="1280188" y="438056"/>
              <a:ext cx="1280188" cy="91991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400" b="1" kern="1200" dirty="0"/>
                <a:t>Arbetsmarknad</a:t>
              </a:r>
            </a:p>
            <a:p>
              <a:pPr marL="57150" lvl="1" indent="-57150" algn="l" defTabSz="400050">
                <a:lnSpc>
                  <a:spcPct val="90000"/>
                </a:lnSpc>
                <a:spcBef>
                  <a:spcPct val="0"/>
                </a:spcBef>
                <a:spcAft>
                  <a:spcPct val="15000"/>
                </a:spcAft>
                <a:buChar char="•"/>
              </a:pPr>
              <a:r>
                <a:rPr lang="sv-SE" sz="1400" kern="1200" dirty="0"/>
                <a:t>Pendling</a:t>
              </a:r>
            </a:p>
            <a:p>
              <a:pPr marL="57150" lvl="1" indent="-57150" algn="l" defTabSz="400050">
                <a:lnSpc>
                  <a:spcPct val="90000"/>
                </a:lnSpc>
                <a:spcBef>
                  <a:spcPct val="0"/>
                </a:spcBef>
                <a:spcAft>
                  <a:spcPct val="15000"/>
                </a:spcAft>
                <a:buChar char="•"/>
              </a:pPr>
              <a:r>
                <a:rPr lang="sv-SE" sz="1400" kern="1200" dirty="0"/>
                <a:t>Sektor</a:t>
              </a:r>
            </a:p>
            <a:p>
              <a:pPr marL="57150" lvl="1" indent="-57150" algn="l" defTabSz="400050">
                <a:lnSpc>
                  <a:spcPct val="90000"/>
                </a:lnSpc>
                <a:spcBef>
                  <a:spcPct val="0"/>
                </a:spcBef>
                <a:spcAft>
                  <a:spcPct val="15000"/>
                </a:spcAft>
                <a:buChar char="•"/>
              </a:pPr>
              <a:r>
                <a:rPr lang="sv-SE" sz="1400" kern="1200" dirty="0"/>
                <a:t>Branschbredd</a:t>
              </a:r>
            </a:p>
          </p:txBody>
        </p:sp>
      </p:grpSp>
      <p:grpSp>
        <p:nvGrpSpPr>
          <p:cNvPr id="9" name="Grupp 8">
            <a:extLst>
              <a:ext uri="{FF2B5EF4-FFF2-40B4-BE49-F238E27FC236}">
                <a16:creationId xmlns:a16="http://schemas.microsoft.com/office/drawing/2014/main" id="{5D8F0D41-292B-44A8-BBFB-3557DFCB58A5}"/>
              </a:ext>
            </a:extLst>
          </p:cNvPr>
          <p:cNvGrpSpPr/>
          <p:nvPr/>
        </p:nvGrpSpPr>
        <p:grpSpPr>
          <a:xfrm>
            <a:off x="5787780" y="2405150"/>
            <a:ext cx="1528968" cy="1527400"/>
            <a:chOff x="2588702" y="432125"/>
            <a:chExt cx="1288892" cy="919918"/>
          </a:xfrm>
        </p:grpSpPr>
        <p:sp>
          <p:nvSpPr>
            <p:cNvPr id="14" name="Rektangel 13">
              <a:extLst>
                <a:ext uri="{FF2B5EF4-FFF2-40B4-BE49-F238E27FC236}">
                  <a16:creationId xmlns:a16="http://schemas.microsoft.com/office/drawing/2014/main" id="{F3070A43-31F2-4CBA-84DD-9379CBB5370D}"/>
                </a:ext>
              </a:extLst>
            </p:cNvPr>
            <p:cNvSpPr/>
            <p:nvPr/>
          </p:nvSpPr>
          <p:spPr>
            <a:xfrm>
              <a:off x="2588702" y="432126"/>
              <a:ext cx="1280188" cy="919917"/>
            </a:xfrm>
            <a:prstGeom prst="rect">
              <a:avLst/>
            </a:prstGeom>
            <a:solidFill>
              <a:srgbClr val="005EB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textruta 14">
              <a:extLst>
                <a:ext uri="{FF2B5EF4-FFF2-40B4-BE49-F238E27FC236}">
                  <a16:creationId xmlns:a16="http://schemas.microsoft.com/office/drawing/2014/main" id="{2953C405-1CC0-479B-A8C2-86EEEF445AD2}"/>
                </a:ext>
              </a:extLst>
            </p:cNvPr>
            <p:cNvSpPr txBox="1"/>
            <p:nvPr/>
          </p:nvSpPr>
          <p:spPr>
            <a:xfrm>
              <a:off x="2597406" y="432125"/>
              <a:ext cx="1280188" cy="91991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600" b="1" kern="1200" dirty="0"/>
                <a:t>Företagande</a:t>
              </a:r>
            </a:p>
            <a:p>
              <a:pPr marL="57150" lvl="1" indent="-57150" algn="l" defTabSz="400050">
                <a:lnSpc>
                  <a:spcPct val="90000"/>
                </a:lnSpc>
                <a:spcBef>
                  <a:spcPct val="0"/>
                </a:spcBef>
                <a:spcAft>
                  <a:spcPct val="15000"/>
                </a:spcAft>
                <a:buChar char="•"/>
              </a:pPr>
              <a:r>
                <a:rPr lang="sv-SE" sz="1400" kern="1200" dirty="0"/>
                <a:t>Privata arbetsställen</a:t>
              </a:r>
            </a:p>
            <a:p>
              <a:pPr marL="57150" lvl="1" indent="-57150" algn="l" defTabSz="400050">
                <a:lnSpc>
                  <a:spcPct val="90000"/>
                </a:lnSpc>
                <a:spcBef>
                  <a:spcPct val="0"/>
                </a:spcBef>
                <a:spcAft>
                  <a:spcPct val="15000"/>
                </a:spcAft>
                <a:buChar char="•"/>
              </a:pPr>
              <a:r>
                <a:rPr lang="sv-SE" sz="1400" kern="1200" dirty="0"/>
                <a:t>Nyföretagsamhet</a:t>
              </a:r>
            </a:p>
            <a:p>
              <a:pPr marL="57150" lvl="1" indent="-57150" algn="l" defTabSz="400050">
                <a:lnSpc>
                  <a:spcPct val="90000"/>
                </a:lnSpc>
                <a:spcBef>
                  <a:spcPct val="0"/>
                </a:spcBef>
                <a:spcAft>
                  <a:spcPct val="15000"/>
                </a:spcAft>
                <a:buChar char="•"/>
              </a:pPr>
              <a:r>
                <a:rPr lang="sv-SE" sz="1400" kern="1200" dirty="0"/>
                <a:t>Företagsklimat</a:t>
              </a:r>
            </a:p>
          </p:txBody>
        </p:sp>
      </p:grpSp>
      <p:grpSp>
        <p:nvGrpSpPr>
          <p:cNvPr id="10" name="Grupp 9">
            <a:extLst>
              <a:ext uri="{FF2B5EF4-FFF2-40B4-BE49-F238E27FC236}">
                <a16:creationId xmlns:a16="http://schemas.microsoft.com/office/drawing/2014/main" id="{995AE3B3-0CC2-4C9B-92A9-8B7028AA443A}"/>
              </a:ext>
            </a:extLst>
          </p:cNvPr>
          <p:cNvGrpSpPr/>
          <p:nvPr/>
        </p:nvGrpSpPr>
        <p:grpSpPr>
          <a:xfrm>
            <a:off x="7272823" y="2393855"/>
            <a:ext cx="1730154" cy="1540134"/>
            <a:chOff x="4153470" y="425328"/>
            <a:chExt cx="1280188" cy="926713"/>
          </a:xfrm>
        </p:grpSpPr>
        <p:sp>
          <p:nvSpPr>
            <p:cNvPr id="12" name="Rektangel 11">
              <a:extLst>
                <a:ext uri="{FF2B5EF4-FFF2-40B4-BE49-F238E27FC236}">
                  <a16:creationId xmlns:a16="http://schemas.microsoft.com/office/drawing/2014/main" id="{53A7AFAB-015F-4432-9A4D-C1941651BB63}"/>
                </a:ext>
              </a:extLst>
            </p:cNvPr>
            <p:cNvSpPr/>
            <p:nvPr/>
          </p:nvSpPr>
          <p:spPr>
            <a:xfrm>
              <a:off x="4153470" y="432124"/>
              <a:ext cx="1280188" cy="919917"/>
            </a:xfrm>
            <a:prstGeom prst="rect">
              <a:avLst/>
            </a:prstGeom>
            <a:solidFill>
              <a:srgbClr val="005EB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dirty="0"/>
            </a:p>
          </p:txBody>
        </p:sp>
        <p:sp>
          <p:nvSpPr>
            <p:cNvPr id="13" name="textruta 12">
              <a:extLst>
                <a:ext uri="{FF2B5EF4-FFF2-40B4-BE49-F238E27FC236}">
                  <a16:creationId xmlns:a16="http://schemas.microsoft.com/office/drawing/2014/main" id="{BA53BC61-DE36-4BCE-A639-C0DFA85D46EE}"/>
                </a:ext>
              </a:extLst>
            </p:cNvPr>
            <p:cNvSpPr txBox="1"/>
            <p:nvPr/>
          </p:nvSpPr>
          <p:spPr>
            <a:xfrm>
              <a:off x="4153470" y="425328"/>
              <a:ext cx="1280188" cy="919917"/>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400" b="1" kern="1200" dirty="0"/>
                <a:t>Beroende</a:t>
              </a:r>
            </a:p>
            <a:p>
              <a:pPr marL="57150" lvl="1" indent="-57150" algn="l" defTabSz="400050">
                <a:lnSpc>
                  <a:spcPct val="90000"/>
                </a:lnSpc>
                <a:spcBef>
                  <a:spcPct val="0"/>
                </a:spcBef>
                <a:spcAft>
                  <a:spcPct val="15000"/>
                </a:spcAft>
                <a:buChar char="•"/>
              </a:pPr>
              <a:r>
                <a:rPr lang="sv-SE" sz="1400" kern="1200" dirty="0"/>
                <a:t>Beroende av enskilda branscher</a:t>
              </a:r>
            </a:p>
            <a:p>
              <a:pPr marL="57150" lvl="1" indent="-57150" algn="l" defTabSz="400050">
                <a:lnSpc>
                  <a:spcPct val="90000"/>
                </a:lnSpc>
                <a:spcBef>
                  <a:spcPct val="0"/>
                </a:spcBef>
                <a:spcAft>
                  <a:spcPct val="15000"/>
                </a:spcAft>
                <a:buChar char="•"/>
              </a:pPr>
              <a:r>
                <a:rPr lang="sv-SE" sz="1400" kern="1200" dirty="0"/>
                <a:t>Beroende av enskilda företag</a:t>
              </a:r>
            </a:p>
          </p:txBody>
        </p:sp>
      </p:grpSp>
      <p:sp>
        <p:nvSpPr>
          <p:cNvPr id="20" name="textruta 19">
            <a:extLst>
              <a:ext uri="{FF2B5EF4-FFF2-40B4-BE49-F238E27FC236}">
                <a16:creationId xmlns:a16="http://schemas.microsoft.com/office/drawing/2014/main" id="{A212D39C-7D7A-4442-A253-5B672FE99A19}"/>
              </a:ext>
            </a:extLst>
          </p:cNvPr>
          <p:cNvSpPr txBox="1"/>
          <p:nvPr/>
        </p:nvSpPr>
        <p:spPr>
          <a:xfrm>
            <a:off x="2661645" y="4061642"/>
            <a:ext cx="5802964" cy="1477328"/>
          </a:xfrm>
          <a:prstGeom prst="rect">
            <a:avLst/>
          </a:prstGeom>
          <a:noFill/>
          <a:ln>
            <a:solidFill>
              <a:schemeClr val="tx1"/>
            </a:solidFill>
          </a:ln>
        </p:spPr>
        <p:txBody>
          <a:bodyPr wrap="square" rtlCol="0">
            <a:spAutoFit/>
          </a:bodyPr>
          <a:lstStyle/>
          <a:p>
            <a:r>
              <a:rPr lang="sv-SE" dirty="0"/>
              <a:t>En kombination av positiva värden inom samtliga stressfaktorer bygger upp en motståndskraft och gör regioner mindre sårbara. Höga värden inom vissa stressfaktorer kan också kompensera för sämre värden inom andra stressfaktorer.</a:t>
            </a:r>
          </a:p>
        </p:txBody>
      </p:sp>
      <p:sp>
        <p:nvSpPr>
          <p:cNvPr id="22" name="Rektangel 21">
            <a:extLst>
              <a:ext uri="{FF2B5EF4-FFF2-40B4-BE49-F238E27FC236}">
                <a16:creationId xmlns:a16="http://schemas.microsoft.com/office/drawing/2014/main" id="{013918BC-AFB5-403D-A870-68BEBC401C5D}"/>
              </a:ext>
            </a:extLst>
          </p:cNvPr>
          <p:cNvSpPr/>
          <p:nvPr/>
        </p:nvSpPr>
        <p:spPr>
          <a:xfrm>
            <a:off x="2123277" y="2393856"/>
            <a:ext cx="1756495" cy="1540132"/>
          </a:xfrm>
          <a:prstGeom prst="rect">
            <a:avLst/>
          </a:prstGeom>
          <a:solidFill>
            <a:srgbClr val="005EB8"/>
          </a:soli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textruta 29">
            <a:extLst>
              <a:ext uri="{FF2B5EF4-FFF2-40B4-BE49-F238E27FC236}">
                <a16:creationId xmlns:a16="http://schemas.microsoft.com/office/drawing/2014/main" id="{68C9C842-8499-435E-9EC9-79C503F3FD88}"/>
              </a:ext>
            </a:extLst>
          </p:cNvPr>
          <p:cNvSpPr txBox="1"/>
          <p:nvPr/>
        </p:nvSpPr>
        <p:spPr>
          <a:xfrm>
            <a:off x="2190990" y="2371379"/>
            <a:ext cx="1479881" cy="140644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400" b="1" dirty="0"/>
              <a:t>Socioekonomi</a:t>
            </a:r>
            <a:endParaRPr lang="sv-SE" sz="1400" b="1" kern="1200" dirty="0"/>
          </a:p>
          <a:p>
            <a:pPr marL="57150" lvl="1" indent="-57150" algn="l" defTabSz="400050">
              <a:lnSpc>
                <a:spcPct val="90000"/>
              </a:lnSpc>
              <a:spcBef>
                <a:spcPct val="0"/>
              </a:spcBef>
              <a:spcAft>
                <a:spcPct val="15000"/>
              </a:spcAft>
              <a:buChar char="•"/>
            </a:pPr>
            <a:r>
              <a:rPr lang="sv-SE" sz="1400" dirty="0"/>
              <a:t>Sysselsättning</a:t>
            </a:r>
            <a:endParaRPr lang="sv-SE" sz="1400" kern="1200" dirty="0"/>
          </a:p>
          <a:p>
            <a:pPr marL="57150" lvl="1" indent="-57150" algn="l" defTabSz="400050">
              <a:lnSpc>
                <a:spcPct val="90000"/>
              </a:lnSpc>
              <a:spcBef>
                <a:spcPct val="0"/>
              </a:spcBef>
              <a:spcAft>
                <a:spcPct val="15000"/>
              </a:spcAft>
              <a:buChar char="•"/>
            </a:pPr>
            <a:r>
              <a:rPr lang="sv-SE" sz="1400" kern="1200" dirty="0"/>
              <a:t>Arbetslöshet</a:t>
            </a:r>
          </a:p>
          <a:p>
            <a:pPr marL="57150" lvl="1" indent="-57150" algn="l" defTabSz="400050">
              <a:lnSpc>
                <a:spcPct val="90000"/>
              </a:lnSpc>
              <a:spcBef>
                <a:spcPct val="0"/>
              </a:spcBef>
              <a:spcAft>
                <a:spcPct val="15000"/>
              </a:spcAft>
              <a:buChar char="•"/>
            </a:pPr>
            <a:r>
              <a:rPr lang="sv-SE" sz="1400" dirty="0"/>
              <a:t>Utbildning</a:t>
            </a:r>
            <a:endParaRPr lang="sv-SE" sz="1400" kern="1200" dirty="0"/>
          </a:p>
        </p:txBody>
      </p:sp>
    </p:spTree>
    <p:extLst>
      <p:ext uri="{BB962C8B-B14F-4D97-AF65-F5344CB8AC3E}">
        <p14:creationId xmlns:p14="http://schemas.microsoft.com/office/powerpoint/2010/main" val="413956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62EAE33-0116-4E07-B4A7-9815FC6FAC16}"/>
              </a:ext>
            </a:extLst>
          </p:cNvPr>
          <p:cNvSpPr>
            <a:spLocks noGrp="1"/>
          </p:cNvSpPr>
          <p:nvPr>
            <p:ph type="title"/>
          </p:nvPr>
        </p:nvSpPr>
        <p:spPr>
          <a:xfrm>
            <a:off x="795734" y="594569"/>
            <a:ext cx="8640000" cy="710252"/>
          </a:xfrm>
        </p:spPr>
        <p:txBody>
          <a:bodyPr/>
          <a:lstStyle/>
          <a:p>
            <a:r>
              <a:rPr lang="sv-SE" dirty="0"/>
              <a:t>Data utgår från år 2019</a:t>
            </a:r>
          </a:p>
        </p:txBody>
      </p:sp>
    </p:spTree>
    <p:extLst>
      <p:ext uri="{BB962C8B-B14F-4D97-AF65-F5344CB8AC3E}">
        <p14:creationId xmlns:p14="http://schemas.microsoft.com/office/powerpoint/2010/main" val="391469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E1988C-763A-4616-9AF0-7FC38BDCCF8D}"/>
              </a:ext>
            </a:extLst>
          </p:cNvPr>
          <p:cNvSpPr>
            <a:spLocks noGrp="1"/>
          </p:cNvSpPr>
          <p:nvPr>
            <p:ph type="title"/>
          </p:nvPr>
        </p:nvSpPr>
        <p:spPr>
          <a:xfrm>
            <a:off x="536405" y="131819"/>
            <a:ext cx="3820909" cy="710252"/>
          </a:xfrm>
        </p:spPr>
        <p:txBody>
          <a:bodyPr/>
          <a:lstStyle/>
          <a:p>
            <a:r>
              <a:rPr lang="sv-SE" dirty="0"/>
              <a:t>Socioekonomi</a:t>
            </a:r>
          </a:p>
        </p:txBody>
      </p:sp>
      <p:graphicFrame>
        <p:nvGraphicFramePr>
          <p:cNvPr id="8" name="Tabell 7">
            <a:extLst>
              <a:ext uri="{FF2B5EF4-FFF2-40B4-BE49-F238E27FC236}">
                <a16:creationId xmlns:a16="http://schemas.microsoft.com/office/drawing/2014/main" id="{1B840A1F-7088-4908-B1E3-BF5DD701CC7E}"/>
              </a:ext>
            </a:extLst>
          </p:cNvPr>
          <p:cNvGraphicFramePr>
            <a:graphicFrameLocks noGrp="1"/>
          </p:cNvGraphicFramePr>
          <p:nvPr>
            <p:extLst>
              <p:ext uri="{D42A27DB-BD31-4B8C-83A1-F6EECF244321}">
                <p14:modId xmlns:p14="http://schemas.microsoft.com/office/powerpoint/2010/main" val="3502150871"/>
              </p:ext>
            </p:extLst>
          </p:nvPr>
        </p:nvGraphicFramePr>
        <p:xfrm>
          <a:off x="4819651" y="389609"/>
          <a:ext cx="5771488" cy="4410791"/>
        </p:xfrm>
        <a:graphic>
          <a:graphicData uri="http://schemas.openxmlformats.org/drawingml/2006/table">
            <a:tbl>
              <a:tblPr firstRow="1" firstCol="1" bandRow="1"/>
              <a:tblGrid>
                <a:gridCol w="1071861">
                  <a:extLst>
                    <a:ext uri="{9D8B030D-6E8A-4147-A177-3AD203B41FA5}">
                      <a16:colId xmlns:a16="http://schemas.microsoft.com/office/drawing/2014/main" val="1667728127"/>
                    </a:ext>
                  </a:extLst>
                </a:gridCol>
                <a:gridCol w="1383249">
                  <a:extLst>
                    <a:ext uri="{9D8B030D-6E8A-4147-A177-3AD203B41FA5}">
                      <a16:colId xmlns:a16="http://schemas.microsoft.com/office/drawing/2014/main" val="2579560514"/>
                    </a:ext>
                  </a:extLst>
                </a:gridCol>
                <a:gridCol w="1403048">
                  <a:extLst>
                    <a:ext uri="{9D8B030D-6E8A-4147-A177-3AD203B41FA5}">
                      <a16:colId xmlns:a16="http://schemas.microsoft.com/office/drawing/2014/main" val="1023849721"/>
                    </a:ext>
                  </a:extLst>
                </a:gridCol>
                <a:gridCol w="1913330">
                  <a:extLst>
                    <a:ext uri="{9D8B030D-6E8A-4147-A177-3AD203B41FA5}">
                      <a16:colId xmlns:a16="http://schemas.microsoft.com/office/drawing/2014/main" val="480338282"/>
                    </a:ext>
                  </a:extLst>
                </a:gridCol>
              </a:tblGrid>
              <a:tr h="436418">
                <a:tc>
                  <a:txBody>
                    <a:bodyPr/>
                    <a:lstStyle/>
                    <a:p>
                      <a:pPr algn="ctr">
                        <a:lnSpc>
                          <a:spcPct val="107000"/>
                        </a:lnSpc>
                        <a:spcAft>
                          <a:spcPts val="800"/>
                        </a:spcAft>
                      </a:pP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Kommun</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Andel sysselsatta</a:t>
                      </a:r>
                      <a:b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Andel arbetslösa</a:t>
                      </a:r>
                      <a:b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Andel högskoleutbildade</a:t>
                      </a:r>
                      <a:b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sv-SE"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38003560"/>
                  </a:ext>
                </a:extLst>
              </a:tr>
              <a:tr h="218209">
                <a:tc>
                  <a:txBody>
                    <a:bodyPr/>
                    <a:lstStyle/>
                    <a:p>
                      <a:pPr algn="l" rtl="0" fontAlgn="ctr"/>
                      <a:r>
                        <a:rPr lang="sv-SE" sz="1400" b="0" i="0" u="none" strike="noStrike" dirty="0">
                          <a:solidFill>
                            <a:srgbClr val="000000"/>
                          </a:solidFill>
                          <a:effectLst/>
                          <a:latin typeface="Arial" panose="020B0604020202020204" pitchFamily="34" charset="0"/>
                        </a:rPr>
                        <a:t>Arvika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78,6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27,9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997889"/>
                  </a:ext>
                </a:extLst>
              </a:tr>
              <a:tr h="218209">
                <a:tc>
                  <a:txBody>
                    <a:bodyPr/>
                    <a:lstStyle/>
                    <a:p>
                      <a:pPr algn="l" rtl="0" fontAlgn="ctr"/>
                      <a:r>
                        <a:rPr lang="sv-SE" sz="1400" b="0" i="0" u="none" strike="noStrike" dirty="0">
                          <a:solidFill>
                            <a:srgbClr val="000000"/>
                          </a:solidFill>
                          <a:effectLst/>
                          <a:latin typeface="Arial" panose="020B0604020202020204" pitchFamily="34" charset="0"/>
                        </a:rPr>
                        <a:t>Eda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66,6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5,7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17,9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809286"/>
                  </a:ext>
                </a:extLst>
              </a:tr>
              <a:tr h="218209">
                <a:tc>
                  <a:txBody>
                    <a:bodyPr/>
                    <a:lstStyle/>
                    <a:p>
                      <a:pPr algn="l" rtl="0" fontAlgn="ctr"/>
                      <a:r>
                        <a:rPr lang="sv-SE" sz="1400" b="0" i="0" u="none" strike="noStrike">
                          <a:solidFill>
                            <a:srgbClr val="000000"/>
                          </a:solidFill>
                          <a:effectLst/>
                          <a:latin typeface="Arial" panose="020B0604020202020204" pitchFamily="34" charset="0"/>
                        </a:rPr>
                        <a:t>Filipstad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159587"/>
                  </a:ext>
                </a:extLst>
              </a:tr>
              <a:tr h="218209">
                <a:tc>
                  <a:txBody>
                    <a:bodyPr/>
                    <a:lstStyle/>
                    <a:p>
                      <a:pPr algn="l" rtl="0" fontAlgn="ctr"/>
                      <a:r>
                        <a:rPr lang="sv-SE" sz="1400" b="0" i="0" u="none" strike="noStrike">
                          <a:solidFill>
                            <a:srgbClr val="000000"/>
                          </a:solidFill>
                          <a:effectLst/>
                          <a:latin typeface="Arial" panose="020B0604020202020204" pitchFamily="34" charset="0"/>
                        </a:rPr>
                        <a:t>Forshaga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80,7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6,9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36575"/>
                  </a:ext>
                </a:extLst>
              </a:tr>
              <a:tr h="218209">
                <a:tc>
                  <a:txBody>
                    <a:bodyPr/>
                    <a:lstStyle/>
                    <a:p>
                      <a:pPr algn="l" rtl="0" fontAlgn="ctr"/>
                      <a:r>
                        <a:rPr lang="sv-SE" sz="1400" b="0" i="0" u="none" strike="noStrike" dirty="0">
                          <a:solidFill>
                            <a:srgbClr val="000000"/>
                          </a:solidFill>
                          <a:effectLst/>
                          <a:latin typeface="Arial" panose="020B0604020202020204" pitchFamily="34" charset="0"/>
                        </a:rPr>
                        <a:t>Grums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19,9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764977"/>
                  </a:ext>
                </a:extLst>
              </a:tr>
              <a:tr h="218209">
                <a:tc>
                  <a:txBody>
                    <a:bodyPr/>
                    <a:lstStyle/>
                    <a:p>
                      <a:pPr algn="l" rtl="0" fontAlgn="ctr"/>
                      <a:r>
                        <a:rPr lang="sv-SE" sz="1400" b="0" i="0" u="none" strike="noStrike">
                          <a:solidFill>
                            <a:srgbClr val="000000"/>
                          </a:solidFill>
                          <a:effectLst/>
                          <a:latin typeface="Arial" panose="020B0604020202020204" pitchFamily="34" charset="0"/>
                        </a:rPr>
                        <a:t>Hagfors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6,8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19,6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866608"/>
                  </a:ext>
                </a:extLst>
              </a:tr>
              <a:tr h="218209">
                <a:tc>
                  <a:txBody>
                    <a:bodyPr/>
                    <a:lstStyle/>
                    <a:p>
                      <a:pPr algn="l" rtl="0" fontAlgn="ctr"/>
                      <a:r>
                        <a:rPr lang="sv-SE" sz="1400" b="0" i="0" u="none" strike="noStrike" dirty="0">
                          <a:solidFill>
                            <a:srgbClr val="000000"/>
                          </a:solidFill>
                          <a:effectLst/>
                          <a:latin typeface="Arial" panose="020B0604020202020204" pitchFamily="34" charset="0"/>
                        </a:rPr>
                        <a:t>Hammarö</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85,8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46,1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159332"/>
                  </a:ext>
                </a:extLst>
              </a:tr>
              <a:tr h="218209">
                <a:tc>
                  <a:txBody>
                    <a:bodyPr/>
                    <a:lstStyle/>
                    <a:p>
                      <a:pPr algn="l" rtl="0" fontAlgn="ctr"/>
                      <a:r>
                        <a:rPr lang="sv-SE" sz="1400" b="0" i="0" u="none" strike="noStrike">
                          <a:solidFill>
                            <a:srgbClr val="000000"/>
                          </a:solidFill>
                          <a:effectLst/>
                          <a:latin typeface="Arial" panose="020B0604020202020204" pitchFamily="34" charset="0"/>
                        </a:rPr>
                        <a:t>Karlstad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78,6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6,8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44,4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774600"/>
                  </a:ext>
                </a:extLst>
              </a:tr>
              <a:tr h="218209">
                <a:tc>
                  <a:txBody>
                    <a:bodyPr/>
                    <a:lstStyle/>
                    <a:p>
                      <a:pPr algn="l" rtl="0" fontAlgn="ctr"/>
                      <a:r>
                        <a:rPr lang="sv-SE" sz="1400" b="0" i="0" u="none" strike="noStrike" dirty="0">
                          <a:solidFill>
                            <a:srgbClr val="000000"/>
                          </a:solidFill>
                          <a:effectLst/>
                          <a:latin typeface="Arial" panose="020B0604020202020204" pitchFamily="34" charset="0"/>
                        </a:rPr>
                        <a:t>Kil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29,7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304304"/>
                  </a:ext>
                </a:extLst>
              </a:tr>
              <a:tr h="218209">
                <a:tc>
                  <a:txBody>
                    <a:bodyPr/>
                    <a:lstStyle/>
                    <a:p>
                      <a:pPr algn="l" rtl="0" fontAlgn="ctr"/>
                      <a:r>
                        <a:rPr lang="sv-SE" sz="1400" b="0" i="0" u="none" strike="noStrike">
                          <a:solidFill>
                            <a:srgbClr val="000000"/>
                          </a:solidFill>
                          <a:effectLst/>
                          <a:latin typeface="Arial" panose="020B0604020202020204" pitchFamily="34" charset="0"/>
                        </a:rPr>
                        <a:t>Kristinehamn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8,5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28,7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031714"/>
                  </a:ext>
                </a:extLst>
              </a:tr>
              <a:tr h="218209">
                <a:tc>
                  <a:txBody>
                    <a:bodyPr/>
                    <a:lstStyle/>
                    <a:p>
                      <a:pPr algn="l" rtl="0" fontAlgn="ctr"/>
                      <a:r>
                        <a:rPr lang="sv-SE" sz="1400" b="0" i="0" u="none" strike="noStrike" dirty="0">
                          <a:solidFill>
                            <a:srgbClr val="000000"/>
                          </a:solidFill>
                          <a:effectLst/>
                          <a:latin typeface="Arial" panose="020B0604020202020204" pitchFamily="34" charset="0"/>
                        </a:rPr>
                        <a:t>Munkfors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75,6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982939"/>
                  </a:ext>
                </a:extLst>
              </a:tr>
              <a:tr h="242305">
                <a:tc>
                  <a:txBody>
                    <a:bodyPr/>
                    <a:lstStyle/>
                    <a:p>
                      <a:pPr algn="l" rtl="0" fontAlgn="ctr"/>
                      <a:r>
                        <a:rPr lang="sv-SE" sz="1400" b="0" i="0" u="none" strike="noStrike" dirty="0">
                          <a:solidFill>
                            <a:srgbClr val="000000"/>
                          </a:solidFill>
                          <a:effectLst/>
                          <a:latin typeface="Arial" panose="020B0604020202020204" pitchFamily="34" charset="0"/>
                        </a:rPr>
                        <a:t>Storfors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56237"/>
                  </a:ext>
                </a:extLst>
              </a:tr>
              <a:tr h="218209">
                <a:tc>
                  <a:txBody>
                    <a:bodyPr/>
                    <a:lstStyle/>
                    <a:p>
                      <a:pPr algn="l" rtl="0" fontAlgn="ctr"/>
                      <a:r>
                        <a:rPr lang="sv-SE" sz="1400" b="0" i="0" u="none" strike="noStrike" dirty="0">
                          <a:solidFill>
                            <a:srgbClr val="000000"/>
                          </a:solidFill>
                          <a:effectLst/>
                          <a:latin typeface="Arial" panose="020B0604020202020204" pitchFamily="34" charset="0"/>
                        </a:rPr>
                        <a:t>Sunne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541602"/>
                  </a:ext>
                </a:extLst>
              </a:tr>
              <a:tr h="218209">
                <a:tc>
                  <a:txBody>
                    <a:bodyPr/>
                    <a:lstStyle/>
                    <a:p>
                      <a:pPr algn="l" rtl="0" fontAlgn="ctr"/>
                      <a:r>
                        <a:rPr lang="sv-SE" sz="1400" b="0" i="0" u="none" strike="noStrike" dirty="0">
                          <a:solidFill>
                            <a:srgbClr val="000000"/>
                          </a:solidFill>
                          <a:effectLst/>
                          <a:latin typeface="Arial" panose="020B0604020202020204" pitchFamily="34" charset="0"/>
                        </a:rPr>
                        <a:t>Säffle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75,7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976837"/>
                  </a:ext>
                </a:extLst>
              </a:tr>
              <a:tr h="218209">
                <a:tc>
                  <a:txBody>
                    <a:bodyPr/>
                    <a:lstStyle/>
                    <a:p>
                      <a:pPr algn="l" rtl="0" fontAlgn="ctr"/>
                      <a:r>
                        <a:rPr lang="sv-SE" sz="1400" b="0" i="0" u="none" strike="noStrike">
                          <a:solidFill>
                            <a:srgbClr val="000000"/>
                          </a:solidFill>
                          <a:effectLst/>
                          <a:latin typeface="Arial" panose="020B0604020202020204" pitchFamily="34" charset="0"/>
                        </a:rPr>
                        <a:t>Torsby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78,7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020213"/>
                  </a:ext>
                </a:extLst>
              </a:tr>
              <a:tr h="218209">
                <a:tc>
                  <a:txBody>
                    <a:bodyPr/>
                    <a:lstStyle/>
                    <a:p>
                      <a:pPr algn="l" rtl="0" fontAlgn="ctr"/>
                      <a:r>
                        <a:rPr lang="sv-SE" sz="1400" b="0" i="0" u="none" strike="noStrike" dirty="0">
                          <a:solidFill>
                            <a:srgbClr val="000000"/>
                          </a:solidFill>
                          <a:effectLst/>
                          <a:latin typeface="Arial" panose="020B0604020202020204" pitchFamily="34" charset="0"/>
                        </a:rPr>
                        <a:t>Årjäng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18,7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121771"/>
                  </a:ext>
                </a:extLst>
              </a:tr>
              <a:tr h="218209">
                <a:tc>
                  <a:txBody>
                    <a:bodyPr/>
                    <a:lstStyle/>
                    <a:p>
                      <a:pP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Länet</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77,9</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261856"/>
                  </a:ext>
                </a:extLst>
              </a:tr>
              <a:tr h="218209">
                <a:tc>
                  <a:txBody>
                    <a:bodyPr/>
                    <a:lstStyle/>
                    <a:p>
                      <a:pP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Riket</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79,3</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39,2</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074660"/>
                  </a:ext>
                </a:extLst>
              </a:tr>
            </a:tbl>
          </a:graphicData>
        </a:graphic>
      </p:graphicFrame>
      <p:sp>
        <p:nvSpPr>
          <p:cNvPr id="15" name="textruta 14">
            <a:extLst>
              <a:ext uri="{FF2B5EF4-FFF2-40B4-BE49-F238E27FC236}">
                <a16:creationId xmlns:a16="http://schemas.microsoft.com/office/drawing/2014/main" id="{A69D66C6-3E06-4F50-A5AC-B608E2938CD4}"/>
              </a:ext>
            </a:extLst>
          </p:cNvPr>
          <p:cNvSpPr txBox="1"/>
          <p:nvPr/>
        </p:nvSpPr>
        <p:spPr>
          <a:xfrm>
            <a:off x="4714958" y="4800400"/>
            <a:ext cx="6384077" cy="1232966"/>
          </a:xfrm>
          <a:prstGeom prst="rect">
            <a:avLst/>
          </a:prstGeom>
          <a:noFill/>
        </p:spPr>
        <p:txBody>
          <a:bodyPr wrap="square">
            <a:spAutoFit/>
          </a:bodyPr>
          <a:lstStyle/>
          <a:p>
            <a:pPr>
              <a:lnSpc>
                <a:spcPct val="107000"/>
              </a:lnSpc>
              <a:spcAft>
                <a:spcPts val="800"/>
              </a:spcAft>
            </a:pPr>
            <a:r>
              <a:rPr lang="sv-SE" sz="1000" dirty="0">
                <a:effectLst/>
                <a:latin typeface="Arial" panose="020B0604020202020204" pitchFamily="34" charset="0"/>
                <a:ea typeface="Arial" panose="020B0604020202020204" pitchFamily="34" charset="0"/>
                <a:cs typeface="Times New Roman" panose="02020603050405020304" pitchFamily="18" charset="0"/>
              </a:rPr>
              <a:t>Källa: SCB och Arbetsförmedlingen</a:t>
            </a:r>
            <a:br>
              <a:rPr lang="sv-SE" sz="1000" i="1" baseline="30000" dirty="0">
                <a:effectLst/>
                <a:latin typeface="Arial" panose="020B0604020202020204" pitchFamily="34" charset="0"/>
                <a:ea typeface="Arial" panose="020B0604020202020204" pitchFamily="34" charset="0"/>
                <a:cs typeface="Times New Roman" panose="02020603050405020304" pitchFamily="18" charset="0"/>
              </a:rPr>
            </a:br>
            <a:r>
              <a:rPr lang="sv-SE" sz="1000" b="1" i="1" baseline="30000" dirty="0">
                <a:effectLst/>
                <a:latin typeface="Arial" panose="020B0604020202020204" pitchFamily="34" charset="0"/>
                <a:ea typeface="Arial" panose="020B0604020202020204" pitchFamily="34" charset="0"/>
                <a:cs typeface="Times New Roman" panose="02020603050405020304" pitchFamily="18" charset="0"/>
              </a:rPr>
              <a:t>1</a:t>
            </a:r>
            <a:r>
              <a:rPr lang="sv-SE" sz="1000" b="1" i="1" dirty="0">
                <a:effectLst/>
                <a:latin typeface="Arial" panose="020B0604020202020204" pitchFamily="34" charset="0"/>
                <a:ea typeface="Arial" panose="020B0604020202020204" pitchFamily="34" charset="0"/>
                <a:cs typeface="Times New Roman" panose="02020603050405020304" pitchFamily="18" charset="0"/>
              </a:rPr>
              <a:t> </a:t>
            </a:r>
            <a:r>
              <a:rPr lang="sv-SE" sz="1000" i="1" dirty="0">
                <a:effectLst/>
                <a:latin typeface="Arial" panose="020B0604020202020204" pitchFamily="34" charset="0"/>
                <a:ea typeface="Arial" panose="020B0604020202020204" pitchFamily="34" charset="0"/>
                <a:cs typeface="Times New Roman" panose="02020603050405020304" pitchFamily="18" charset="0"/>
              </a:rPr>
              <a:t>Procentuell andel av befolkningen 20–64 år som hade avlönat minst en timme per vecka under november månad det aktuella året. Statistiken avser nattbefolkning, dvs. alla förvärvsarbetande personer som bor i kommunen oavsett i vilken kommun man arbetar.</a:t>
            </a:r>
            <a:br>
              <a:rPr lang="sv-SE" sz="1000" i="1" dirty="0">
                <a:effectLst/>
                <a:latin typeface="Arial" panose="020B0604020202020204" pitchFamily="34" charset="0"/>
                <a:ea typeface="Arial" panose="020B0604020202020204" pitchFamily="34" charset="0"/>
                <a:cs typeface="Times New Roman" panose="02020603050405020304" pitchFamily="18" charset="0"/>
              </a:rPr>
            </a:br>
            <a:r>
              <a:rPr lang="sv-SE" sz="1000" b="1" i="1" baseline="30000" dirty="0">
                <a:effectLst/>
                <a:latin typeface="Arial" panose="020B0604020202020204" pitchFamily="34" charset="0"/>
                <a:ea typeface="Arial" panose="020B0604020202020204" pitchFamily="34" charset="0"/>
                <a:cs typeface="Times New Roman" panose="02020603050405020304" pitchFamily="18" charset="0"/>
              </a:rPr>
              <a:t>2</a:t>
            </a:r>
            <a:r>
              <a:rPr lang="sv-SE" sz="1000" i="1" dirty="0">
                <a:effectLst/>
                <a:latin typeface="Arial" panose="020B0604020202020204" pitchFamily="34" charset="0"/>
                <a:ea typeface="Arial" panose="020B0604020202020204" pitchFamily="34" charset="0"/>
                <a:cs typeface="Times New Roman" panose="02020603050405020304" pitchFamily="18" charset="0"/>
              </a:rPr>
              <a:t> Procentuell andel av den registerbaserade arbetskraften, 20–64 år, som är öppet arbetslösa eller sökande i program med aktivitetsstöd (nattbefolkning).</a:t>
            </a:r>
            <a:br>
              <a:rPr lang="sv-SE" sz="1000" i="1" dirty="0">
                <a:effectLst/>
                <a:latin typeface="Arial" panose="020B0604020202020204" pitchFamily="34" charset="0"/>
                <a:ea typeface="Arial" panose="020B0604020202020204" pitchFamily="34" charset="0"/>
                <a:cs typeface="Times New Roman" panose="02020603050405020304" pitchFamily="18" charset="0"/>
              </a:rPr>
            </a:br>
            <a:r>
              <a:rPr lang="sv-SE" sz="1000" b="1" i="1" baseline="30000" dirty="0">
                <a:effectLst/>
                <a:latin typeface="Arial" panose="020B0604020202020204" pitchFamily="34" charset="0"/>
                <a:ea typeface="Arial" panose="020B0604020202020204" pitchFamily="34" charset="0"/>
                <a:cs typeface="Times New Roman" panose="02020603050405020304" pitchFamily="18" charset="0"/>
              </a:rPr>
              <a:t>3</a:t>
            </a:r>
            <a:r>
              <a:rPr lang="sv-SE" sz="1000" i="1" dirty="0">
                <a:effectLst/>
                <a:latin typeface="Arial" panose="020B0604020202020204" pitchFamily="34" charset="0"/>
                <a:ea typeface="Arial" panose="020B0604020202020204" pitchFamily="34" charset="0"/>
                <a:cs typeface="Times New Roman" panose="02020603050405020304" pitchFamily="18" charset="0"/>
              </a:rPr>
              <a:t> Procentuell andel av invånare i åldern (nattbefolkning) 25–år och uppåt som har en eftergymnasial utbildning.</a:t>
            </a:r>
            <a:endParaRPr lang="sv-SE"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textruta 12">
            <a:extLst>
              <a:ext uri="{FF2B5EF4-FFF2-40B4-BE49-F238E27FC236}">
                <a16:creationId xmlns:a16="http://schemas.microsoft.com/office/drawing/2014/main" id="{154FBDA1-FFF1-4600-BC93-6BA4D1CC3317}"/>
              </a:ext>
            </a:extLst>
          </p:cNvPr>
          <p:cNvSpPr txBox="1"/>
          <p:nvPr/>
        </p:nvSpPr>
        <p:spPr>
          <a:xfrm>
            <a:off x="502414" y="1066817"/>
            <a:ext cx="4059449" cy="3385542"/>
          </a:xfrm>
          <a:prstGeom prst="rect">
            <a:avLst/>
          </a:prstGeom>
          <a:noFill/>
        </p:spPr>
        <p:txBody>
          <a:bodyPr wrap="square" rtlCol="0">
            <a:spAutoFit/>
          </a:bodyPr>
          <a:lstStyle/>
          <a:p>
            <a:pPr marL="285750" indent="-285750">
              <a:buFont typeface="Arial" panose="020B0604020202020204" pitchFamily="34" charset="0"/>
              <a:buChar char="•"/>
            </a:pPr>
            <a:r>
              <a:rPr lang="sv-SE" sz="2800" dirty="0"/>
              <a:t>Sysselsättning</a:t>
            </a:r>
          </a:p>
          <a:p>
            <a:pPr marL="285750" indent="-285750">
              <a:buFont typeface="Arial" panose="020B0604020202020204" pitchFamily="34" charset="0"/>
              <a:buChar char="•"/>
            </a:pPr>
            <a:endParaRPr lang="sv-SE" sz="2800" dirty="0"/>
          </a:p>
          <a:p>
            <a:endParaRPr lang="sv-SE" sz="2800" dirty="0"/>
          </a:p>
          <a:p>
            <a:pPr marL="285750" indent="-285750">
              <a:buFont typeface="Arial" panose="020B0604020202020204" pitchFamily="34" charset="0"/>
              <a:buChar char="•"/>
            </a:pPr>
            <a:r>
              <a:rPr lang="sv-SE" sz="2800" dirty="0"/>
              <a:t>Arbetslöshet</a:t>
            </a:r>
          </a:p>
          <a:p>
            <a:pPr marL="285750" indent="-285750">
              <a:buFont typeface="Arial" panose="020B0604020202020204" pitchFamily="34" charset="0"/>
              <a:buChar char="•"/>
            </a:pPr>
            <a:endParaRPr lang="sv-SE" sz="2800" dirty="0"/>
          </a:p>
          <a:p>
            <a:pPr marL="285750" indent="-285750">
              <a:buFont typeface="Arial" panose="020B0604020202020204" pitchFamily="34" charset="0"/>
              <a:buChar char="•"/>
            </a:pPr>
            <a:endParaRPr lang="sv-SE" sz="2800" dirty="0"/>
          </a:p>
          <a:p>
            <a:pPr marL="285750" indent="-285750">
              <a:buFont typeface="Arial" panose="020B0604020202020204" pitchFamily="34" charset="0"/>
              <a:buChar char="•"/>
            </a:pPr>
            <a:r>
              <a:rPr lang="sv-SE" sz="2800" dirty="0"/>
              <a:t>Utbildning</a:t>
            </a:r>
          </a:p>
          <a:p>
            <a:endParaRPr lang="sv-SE" dirty="0"/>
          </a:p>
        </p:txBody>
      </p:sp>
      <p:sp>
        <p:nvSpPr>
          <p:cNvPr id="3" name="Flödesschema: Koppling 2">
            <a:extLst>
              <a:ext uri="{FF2B5EF4-FFF2-40B4-BE49-F238E27FC236}">
                <a16:creationId xmlns:a16="http://schemas.microsoft.com/office/drawing/2014/main" id="{E358D6D0-61E2-4F19-991E-0DB74FDA3A10}"/>
              </a:ext>
            </a:extLst>
          </p:cNvPr>
          <p:cNvSpPr/>
          <p:nvPr/>
        </p:nvSpPr>
        <p:spPr>
          <a:xfrm>
            <a:off x="3806489" y="1112197"/>
            <a:ext cx="457200" cy="457200"/>
          </a:xfrm>
          <a:prstGeom prst="flowChartConnector">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0" name="Flödesschema: Koppling 9">
            <a:extLst>
              <a:ext uri="{FF2B5EF4-FFF2-40B4-BE49-F238E27FC236}">
                <a16:creationId xmlns:a16="http://schemas.microsoft.com/office/drawing/2014/main" id="{C81B642F-05C3-4DA0-9E3F-775D1D1B4343}"/>
              </a:ext>
            </a:extLst>
          </p:cNvPr>
          <p:cNvSpPr/>
          <p:nvPr/>
        </p:nvSpPr>
        <p:spPr>
          <a:xfrm>
            <a:off x="3806489" y="2375302"/>
            <a:ext cx="4572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1" name="Flödesschema: Koppling 10">
            <a:extLst>
              <a:ext uri="{FF2B5EF4-FFF2-40B4-BE49-F238E27FC236}">
                <a16:creationId xmlns:a16="http://schemas.microsoft.com/office/drawing/2014/main" id="{6D611E94-5FEB-4FD3-B6B8-E01C4864E7B9}"/>
              </a:ext>
            </a:extLst>
          </p:cNvPr>
          <p:cNvSpPr/>
          <p:nvPr/>
        </p:nvSpPr>
        <p:spPr>
          <a:xfrm>
            <a:off x="3806489" y="3638407"/>
            <a:ext cx="457200" cy="457200"/>
          </a:xfrm>
          <a:prstGeom prst="flowChart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3808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E1988C-763A-4616-9AF0-7FC38BDCCF8D}"/>
              </a:ext>
            </a:extLst>
          </p:cNvPr>
          <p:cNvSpPr>
            <a:spLocks noGrp="1"/>
          </p:cNvSpPr>
          <p:nvPr>
            <p:ph type="title"/>
          </p:nvPr>
        </p:nvSpPr>
        <p:spPr>
          <a:xfrm>
            <a:off x="536405" y="139771"/>
            <a:ext cx="3805007" cy="710252"/>
          </a:xfrm>
        </p:spPr>
        <p:txBody>
          <a:bodyPr/>
          <a:lstStyle/>
          <a:p>
            <a:r>
              <a:rPr lang="sv-SE" dirty="0"/>
              <a:t>Arbetsmarknad</a:t>
            </a:r>
          </a:p>
        </p:txBody>
      </p:sp>
      <p:graphicFrame>
        <p:nvGraphicFramePr>
          <p:cNvPr id="7" name="Tabell 6">
            <a:extLst>
              <a:ext uri="{FF2B5EF4-FFF2-40B4-BE49-F238E27FC236}">
                <a16:creationId xmlns:a16="http://schemas.microsoft.com/office/drawing/2014/main" id="{E2EBB0E1-7991-46DA-AA9E-D7D6F539B217}"/>
              </a:ext>
            </a:extLst>
          </p:cNvPr>
          <p:cNvGraphicFramePr>
            <a:graphicFrameLocks noGrp="1"/>
          </p:cNvGraphicFramePr>
          <p:nvPr>
            <p:extLst>
              <p:ext uri="{D42A27DB-BD31-4B8C-83A1-F6EECF244321}">
                <p14:modId xmlns:p14="http://schemas.microsoft.com/office/powerpoint/2010/main" val="2127507378"/>
              </p:ext>
            </p:extLst>
          </p:nvPr>
        </p:nvGraphicFramePr>
        <p:xfrm>
          <a:off x="4495797" y="420515"/>
          <a:ext cx="7696203" cy="4601966"/>
        </p:xfrm>
        <a:graphic>
          <a:graphicData uri="http://schemas.openxmlformats.org/drawingml/2006/table">
            <a:tbl>
              <a:tblPr firstRow="1" firstCol="1" bandRow="1"/>
              <a:tblGrid>
                <a:gridCol w="1064547">
                  <a:extLst>
                    <a:ext uri="{9D8B030D-6E8A-4147-A177-3AD203B41FA5}">
                      <a16:colId xmlns:a16="http://schemas.microsoft.com/office/drawing/2014/main" val="3238437014"/>
                    </a:ext>
                  </a:extLst>
                </a:gridCol>
                <a:gridCol w="1891337">
                  <a:extLst>
                    <a:ext uri="{9D8B030D-6E8A-4147-A177-3AD203B41FA5}">
                      <a16:colId xmlns:a16="http://schemas.microsoft.com/office/drawing/2014/main" val="2336546710"/>
                    </a:ext>
                  </a:extLst>
                </a:gridCol>
                <a:gridCol w="1509673">
                  <a:extLst>
                    <a:ext uri="{9D8B030D-6E8A-4147-A177-3AD203B41FA5}">
                      <a16:colId xmlns:a16="http://schemas.microsoft.com/office/drawing/2014/main" val="4079634504"/>
                    </a:ext>
                  </a:extLst>
                </a:gridCol>
                <a:gridCol w="1825554">
                  <a:extLst>
                    <a:ext uri="{9D8B030D-6E8A-4147-A177-3AD203B41FA5}">
                      <a16:colId xmlns:a16="http://schemas.microsoft.com/office/drawing/2014/main" val="1761971061"/>
                    </a:ext>
                  </a:extLst>
                </a:gridCol>
                <a:gridCol w="1405092">
                  <a:extLst>
                    <a:ext uri="{9D8B030D-6E8A-4147-A177-3AD203B41FA5}">
                      <a16:colId xmlns:a16="http://schemas.microsoft.com/office/drawing/2014/main" val="969997414"/>
                    </a:ext>
                  </a:extLst>
                </a:gridCol>
              </a:tblGrid>
              <a:tr h="645540">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Kommun</a:t>
                      </a: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Personer som bor och arbetar i kommunen</a:t>
                      </a: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Pendlar över kommungräns</a:t>
                      </a: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Andel anställda inom offentlig sektor</a:t>
                      </a: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a:lnSpc>
                          <a:spcPct val="107000"/>
                        </a:lnSpc>
                        <a:spcAft>
                          <a:spcPts val="800"/>
                        </a:spcAft>
                      </a:pPr>
                      <a:r>
                        <a:rPr lang="sv-SE"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Branschbredd</a:t>
                      </a: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419311253"/>
                  </a:ext>
                </a:extLst>
              </a:tr>
              <a:tr h="204492">
                <a:tc>
                  <a:txBody>
                    <a:bodyPr/>
                    <a:lstStyle/>
                    <a:p>
                      <a:pPr algn="l" rtl="0" fontAlgn="ctr"/>
                      <a:r>
                        <a:rPr lang="sv-SE" sz="1400" b="0" i="0" u="none" strike="noStrike" dirty="0">
                          <a:solidFill>
                            <a:srgbClr val="000000"/>
                          </a:solidFill>
                          <a:effectLst/>
                          <a:latin typeface="Arial" panose="020B0604020202020204" pitchFamily="34" charset="0"/>
                        </a:rPr>
                        <a:t>Arvika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39,7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92558"/>
                  </a:ext>
                </a:extLst>
              </a:tr>
              <a:tr h="204492">
                <a:tc>
                  <a:txBody>
                    <a:bodyPr/>
                    <a:lstStyle/>
                    <a:p>
                      <a:pPr algn="l" rtl="0" fontAlgn="ctr"/>
                      <a:r>
                        <a:rPr lang="sv-SE" sz="1400" b="0" i="0" u="none" strike="noStrike">
                          <a:solidFill>
                            <a:srgbClr val="000000"/>
                          </a:solidFill>
                          <a:effectLst/>
                          <a:latin typeface="Arial" panose="020B0604020202020204" pitchFamily="34" charset="0"/>
                        </a:rPr>
                        <a:t>Eda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30,9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009084"/>
                  </a:ext>
                </a:extLst>
              </a:tr>
              <a:tr h="204492">
                <a:tc>
                  <a:txBody>
                    <a:bodyPr/>
                    <a:lstStyle/>
                    <a:p>
                      <a:pPr algn="l" rtl="0" fontAlgn="ctr"/>
                      <a:r>
                        <a:rPr lang="sv-SE" sz="1400" b="0" i="0" u="none" strike="noStrike">
                          <a:solidFill>
                            <a:srgbClr val="000000"/>
                          </a:solidFill>
                          <a:effectLst/>
                          <a:latin typeface="Arial" panose="020B0604020202020204" pitchFamily="34" charset="0"/>
                        </a:rPr>
                        <a:t>Filipstad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45,8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638126"/>
                  </a:ext>
                </a:extLst>
              </a:tr>
              <a:tr h="204492">
                <a:tc>
                  <a:txBody>
                    <a:bodyPr/>
                    <a:lstStyle/>
                    <a:p>
                      <a:pPr algn="l" rtl="0" fontAlgn="ctr"/>
                      <a:r>
                        <a:rPr lang="sv-SE" sz="1400" b="0" i="0" u="none" strike="noStrike">
                          <a:solidFill>
                            <a:srgbClr val="000000"/>
                          </a:solidFill>
                          <a:effectLst/>
                          <a:latin typeface="Arial" panose="020B0604020202020204" pitchFamily="34" charset="0"/>
                        </a:rPr>
                        <a:t>Forshaga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54,6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693873"/>
                  </a:ext>
                </a:extLst>
              </a:tr>
              <a:tr h="204492">
                <a:tc>
                  <a:txBody>
                    <a:bodyPr/>
                    <a:lstStyle/>
                    <a:p>
                      <a:pPr algn="l" rtl="0" fontAlgn="ctr"/>
                      <a:r>
                        <a:rPr lang="sv-SE" sz="1400" b="0" i="0" u="none" strike="noStrike">
                          <a:solidFill>
                            <a:srgbClr val="000000"/>
                          </a:solidFill>
                          <a:effectLst/>
                          <a:latin typeface="Arial" panose="020B0604020202020204" pitchFamily="34" charset="0"/>
                        </a:rPr>
                        <a:t>Grums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54%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29,2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056318"/>
                  </a:ext>
                </a:extLst>
              </a:tr>
              <a:tr h="204492">
                <a:tc>
                  <a:txBody>
                    <a:bodyPr/>
                    <a:lstStyle/>
                    <a:p>
                      <a:pPr algn="l" rtl="0" fontAlgn="ctr"/>
                      <a:r>
                        <a:rPr lang="sv-SE" sz="1400" b="0" i="0" u="none" strike="noStrike">
                          <a:solidFill>
                            <a:srgbClr val="000000"/>
                          </a:solidFill>
                          <a:effectLst/>
                          <a:latin typeface="Arial" panose="020B0604020202020204" pitchFamily="34" charset="0"/>
                        </a:rPr>
                        <a:t>Hagfors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36,4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0,16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469032"/>
                  </a:ext>
                </a:extLst>
              </a:tr>
              <a:tr h="204492">
                <a:tc>
                  <a:txBody>
                    <a:bodyPr/>
                    <a:lstStyle/>
                    <a:p>
                      <a:pPr algn="l" rtl="0" fontAlgn="ctr"/>
                      <a:r>
                        <a:rPr lang="sv-SE" sz="1400" b="0" i="0" u="none" strike="noStrike">
                          <a:solidFill>
                            <a:srgbClr val="000000"/>
                          </a:solidFill>
                          <a:effectLst/>
                          <a:latin typeface="Arial" panose="020B0604020202020204" pitchFamily="34" charset="0"/>
                        </a:rPr>
                        <a:t>Hammarö</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342376"/>
                  </a:ext>
                </a:extLst>
              </a:tr>
              <a:tr h="204492">
                <a:tc>
                  <a:txBody>
                    <a:bodyPr/>
                    <a:lstStyle/>
                    <a:p>
                      <a:pPr algn="l" rtl="0" fontAlgn="ctr"/>
                      <a:r>
                        <a:rPr lang="sv-SE" sz="1400" b="0" i="0" u="none" strike="noStrike">
                          <a:solidFill>
                            <a:srgbClr val="000000"/>
                          </a:solidFill>
                          <a:effectLst/>
                          <a:latin typeface="Arial" panose="020B0604020202020204" pitchFamily="34" charset="0"/>
                        </a:rPr>
                        <a:t>Karlstad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38,8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949431"/>
                  </a:ext>
                </a:extLst>
              </a:tr>
              <a:tr h="204492">
                <a:tc>
                  <a:txBody>
                    <a:bodyPr/>
                    <a:lstStyle/>
                    <a:p>
                      <a:pPr algn="l" rtl="0" fontAlgn="ctr"/>
                      <a:r>
                        <a:rPr lang="sv-SE" sz="1400" b="0" i="0" u="none" strike="noStrike">
                          <a:solidFill>
                            <a:srgbClr val="000000"/>
                          </a:solidFill>
                          <a:effectLst/>
                          <a:latin typeface="Arial" panose="020B0604020202020204" pitchFamily="34" charset="0"/>
                        </a:rPr>
                        <a:t>Kil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40,6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855089"/>
                  </a:ext>
                </a:extLst>
              </a:tr>
              <a:tr h="204492">
                <a:tc>
                  <a:txBody>
                    <a:bodyPr/>
                    <a:lstStyle/>
                    <a:p>
                      <a:pPr algn="l" rtl="0" fontAlgn="ctr"/>
                      <a:r>
                        <a:rPr lang="sv-SE" sz="1400" b="0" i="0" u="none" strike="noStrike">
                          <a:solidFill>
                            <a:srgbClr val="000000"/>
                          </a:solidFill>
                          <a:effectLst/>
                          <a:latin typeface="Arial" panose="020B0604020202020204" pitchFamily="34" charset="0"/>
                        </a:rPr>
                        <a:t>Kristinehamn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38,8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859559"/>
                  </a:ext>
                </a:extLst>
              </a:tr>
              <a:tr h="204492">
                <a:tc>
                  <a:txBody>
                    <a:bodyPr/>
                    <a:lstStyle/>
                    <a:p>
                      <a:pPr algn="l" rtl="0" fontAlgn="ctr"/>
                      <a:r>
                        <a:rPr lang="sv-SE" sz="1400" b="0" i="0" u="none" strike="noStrike">
                          <a:solidFill>
                            <a:srgbClr val="000000"/>
                          </a:solidFill>
                          <a:effectLst/>
                          <a:latin typeface="Arial" panose="020B0604020202020204" pitchFamily="34" charset="0"/>
                        </a:rPr>
                        <a:t>Munkfors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38,1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0,07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619337"/>
                  </a:ext>
                </a:extLst>
              </a:tr>
              <a:tr h="237358">
                <a:tc>
                  <a:txBody>
                    <a:bodyPr/>
                    <a:lstStyle/>
                    <a:p>
                      <a:pPr algn="l" rtl="0" fontAlgn="ctr"/>
                      <a:r>
                        <a:rPr lang="sv-SE" sz="1400" b="0" i="0" u="none" strike="noStrike">
                          <a:solidFill>
                            <a:srgbClr val="000000"/>
                          </a:solidFill>
                          <a:effectLst/>
                          <a:latin typeface="Arial" panose="020B0604020202020204" pitchFamily="34" charset="0"/>
                        </a:rPr>
                        <a:t>Storfors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40,9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0,06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780766"/>
                  </a:ext>
                </a:extLst>
              </a:tr>
              <a:tr h="204492">
                <a:tc>
                  <a:txBody>
                    <a:bodyPr/>
                    <a:lstStyle/>
                    <a:p>
                      <a:pPr algn="l" rtl="0" fontAlgn="ctr"/>
                      <a:r>
                        <a:rPr lang="sv-SE" sz="1400" b="0" i="0" u="none" strike="noStrike">
                          <a:solidFill>
                            <a:srgbClr val="000000"/>
                          </a:solidFill>
                          <a:effectLst/>
                          <a:latin typeface="Arial" panose="020B0604020202020204" pitchFamily="34" charset="0"/>
                        </a:rPr>
                        <a:t>Sunne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36,1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712040"/>
                  </a:ext>
                </a:extLst>
              </a:tr>
              <a:tr h="204492">
                <a:tc>
                  <a:txBody>
                    <a:bodyPr/>
                    <a:lstStyle/>
                    <a:p>
                      <a:pPr algn="l" rtl="0" fontAlgn="ctr"/>
                      <a:r>
                        <a:rPr lang="sv-SE" sz="1400" b="0" i="0" u="none" strike="noStrike">
                          <a:solidFill>
                            <a:srgbClr val="000000"/>
                          </a:solidFill>
                          <a:effectLst/>
                          <a:latin typeface="Arial" panose="020B0604020202020204" pitchFamily="34" charset="0"/>
                        </a:rPr>
                        <a:t>Säffle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36,1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0,20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435929"/>
                  </a:ext>
                </a:extLst>
              </a:tr>
              <a:tr h="204492">
                <a:tc>
                  <a:txBody>
                    <a:bodyPr/>
                    <a:lstStyle/>
                    <a:p>
                      <a:pPr algn="l" rtl="0" fontAlgn="ctr"/>
                      <a:r>
                        <a:rPr lang="sv-SE" sz="1400" b="0" i="0" u="none" strike="noStrike">
                          <a:solidFill>
                            <a:srgbClr val="000000"/>
                          </a:solidFill>
                          <a:effectLst/>
                          <a:latin typeface="Arial" panose="020B0604020202020204" pitchFamily="34" charset="0"/>
                        </a:rPr>
                        <a:t>Torsby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43,6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0,19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785062"/>
                  </a:ext>
                </a:extLst>
              </a:tr>
              <a:tr h="204492">
                <a:tc>
                  <a:txBody>
                    <a:bodyPr/>
                    <a:lstStyle/>
                    <a:p>
                      <a:pPr algn="l" rtl="0" fontAlgn="ctr"/>
                      <a:r>
                        <a:rPr lang="sv-SE" sz="1400" b="0" i="0" u="none" strike="noStrike">
                          <a:solidFill>
                            <a:srgbClr val="000000"/>
                          </a:solidFill>
                          <a:effectLst/>
                          <a:latin typeface="Arial" panose="020B0604020202020204" pitchFamily="34" charset="0"/>
                        </a:rPr>
                        <a:t>Årjäng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28,3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0,18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26000"/>
                  </a:ext>
                </a:extLst>
              </a:tr>
              <a:tr h="204492">
                <a:tc>
                  <a:txBody>
                    <a:bodyPr/>
                    <a:lstStyle/>
                    <a:p>
                      <a:pP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Länet</a:t>
                      </a:r>
                      <a:endParaRPr lang="sv-SE" sz="1400" b="1"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38,6</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0,68</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695491"/>
                  </a:ext>
                </a:extLst>
              </a:tr>
              <a:tr h="204492">
                <a:tc>
                  <a:txBody>
                    <a:bodyPr/>
                    <a:lstStyle/>
                    <a:p>
                      <a:pP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Riket</a:t>
                      </a:r>
                      <a:endParaRPr lang="sv-SE" sz="1400" b="1"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33,4</a:t>
                      </a:r>
                      <a:endParaRPr lang="sv-SE" sz="14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4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016105"/>
                  </a:ext>
                </a:extLst>
              </a:tr>
            </a:tbl>
          </a:graphicData>
        </a:graphic>
      </p:graphicFrame>
      <p:sp>
        <p:nvSpPr>
          <p:cNvPr id="8" name="Rectangle 3">
            <a:extLst>
              <a:ext uri="{FF2B5EF4-FFF2-40B4-BE49-F238E27FC236}">
                <a16:creationId xmlns:a16="http://schemas.microsoft.com/office/drawing/2014/main" id="{7ACD86AC-3C31-4A03-99A5-5796C18AEEC6}"/>
              </a:ext>
            </a:extLst>
          </p:cNvPr>
          <p:cNvSpPr>
            <a:spLocks noChangeArrowheads="1"/>
          </p:cNvSpPr>
          <p:nvPr/>
        </p:nvSpPr>
        <p:spPr bwMode="auto">
          <a:xfrm>
            <a:off x="4495797" y="5061320"/>
            <a:ext cx="9303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Källa: SCB</a:t>
            </a:r>
            <a:endParaRPr kumimoji="0" lang="sv-SE" altLang="sv-SE" sz="2400" b="0" i="0" u="none" strike="noStrike" cap="none" normalizeH="0" baseline="0" dirty="0">
              <a:ln>
                <a:noFill/>
              </a:ln>
              <a:solidFill>
                <a:schemeClr val="tx1"/>
              </a:solidFill>
              <a:effectLst/>
              <a:latin typeface="Arial" panose="020B0604020202020204" pitchFamily="34" charset="0"/>
            </a:endParaRPr>
          </a:p>
        </p:txBody>
      </p:sp>
      <p:sp>
        <p:nvSpPr>
          <p:cNvPr id="9" name="textruta 8">
            <a:extLst>
              <a:ext uri="{FF2B5EF4-FFF2-40B4-BE49-F238E27FC236}">
                <a16:creationId xmlns:a16="http://schemas.microsoft.com/office/drawing/2014/main" id="{DD3A1173-9EF9-4482-9B13-D093A1C6A52C}"/>
              </a:ext>
            </a:extLst>
          </p:cNvPr>
          <p:cNvSpPr txBox="1"/>
          <p:nvPr/>
        </p:nvSpPr>
        <p:spPr>
          <a:xfrm>
            <a:off x="502414" y="1066817"/>
            <a:ext cx="4059449" cy="3385542"/>
          </a:xfrm>
          <a:prstGeom prst="rect">
            <a:avLst/>
          </a:prstGeom>
          <a:noFill/>
        </p:spPr>
        <p:txBody>
          <a:bodyPr wrap="square" rtlCol="0">
            <a:spAutoFit/>
          </a:bodyPr>
          <a:lstStyle/>
          <a:p>
            <a:pPr marL="285750" indent="-285750">
              <a:buFont typeface="Arial" panose="020B0604020202020204" pitchFamily="34" charset="0"/>
              <a:buChar char="•"/>
            </a:pPr>
            <a:r>
              <a:rPr lang="sv-SE" sz="2800" dirty="0"/>
              <a:t>Pendling</a:t>
            </a:r>
          </a:p>
          <a:p>
            <a:pPr marL="285750" indent="-285750">
              <a:buFont typeface="Arial" panose="020B0604020202020204" pitchFamily="34" charset="0"/>
              <a:buChar char="•"/>
            </a:pPr>
            <a:endParaRPr lang="sv-SE" sz="2800" dirty="0"/>
          </a:p>
          <a:p>
            <a:endParaRPr lang="sv-SE" sz="2800" dirty="0"/>
          </a:p>
          <a:p>
            <a:pPr marL="285750" indent="-285750">
              <a:buFont typeface="Arial" panose="020B0604020202020204" pitchFamily="34" charset="0"/>
              <a:buChar char="•"/>
            </a:pPr>
            <a:r>
              <a:rPr lang="sv-SE" sz="2800" dirty="0"/>
              <a:t>Sektor</a:t>
            </a:r>
          </a:p>
          <a:p>
            <a:pPr marL="285750" indent="-285750">
              <a:buFont typeface="Arial" panose="020B0604020202020204" pitchFamily="34" charset="0"/>
              <a:buChar char="•"/>
            </a:pPr>
            <a:endParaRPr lang="sv-SE" sz="2800" dirty="0"/>
          </a:p>
          <a:p>
            <a:pPr marL="285750" indent="-285750">
              <a:buFont typeface="Arial" panose="020B0604020202020204" pitchFamily="34" charset="0"/>
              <a:buChar char="•"/>
            </a:pPr>
            <a:endParaRPr lang="sv-SE" sz="2800" dirty="0"/>
          </a:p>
          <a:p>
            <a:pPr marL="285750" indent="-285750">
              <a:buFont typeface="Arial" panose="020B0604020202020204" pitchFamily="34" charset="0"/>
              <a:buChar char="•"/>
            </a:pPr>
            <a:r>
              <a:rPr lang="sv-SE" sz="2800" dirty="0"/>
              <a:t>Branschbredd</a:t>
            </a:r>
          </a:p>
          <a:p>
            <a:endParaRPr lang="sv-SE" dirty="0"/>
          </a:p>
        </p:txBody>
      </p:sp>
      <p:sp>
        <p:nvSpPr>
          <p:cNvPr id="14" name="Flödesschema: Koppling 13">
            <a:extLst>
              <a:ext uri="{FF2B5EF4-FFF2-40B4-BE49-F238E27FC236}">
                <a16:creationId xmlns:a16="http://schemas.microsoft.com/office/drawing/2014/main" id="{90886C46-17B4-4423-8947-29ED3E545109}"/>
              </a:ext>
            </a:extLst>
          </p:cNvPr>
          <p:cNvSpPr/>
          <p:nvPr/>
        </p:nvSpPr>
        <p:spPr>
          <a:xfrm>
            <a:off x="3188636" y="1139906"/>
            <a:ext cx="457200" cy="457200"/>
          </a:xfrm>
          <a:prstGeom prst="flowChartConnector">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5" name="Flödesschema: Koppling 14">
            <a:extLst>
              <a:ext uri="{FF2B5EF4-FFF2-40B4-BE49-F238E27FC236}">
                <a16:creationId xmlns:a16="http://schemas.microsoft.com/office/drawing/2014/main" id="{A5FE29EA-94B0-487D-A92E-32EBF161976E}"/>
              </a:ext>
            </a:extLst>
          </p:cNvPr>
          <p:cNvSpPr/>
          <p:nvPr/>
        </p:nvSpPr>
        <p:spPr>
          <a:xfrm>
            <a:off x="3188636" y="2302388"/>
            <a:ext cx="457200" cy="457200"/>
          </a:xfrm>
          <a:prstGeom prst="flowChartConnector">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6" name="Flödesschema: Koppling 15">
            <a:extLst>
              <a:ext uri="{FF2B5EF4-FFF2-40B4-BE49-F238E27FC236}">
                <a16:creationId xmlns:a16="http://schemas.microsoft.com/office/drawing/2014/main" id="{D2FBE9B3-47E6-4735-A98A-7FBB3BE84CF3}"/>
              </a:ext>
            </a:extLst>
          </p:cNvPr>
          <p:cNvSpPr/>
          <p:nvPr/>
        </p:nvSpPr>
        <p:spPr>
          <a:xfrm>
            <a:off x="3645836" y="3641213"/>
            <a:ext cx="457200" cy="457200"/>
          </a:xfrm>
          <a:prstGeom prst="flowChartConnector">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610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E1988C-763A-4616-9AF0-7FC38BDCCF8D}"/>
              </a:ext>
            </a:extLst>
          </p:cNvPr>
          <p:cNvSpPr>
            <a:spLocks noGrp="1"/>
          </p:cNvSpPr>
          <p:nvPr>
            <p:ph type="title"/>
          </p:nvPr>
        </p:nvSpPr>
        <p:spPr>
          <a:xfrm>
            <a:off x="568211" y="274943"/>
            <a:ext cx="2938314" cy="710252"/>
          </a:xfrm>
        </p:spPr>
        <p:txBody>
          <a:bodyPr/>
          <a:lstStyle/>
          <a:p>
            <a:r>
              <a:rPr lang="sv-SE" dirty="0"/>
              <a:t>Företagande</a:t>
            </a:r>
          </a:p>
        </p:txBody>
      </p:sp>
      <p:graphicFrame>
        <p:nvGraphicFramePr>
          <p:cNvPr id="7" name="Tabell 6">
            <a:extLst>
              <a:ext uri="{FF2B5EF4-FFF2-40B4-BE49-F238E27FC236}">
                <a16:creationId xmlns:a16="http://schemas.microsoft.com/office/drawing/2014/main" id="{D04205EA-C8D9-4A02-9A31-F0C48D3457F1}"/>
              </a:ext>
            </a:extLst>
          </p:cNvPr>
          <p:cNvGraphicFramePr>
            <a:graphicFrameLocks noGrp="1"/>
          </p:cNvGraphicFramePr>
          <p:nvPr>
            <p:extLst>
              <p:ext uri="{D42A27DB-BD31-4B8C-83A1-F6EECF244321}">
                <p14:modId xmlns:p14="http://schemas.microsoft.com/office/powerpoint/2010/main" val="4249152831"/>
              </p:ext>
            </p:extLst>
          </p:nvPr>
        </p:nvGraphicFramePr>
        <p:xfrm>
          <a:off x="4883559" y="511462"/>
          <a:ext cx="7308441" cy="4284536"/>
        </p:xfrm>
        <a:graphic>
          <a:graphicData uri="http://schemas.openxmlformats.org/drawingml/2006/table">
            <a:tbl>
              <a:tblPr firstRow="1" firstCol="1" bandRow="1"/>
              <a:tblGrid>
                <a:gridCol w="1067838">
                  <a:extLst>
                    <a:ext uri="{9D8B030D-6E8A-4147-A177-3AD203B41FA5}">
                      <a16:colId xmlns:a16="http://schemas.microsoft.com/office/drawing/2014/main" val="1029104923"/>
                    </a:ext>
                  </a:extLst>
                </a:gridCol>
                <a:gridCol w="2142718">
                  <a:extLst>
                    <a:ext uri="{9D8B030D-6E8A-4147-A177-3AD203B41FA5}">
                      <a16:colId xmlns:a16="http://schemas.microsoft.com/office/drawing/2014/main" val="1242267507"/>
                    </a:ext>
                  </a:extLst>
                </a:gridCol>
                <a:gridCol w="1981983">
                  <a:extLst>
                    <a:ext uri="{9D8B030D-6E8A-4147-A177-3AD203B41FA5}">
                      <a16:colId xmlns:a16="http://schemas.microsoft.com/office/drawing/2014/main" val="2628468220"/>
                    </a:ext>
                  </a:extLst>
                </a:gridCol>
                <a:gridCol w="2115902">
                  <a:extLst>
                    <a:ext uri="{9D8B030D-6E8A-4147-A177-3AD203B41FA5}">
                      <a16:colId xmlns:a16="http://schemas.microsoft.com/office/drawing/2014/main" val="3961068941"/>
                    </a:ext>
                  </a:extLst>
                </a:gridCol>
              </a:tblGrid>
              <a:tr h="321984">
                <a:tc>
                  <a:txBody>
                    <a:bodyPr/>
                    <a:lstStyle/>
                    <a:p>
                      <a:pPr>
                        <a:lnSpc>
                          <a:spcPct val="107000"/>
                        </a:lnSpc>
                        <a:spcAft>
                          <a:spcPts val="800"/>
                        </a:spcAft>
                      </a:pPr>
                      <a:r>
                        <a:rPr lang="sv-SE" sz="12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Kommun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Antal privata arbetsställen per </a:t>
                      </a:r>
                      <a:b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br>
                      <a: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1 000 invånare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Antal nyföretagsamam per </a:t>
                      </a:r>
                      <a:b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br>
                      <a: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1 000 invånare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sv-SE" sz="11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Rank i bedömning av det lokala företagsklimatet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573550560"/>
                  </a:ext>
                </a:extLst>
              </a:tr>
              <a:tr h="162651">
                <a:tc>
                  <a:txBody>
                    <a:bodyPr/>
                    <a:lstStyle/>
                    <a:p>
                      <a:pPr algn="l" rtl="0" fontAlgn="ctr"/>
                      <a:r>
                        <a:rPr lang="sv-SE" sz="1400" b="0" i="0" u="none" strike="noStrike" dirty="0">
                          <a:solidFill>
                            <a:srgbClr val="000000"/>
                          </a:solidFill>
                          <a:effectLst/>
                          <a:latin typeface="Arial" panose="020B0604020202020204" pitchFamily="34" charset="0"/>
                        </a:rPr>
                        <a:t>Arvika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29,9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181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62728"/>
                  </a:ext>
                </a:extLst>
              </a:tr>
              <a:tr h="162651">
                <a:tc>
                  <a:txBody>
                    <a:bodyPr/>
                    <a:lstStyle/>
                    <a:p>
                      <a:pPr algn="l" rtl="0" fontAlgn="ctr"/>
                      <a:r>
                        <a:rPr lang="sv-SE" sz="1400" b="0" i="0" u="none" strike="noStrike">
                          <a:solidFill>
                            <a:srgbClr val="000000"/>
                          </a:solidFill>
                          <a:effectLst/>
                          <a:latin typeface="Arial" panose="020B0604020202020204" pitchFamily="34" charset="0"/>
                        </a:rPr>
                        <a:t>Eda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9,1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209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299095"/>
                  </a:ext>
                </a:extLst>
              </a:tr>
              <a:tr h="162651">
                <a:tc>
                  <a:txBody>
                    <a:bodyPr/>
                    <a:lstStyle/>
                    <a:p>
                      <a:pPr algn="l" rtl="0" fontAlgn="ctr"/>
                      <a:r>
                        <a:rPr lang="sv-SE" sz="1400" b="0" i="0" u="none" strike="noStrike" dirty="0">
                          <a:solidFill>
                            <a:srgbClr val="000000"/>
                          </a:solidFill>
                          <a:effectLst/>
                          <a:latin typeface="Arial" panose="020B0604020202020204" pitchFamily="34" charset="0"/>
                        </a:rPr>
                        <a:t>Filipstad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24,7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203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798112"/>
                  </a:ext>
                </a:extLst>
              </a:tr>
              <a:tr h="162651">
                <a:tc>
                  <a:txBody>
                    <a:bodyPr/>
                    <a:lstStyle/>
                    <a:p>
                      <a:pPr algn="l" rtl="0" fontAlgn="ctr"/>
                      <a:r>
                        <a:rPr lang="sv-SE" sz="1400" b="0" i="0" u="none" strike="noStrike">
                          <a:solidFill>
                            <a:srgbClr val="000000"/>
                          </a:solidFill>
                          <a:effectLst/>
                          <a:latin typeface="Arial" panose="020B0604020202020204" pitchFamily="34" charset="0"/>
                        </a:rPr>
                        <a:t>Forshaga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5,7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24980"/>
                  </a:ext>
                </a:extLst>
              </a:tr>
              <a:tr h="162651">
                <a:tc>
                  <a:txBody>
                    <a:bodyPr/>
                    <a:lstStyle/>
                    <a:p>
                      <a:pPr algn="l" rtl="0" fontAlgn="ctr"/>
                      <a:r>
                        <a:rPr lang="sv-SE" sz="1400" b="0" i="0" u="none" strike="noStrike">
                          <a:solidFill>
                            <a:srgbClr val="000000"/>
                          </a:solidFill>
                          <a:effectLst/>
                          <a:latin typeface="Arial" panose="020B0604020202020204" pitchFamily="34" charset="0"/>
                        </a:rPr>
                        <a:t>Grums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26,4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264329"/>
                  </a:ext>
                </a:extLst>
              </a:tr>
              <a:tr h="162651">
                <a:tc>
                  <a:txBody>
                    <a:bodyPr/>
                    <a:lstStyle/>
                    <a:p>
                      <a:pPr algn="l" rtl="0" fontAlgn="ctr"/>
                      <a:r>
                        <a:rPr lang="sv-SE" sz="1400" b="0" i="0" u="none" strike="noStrike">
                          <a:solidFill>
                            <a:srgbClr val="000000"/>
                          </a:solidFill>
                          <a:effectLst/>
                          <a:latin typeface="Arial" panose="020B0604020202020204" pitchFamily="34" charset="0"/>
                        </a:rPr>
                        <a:t>Hagfors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197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357675"/>
                  </a:ext>
                </a:extLst>
              </a:tr>
              <a:tr h="162651">
                <a:tc>
                  <a:txBody>
                    <a:bodyPr/>
                    <a:lstStyle/>
                    <a:p>
                      <a:pPr algn="l" rtl="0" fontAlgn="ctr"/>
                      <a:r>
                        <a:rPr lang="sv-SE" sz="1400" b="0" i="0" u="none" strike="noStrike">
                          <a:solidFill>
                            <a:srgbClr val="000000"/>
                          </a:solidFill>
                          <a:effectLst/>
                          <a:latin typeface="Arial" panose="020B0604020202020204" pitchFamily="34" charset="0"/>
                        </a:rPr>
                        <a:t>Hammarö</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9,6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811016"/>
                  </a:ext>
                </a:extLst>
              </a:tr>
              <a:tr h="162651">
                <a:tc>
                  <a:txBody>
                    <a:bodyPr/>
                    <a:lstStyle/>
                    <a:p>
                      <a:pPr algn="l" rtl="0" fontAlgn="ctr"/>
                      <a:r>
                        <a:rPr lang="sv-SE" sz="1400" b="0" i="0" u="none" strike="noStrike">
                          <a:solidFill>
                            <a:srgbClr val="000000"/>
                          </a:solidFill>
                          <a:effectLst/>
                          <a:latin typeface="Arial" panose="020B0604020202020204" pitchFamily="34" charset="0"/>
                        </a:rPr>
                        <a:t>Karlstad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9,2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570193"/>
                  </a:ext>
                </a:extLst>
              </a:tr>
              <a:tr h="162651">
                <a:tc>
                  <a:txBody>
                    <a:bodyPr/>
                    <a:lstStyle/>
                    <a:p>
                      <a:pPr algn="l" rtl="0" fontAlgn="ctr"/>
                      <a:r>
                        <a:rPr lang="sv-SE" sz="1400" b="0" i="0" u="none" strike="noStrike">
                          <a:solidFill>
                            <a:srgbClr val="000000"/>
                          </a:solidFill>
                          <a:effectLst/>
                          <a:latin typeface="Arial" panose="020B0604020202020204" pitchFamily="34" charset="0"/>
                        </a:rPr>
                        <a:t>Kil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9,6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466317"/>
                  </a:ext>
                </a:extLst>
              </a:tr>
              <a:tr h="162651">
                <a:tc>
                  <a:txBody>
                    <a:bodyPr/>
                    <a:lstStyle/>
                    <a:p>
                      <a:pPr algn="l" rtl="0" fontAlgn="ctr"/>
                      <a:r>
                        <a:rPr lang="sv-SE" sz="1400" b="0" i="0" u="none" strike="noStrike">
                          <a:solidFill>
                            <a:srgbClr val="000000"/>
                          </a:solidFill>
                          <a:effectLst/>
                          <a:latin typeface="Arial" panose="020B0604020202020204" pitchFamily="34" charset="0"/>
                        </a:rPr>
                        <a:t>Kristinehamn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52490"/>
                  </a:ext>
                </a:extLst>
              </a:tr>
              <a:tr h="162651">
                <a:tc>
                  <a:txBody>
                    <a:bodyPr/>
                    <a:lstStyle/>
                    <a:p>
                      <a:pPr algn="l" rtl="0" fontAlgn="ctr"/>
                      <a:r>
                        <a:rPr lang="sv-SE" sz="1400" b="0" i="0" u="none" strike="noStrike">
                          <a:solidFill>
                            <a:srgbClr val="000000"/>
                          </a:solidFill>
                          <a:effectLst/>
                          <a:latin typeface="Arial" panose="020B0604020202020204" pitchFamily="34" charset="0"/>
                        </a:rPr>
                        <a:t>Munkfors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23,5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51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147866"/>
                  </a:ext>
                </a:extLst>
              </a:tr>
              <a:tr h="184866">
                <a:tc>
                  <a:txBody>
                    <a:bodyPr/>
                    <a:lstStyle/>
                    <a:p>
                      <a:pPr algn="l" rtl="0" fontAlgn="ctr"/>
                      <a:r>
                        <a:rPr lang="sv-SE" sz="1400" b="0" i="0" u="none" strike="noStrike">
                          <a:solidFill>
                            <a:srgbClr val="000000"/>
                          </a:solidFill>
                          <a:effectLst/>
                          <a:latin typeface="Arial" panose="020B0604020202020204" pitchFamily="34" charset="0"/>
                        </a:rPr>
                        <a:t>Storfors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644808"/>
                  </a:ext>
                </a:extLst>
              </a:tr>
              <a:tr h="162651">
                <a:tc>
                  <a:txBody>
                    <a:bodyPr/>
                    <a:lstStyle/>
                    <a:p>
                      <a:pPr algn="l" rtl="0" fontAlgn="ctr"/>
                      <a:r>
                        <a:rPr lang="sv-SE" sz="1400" b="0" i="0" u="none" strike="noStrike">
                          <a:solidFill>
                            <a:srgbClr val="000000"/>
                          </a:solidFill>
                          <a:effectLst/>
                          <a:latin typeface="Arial" panose="020B0604020202020204" pitchFamily="34" charset="0"/>
                        </a:rPr>
                        <a:t>Sunne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531141"/>
                  </a:ext>
                </a:extLst>
              </a:tr>
              <a:tr h="162651">
                <a:tc>
                  <a:txBody>
                    <a:bodyPr/>
                    <a:lstStyle/>
                    <a:p>
                      <a:pPr algn="l" rtl="0" fontAlgn="ctr"/>
                      <a:r>
                        <a:rPr lang="sv-SE" sz="1400" b="0" i="0" u="none" strike="noStrike">
                          <a:solidFill>
                            <a:srgbClr val="000000"/>
                          </a:solidFill>
                          <a:effectLst/>
                          <a:latin typeface="Arial" panose="020B0604020202020204" pitchFamily="34" charset="0"/>
                        </a:rPr>
                        <a:t>Säffle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30,6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140387"/>
                  </a:ext>
                </a:extLst>
              </a:tr>
              <a:tr h="162651">
                <a:tc>
                  <a:txBody>
                    <a:bodyPr/>
                    <a:lstStyle/>
                    <a:p>
                      <a:pPr algn="l" rtl="0" fontAlgn="ctr"/>
                      <a:r>
                        <a:rPr lang="sv-SE" sz="1400" b="0" i="0" u="none" strike="noStrike" dirty="0">
                          <a:solidFill>
                            <a:srgbClr val="000000"/>
                          </a:solidFill>
                          <a:effectLst/>
                          <a:latin typeface="Arial" panose="020B0604020202020204" pitchFamily="34" charset="0"/>
                        </a:rPr>
                        <a:t>Torsby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10,1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769104"/>
                  </a:ext>
                </a:extLst>
              </a:tr>
              <a:tr h="162651">
                <a:tc>
                  <a:txBody>
                    <a:bodyPr/>
                    <a:lstStyle/>
                    <a:p>
                      <a:pPr algn="l" rtl="0" fontAlgn="ctr"/>
                      <a:r>
                        <a:rPr lang="sv-SE" sz="1400" b="0" i="0" u="none" strike="noStrike">
                          <a:solidFill>
                            <a:srgbClr val="000000"/>
                          </a:solidFill>
                          <a:effectLst/>
                          <a:latin typeface="Arial" panose="020B0604020202020204" pitchFamily="34" charset="0"/>
                        </a:rPr>
                        <a:t>Årjäng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37,7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a:solidFill>
                            <a:srgbClr val="000000"/>
                          </a:solidFill>
                          <a:effectLst/>
                          <a:latin typeface="Arial" panose="020B0604020202020204" pitchFamily="34" charset="0"/>
                        </a:rPr>
                        <a:t>7,2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sv-SE" sz="1400" b="0" i="0" u="none" strike="noStrike" dirty="0">
                          <a:solidFill>
                            <a:srgbClr val="000000"/>
                          </a:solidFill>
                          <a:effectLst/>
                          <a:latin typeface="Arial" panose="020B0604020202020204" pitchFamily="34" charset="0"/>
                        </a:rPr>
                        <a:t>161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711889"/>
                  </a:ext>
                </a:extLst>
              </a:tr>
              <a:tr h="162651">
                <a:tc>
                  <a:txBody>
                    <a:bodyPr/>
                    <a:lstStyle/>
                    <a:p>
                      <a:pPr>
                        <a:lnSpc>
                          <a:spcPct val="107000"/>
                        </a:lnSpc>
                        <a:spcAft>
                          <a:spcPts val="800"/>
                        </a:spcAft>
                      </a:pPr>
                      <a:r>
                        <a:rPr lang="sv-SE"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Länet</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Arial" panose="020B0604020202020204" pitchFamily="34" charset="0"/>
                          <a:cs typeface="Arial" panose="020B0604020202020204" pitchFamily="34" charset="0"/>
                        </a:rPr>
                        <a:t>33,9</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Arial" panose="020B0604020202020204" pitchFamily="34" charset="0"/>
                          <a:cs typeface="Arial" panose="020B0604020202020204" pitchFamily="34" charset="0"/>
                        </a:rPr>
                        <a:t>8,7</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832608"/>
                  </a:ext>
                </a:extLst>
              </a:tr>
              <a:tr h="162651">
                <a:tc>
                  <a:txBody>
                    <a:bodyPr/>
                    <a:lstStyle/>
                    <a:p>
                      <a:pP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Riket</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a:solidFill>
                            <a:srgbClr val="000000"/>
                          </a:solidFill>
                          <a:effectLst/>
                          <a:latin typeface="Arial" panose="020B0604020202020204" pitchFamily="34" charset="0"/>
                          <a:ea typeface="Arial" panose="020B0604020202020204" pitchFamily="34" charset="0"/>
                          <a:cs typeface="Arial" panose="020B0604020202020204" pitchFamily="34" charset="0"/>
                        </a:rPr>
                        <a:t>37,7</a:t>
                      </a:r>
                      <a:endParaRPr lang="sv-SE" sz="16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10,5</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v-SE"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27106"/>
                  </a:ext>
                </a:extLst>
              </a:tr>
            </a:tbl>
          </a:graphicData>
        </a:graphic>
      </p:graphicFrame>
      <p:sp>
        <p:nvSpPr>
          <p:cNvPr id="8" name="Rectangle 4">
            <a:extLst>
              <a:ext uri="{FF2B5EF4-FFF2-40B4-BE49-F238E27FC236}">
                <a16:creationId xmlns:a16="http://schemas.microsoft.com/office/drawing/2014/main" id="{86E2BE33-2F13-4C79-9856-C0BD11958349}"/>
              </a:ext>
            </a:extLst>
          </p:cNvPr>
          <p:cNvSpPr>
            <a:spLocks noChangeArrowheads="1"/>
          </p:cNvSpPr>
          <p:nvPr/>
        </p:nvSpPr>
        <p:spPr bwMode="auto">
          <a:xfrm>
            <a:off x="4764400" y="4795998"/>
            <a:ext cx="46137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Antal privata arbetsställen per 1 000 invånare (minst en anställd) (Källa: SCB)</a:t>
            </a:r>
            <a:br>
              <a:rPr kumimoji="0" lang="sv-SE" altLang="sv-SE"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kumimoji="0" lang="sv-SE" altLang="sv-SE"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Nyföretagsamhet (Källa: UC AB)</a:t>
            </a:r>
            <a:br>
              <a:rPr kumimoji="0" lang="sv-SE" altLang="sv-SE"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kumimoji="0" lang="sv-SE" altLang="sv-SE"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Lokalt företagsklimat, rankning, 2019 (Källa: Svenskt Näringsliv)</a:t>
            </a:r>
            <a:endParaRPr kumimoji="0" lang="sv-SE" altLang="sv-SE"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dirty="0">
                <a:ln>
                  <a:noFill/>
                </a:ln>
                <a:solidFill>
                  <a:schemeClr val="tx1"/>
                </a:solidFill>
                <a:effectLst/>
                <a:latin typeface="Arial" panose="020B060402020202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1" name="textruta 10">
            <a:extLst>
              <a:ext uri="{FF2B5EF4-FFF2-40B4-BE49-F238E27FC236}">
                <a16:creationId xmlns:a16="http://schemas.microsoft.com/office/drawing/2014/main" id="{C96BD181-40D2-4A30-8E40-96112495B520}"/>
              </a:ext>
            </a:extLst>
          </p:cNvPr>
          <p:cNvSpPr txBox="1"/>
          <p:nvPr/>
        </p:nvSpPr>
        <p:spPr>
          <a:xfrm>
            <a:off x="502414" y="1066817"/>
            <a:ext cx="4059449" cy="3447098"/>
          </a:xfrm>
          <a:prstGeom prst="rect">
            <a:avLst/>
          </a:prstGeom>
          <a:noFill/>
        </p:spPr>
        <p:txBody>
          <a:bodyPr wrap="square" rtlCol="0">
            <a:spAutoFit/>
          </a:bodyPr>
          <a:lstStyle/>
          <a:p>
            <a:pPr marL="285750" indent="-285750">
              <a:buFont typeface="Arial" panose="020B0604020202020204" pitchFamily="34" charset="0"/>
              <a:buChar char="•"/>
            </a:pPr>
            <a:r>
              <a:rPr lang="sv-SE" sz="2000" dirty="0"/>
              <a:t>Antal privata arbetsställen</a:t>
            </a:r>
            <a:br>
              <a:rPr lang="sv-SE" sz="2000" dirty="0"/>
            </a:br>
            <a:r>
              <a:rPr lang="sv-SE" sz="2000" dirty="0"/>
              <a:t>per 1 000 invånare</a:t>
            </a:r>
          </a:p>
          <a:p>
            <a:pPr marL="285750" indent="-285750">
              <a:buFont typeface="Arial" panose="020B0604020202020204" pitchFamily="34" charset="0"/>
              <a:buChar char="•"/>
            </a:pPr>
            <a:endParaRPr lang="sv-SE" sz="2000" dirty="0"/>
          </a:p>
          <a:p>
            <a:endParaRPr lang="sv-SE" sz="2000" dirty="0"/>
          </a:p>
          <a:p>
            <a:pPr marL="285750" indent="-285750">
              <a:buFont typeface="Arial" panose="020B0604020202020204" pitchFamily="34" charset="0"/>
              <a:buChar char="•"/>
            </a:pPr>
            <a:r>
              <a:rPr lang="sv-SE" sz="2000" dirty="0"/>
              <a:t>Antal nyföretagsamma </a:t>
            </a:r>
            <a:br>
              <a:rPr lang="sv-SE" sz="2000" dirty="0"/>
            </a:br>
            <a:r>
              <a:rPr lang="sv-SE" sz="2000" dirty="0"/>
              <a:t>per 1 000 invånare</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Det lokala </a:t>
            </a:r>
            <a:br>
              <a:rPr lang="sv-SE" sz="2000" dirty="0"/>
            </a:br>
            <a:r>
              <a:rPr lang="sv-SE" sz="2000" dirty="0"/>
              <a:t>företagsklimatet</a:t>
            </a:r>
          </a:p>
          <a:p>
            <a:endParaRPr lang="sv-SE" dirty="0"/>
          </a:p>
        </p:txBody>
      </p:sp>
      <p:sp>
        <p:nvSpPr>
          <p:cNvPr id="9" name="Flödesschema: Koppling 8">
            <a:extLst>
              <a:ext uri="{FF2B5EF4-FFF2-40B4-BE49-F238E27FC236}">
                <a16:creationId xmlns:a16="http://schemas.microsoft.com/office/drawing/2014/main" id="{89CDEB16-4695-471F-85EE-B82C370D0083}"/>
              </a:ext>
            </a:extLst>
          </p:cNvPr>
          <p:cNvSpPr/>
          <p:nvPr/>
        </p:nvSpPr>
        <p:spPr>
          <a:xfrm>
            <a:off x="4081030" y="1066817"/>
            <a:ext cx="457200" cy="457200"/>
          </a:xfrm>
          <a:prstGeom prst="flowChart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0" name="Flödesschema: Koppling 9">
            <a:extLst>
              <a:ext uri="{FF2B5EF4-FFF2-40B4-BE49-F238E27FC236}">
                <a16:creationId xmlns:a16="http://schemas.microsoft.com/office/drawing/2014/main" id="{8F763BEB-EFF0-4BE6-BA5D-AD34F6ED9DAD}"/>
              </a:ext>
            </a:extLst>
          </p:cNvPr>
          <p:cNvSpPr/>
          <p:nvPr/>
        </p:nvSpPr>
        <p:spPr>
          <a:xfrm>
            <a:off x="4081030" y="2196530"/>
            <a:ext cx="457200" cy="457200"/>
          </a:xfrm>
          <a:prstGeom prst="flowChart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2" name="Flödesschema: Koppling 11">
            <a:extLst>
              <a:ext uri="{FF2B5EF4-FFF2-40B4-BE49-F238E27FC236}">
                <a16:creationId xmlns:a16="http://schemas.microsoft.com/office/drawing/2014/main" id="{70B97EBD-51A0-47D1-8FA4-11E531BAB884}"/>
              </a:ext>
            </a:extLst>
          </p:cNvPr>
          <p:cNvSpPr/>
          <p:nvPr/>
        </p:nvSpPr>
        <p:spPr>
          <a:xfrm>
            <a:off x="4081030" y="3668922"/>
            <a:ext cx="457200" cy="457200"/>
          </a:xfrm>
          <a:prstGeom prst="flowChartConnector">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6619739"/>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Powerpoint-Region Värmland</Template>
  <TotalTime>3402</TotalTime>
  <Words>2069</Words>
  <Application>Microsoft Office PowerPoint</Application>
  <PresentationFormat>Bredbild</PresentationFormat>
  <Paragraphs>812</Paragraphs>
  <Slides>17</Slides>
  <Notes>10</Notes>
  <HiddenSlides>1</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17</vt:i4>
      </vt:variant>
    </vt:vector>
  </HeadingPairs>
  <TitlesOfParts>
    <vt:vector size="24" baseType="lpstr">
      <vt:lpstr>Arial</vt:lpstr>
      <vt:lpstr>Calibri</vt:lpstr>
      <vt:lpstr>Courier New</vt:lpstr>
      <vt:lpstr>Segoe UI</vt:lpstr>
      <vt:lpstr>Region Varmland</vt:lpstr>
      <vt:lpstr>Region Varmland Grå</vt:lpstr>
      <vt:lpstr>Stor rubrik</vt:lpstr>
      <vt:lpstr>Sårbarhetsanalys av det värmländska näringslivet</vt:lpstr>
      <vt:lpstr>Bakgrund</vt:lpstr>
      <vt:lpstr>Sammanfattning och slutsatser</vt:lpstr>
      <vt:lpstr>PowerPoint-presentation</vt:lpstr>
      <vt:lpstr>PowerPoint-presentation</vt:lpstr>
      <vt:lpstr>Data utgår från år 2019</vt:lpstr>
      <vt:lpstr>Socioekonomi</vt:lpstr>
      <vt:lpstr>Arbetsmarknad</vt:lpstr>
      <vt:lpstr>Företagande</vt:lpstr>
      <vt:lpstr>Beroende av enskild bransch</vt:lpstr>
      <vt:lpstr>De fem viktigaste branschgrupperna inom det privata näringslivet i Värmland, 2019</vt:lpstr>
      <vt:lpstr>Summan av antalet företag i respektive kommun som utgör  50 procent av lönesumman inom det privata näringslivet, 2015 - 2019</vt:lpstr>
      <vt:lpstr>Summan av antalet företag i respektive  LA område som utgör  50 procent av lönesumman inom det privata näringslivet, 2015 - 2019</vt:lpstr>
      <vt:lpstr>De 10 viktigaste företagen i Värmland, 2019</vt:lpstr>
      <vt:lpstr>Sårbarheten i de värmländska kommunerna</vt:lpstr>
      <vt:lpstr>PowerPoint-presentation</vt:lpstr>
      <vt:lpstr>Process framåt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Sårbarhetsanalys av det värmländska näringslivet</dc:title>
  <dc:creator>Samuel Gök</dc:creator>
  <cp:lastModifiedBy>Samuel Gök</cp:lastModifiedBy>
  <cp:revision>98</cp:revision>
  <dcterms:created xsi:type="dcterms:W3CDTF">2022-05-13T09:36:39Z</dcterms:created>
  <dcterms:modified xsi:type="dcterms:W3CDTF">2022-06-17T12:57:06Z</dcterms:modified>
</cp:coreProperties>
</file>