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</p:sldMasterIdLst>
  <p:notesMasterIdLst>
    <p:notesMasterId r:id="rId16"/>
  </p:notesMasterIdLst>
  <p:sldIdLst>
    <p:sldId id="2146846940" r:id="rId7"/>
    <p:sldId id="2146846938" r:id="rId8"/>
    <p:sldId id="266" r:id="rId9"/>
    <p:sldId id="2146846930" r:id="rId10"/>
    <p:sldId id="2146846922" r:id="rId11"/>
    <p:sldId id="2146846937" r:id="rId12"/>
    <p:sldId id="2146846939" r:id="rId13"/>
    <p:sldId id="258" r:id="rId14"/>
    <p:sldId id="2146846924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49E7A-D4E0-47DF-BA03-1D8F8D853C6E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23392-3896-4106-A4A3-97842E4847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897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as.berggren@regionvarmland.se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F7390A-692B-4F15-B7FD-476653BFC41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3036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F7390A-692B-4F15-B7FD-476653BFC416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5293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sv-SE"/>
          </a:p>
          <a:p>
            <a:pPr rtl="0">
              <a:buFont typeface="Arial" panose="020B0604020202020204" pitchFamily="34" charset="0"/>
              <a:buChar char="•"/>
            </a:pPr>
            <a:r>
              <a:rPr lang="sv-SE"/>
              <a:t>Varje områdeschef ansvarar för att till </a:t>
            </a:r>
            <a:r>
              <a:rPr lang="sv-SE">
                <a:hlinkClick r:id="rId3" tooltip="mailto:andreas.berggren@regionvarmland.se"/>
              </a:rPr>
              <a:t>andreas.berggren@regionvarmland.se</a:t>
            </a:r>
            <a:r>
              <a:rPr lang="sv-SE"/>
              <a:t> anmäla en kontaktperson för sitt område för projektinformation och dialog. senast 2024-09-26. Innebär inte ett åtagande att sitta i någon gruppering.</a:t>
            </a:r>
          </a:p>
          <a:p>
            <a:pPr rtl="0">
              <a:buFont typeface="Arial" panose="020B0604020202020204" pitchFamily="34" charset="0"/>
              <a:buChar char="•"/>
            </a:pPr>
            <a:endParaRPr lang="sv-SE"/>
          </a:p>
          <a:p>
            <a:pPr rtl="0">
              <a:buFont typeface="Arial" panose="020B0604020202020204" pitchFamily="34" charset="0"/>
              <a:buChar char="•"/>
            </a:pPr>
            <a:r>
              <a:rPr lang="sv-SE"/>
              <a:t>Projektgruppsdeltagare ska preliminärt utses inom Område regionservice, Område vårdkvalitet och något av "Vårdområdena". Områdeschefer tar fram förslag på namn om möjligt till HSL 2024-09-23. Möten sker fysiskt varannan fredag två timmar.</a:t>
            </a:r>
          </a:p>
          <a:p>
            <a:pPr rtl="0">
              <a:buFont typeface="Arial" panose="020B0604020202020204" pitchFamily="34" charset="0"/>
              <a:buChar char="•"/>
            </a:pPr>
            <a:endParaRPr lang="sv-SE"/>
          </a:p>
          <a:p>
            <a:pPr rtl="0">
              <a:buFont typeface="Arial" panose="020B0604020202020204" pitchFamily="34" charset="0"/>
              <a:buChar char="•"/>
            </a:pPr>
            <a:r>
              <a:rPr lang="sv-SE"/>
              <a:t>En aktivitet i projektet är att värdera </a:t>
            </a:r>
            <a:r>
              <a:rPr lang="sv-SE" err="1"/>
              <a:t>vilen</a:t>
            </a:r>
            <a:r>
              <a:rPr lang="sv-SE"/>
              <a:t> verksamhet som är totalförsvarsviktig, vad som kan prioriteras lägre och vad som faktiskt i kris/krig skulle kunna pausas i upp till 90 dagar. Analysen ska göras per Verksamhetsområde. Ett metodstöd finns och stöd från projektet i själva analysen. </a:t>
            </a:r>
          </a:p>
          <a:p>
            <a:pPr rtl="0">
              <a:buFont typeface="Arial" panose="020B0604020202020204" pitchFamily="34" charset="0"/>
              <a:buNone/>
            </a:pPr>
            <a:r>
              <a:rPr lang="sv-SE"/>
              <a:t>Tidplan och mer detaljer kommer inom kort!</a:t>
            </a:r>
          </a:p>
          <a:p>
            <a:pPr rtl="0">
              <a:buFont typeface="Arial" panose="020B0604020202020204" pitchFamily="34" charset="0"/>
              <a:buNone/>
            </a:pPr>
            <a:endParaRPr lang="sv-SE"/>
          </a:p>
          <a:p>
            <a:pPr rtl="0">
              <a:buFont typeface="Arial" panose="020B0604020202020204" pitchFamily="34" charset="0"/>
              <a:buChar char="•"/>
            </a:pPr>
            <a:r>
              <a:rPr lang="sv-SE"/>
              <a:t>Horisontell prioritering mellan verksamheter ned till olika diagnosområden behöver arbetas fram. Ett arbete genomfördes under pandemin. Det underlaget ska nu vidare bearbetas. Område vårdkvalitet med sina chefsläkare har fått i uppdrag att planera för </a:t>
            </a:r>
            <a:r>
              <a:rPr lang="sv-SE" i="1"/>
              <a:t>hur</a:t>
            </a:r>
            <a:r>
              <a:rPr lang="sv-SE"/>
              <a:t> detta kan genomföras. Arbetet är tänkt att primärt göras områdesvis i någon sorts workshopsformat. Område medicinska specialiteter är utsedd att vara pilot för metoden. Tidplan och mer om metodik kan förväntas under oktober</a:t>
            </a:r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F7390A-692B-4F15-B7FD-476653BFC416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998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F7390A-692B-4F15-B7FD-476653BFC416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2268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23392-3896-4106-A4A3-97842E484719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888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8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28855"/>
          <a:stretch/>
        </p:blipFill>
        <p:spPr>
          <a:xfrm>
            <a:off x="-1" y="0"/>
            <a:ext cx="4121077" cy="34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8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6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69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9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619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29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55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996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4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4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5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2360C-C35F-5040-8F82-49517619CE55}" type="datetime1">
              <a:rPr lang="sv-SE" smtClean="0"/>
              <a:pPr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7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5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intranat.regionvarmland.se/5.362ebd7519104f506481420f.html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ionvarmland.se/vardgivarwebben/service-och-it/medicinsk-teknik/nrfit-ny-standardkoppling-for-spinal-epidural-och-nervblocka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A990C8-E9E9-46DD-967B-9AF072764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5644" y="2493628"/>
            <a:ext cx="6213722" cy="1311128"/>
          </a:xfrm>
        </p:spPr>
        <p:txBody>
          <a:bodyPr/>
          <a:lstStyle/>
          <a:p>
            <a:r>
              <a:rPr lang="sv-SE" dirty="0"/>
              <a:t>Vårdvalsråd</a:t>
            </a:r>
            <a:br>
              <a:rPr lang="sv-SE" dirty="0"/>
            </a:br>
            <a:r>
              <a:rPr lang="sv-SE" dirty="0"/>
              <a:t>Ledningsinformation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57E94A7-75EC-44CE-9410-C23957DC3D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20240926</a:t>
            </a:r>
          </a:p>
        </p:txBody>
      </p:sp>
    </p:spTree>
    <p:extLst>
      <p:ext uri="{BB962C8B-B14F-4D97-AF65-F5344CB8AC3E}">
        <p14:creationId xmlns:p14="http://schemas.microsoft.com/office/powerpoint/2010/main" val="120425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1CAC30-2D97-AF0D-E304-24E4722FB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Nya på jobbet: Lars och Henrik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821052C-918F-8DAC-417B-6847F371BE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2482850"/>
            <a:ext cx="7987719" cy="94615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1460" indent="-251460"/>
            <a:r>
              <a:rPr lang="sv-SE">
                <a:hlinkClick r:id="rId2"/>
              </a:rPr>
              <a:t>Ta del av presentationen på intranätet från förra veckan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4B501FA-340E-0E18-EBC7-2C4F5DE9CE01}"/>
              </a:ext>
            </a:extLst>
          </p:cNvPr>
          <p:cNvSpPr/>
          <p:nvPr/>
        </p:nvSpPr>
        <p:spPr>
          <a:xfrm>
            <a:off x="9414932" y="0"/>
            <a:ext cx="2777067" cy="415636"/>
          </a:xfrm>
          <a:prstGeom prst="rect">
            <a:avLst/>
          </a:prstGeom>
          <a:solidFill>
            <a:srgbClr val="003A70">
              <a:alpha val="2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b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Hälso- och sjukvårdsledning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490A5184-42E0-A372-4A2E-35F63816FA8A}"/>
              </a:ext>
            </a:extLst>
          </p:cNvPr>
          <p:cNvSpPr/>
          <p:nvPr/>
        </p:nvSpPr>
        <p:spPr>
          <a:xfrm>
            <a:off x="9208800" y="0"/>
            <a:ext cx="415636" cy="41563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eLT Pro 55 Roman" panose="020B0604020202020204" pitchFamily="34" charset="77"/>
                <a:ea typeface="+mn-ea"/>
                <a:cs typeface="+mn-cs"/>
              </a:rPr>
              <a:t>i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DD79615-F264-ECD8-B47E-C52578369D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6668" y="3178205"/>
            <a:ext cx="6332623" cy="277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846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0EBA81-2086-FEB7-DC2D-A22755A7C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8" y="972000"/>
            <a:ext cx="8084105" cy="1325563"/>
          </a:xfrm>
        </p:spPr>
        <p:txBody>
          <a:bodyPr/>
          <a:lstStyle/>
          <a:p>
            <a:r>
              <a:rPr lang="sv-SE" err="1"/>
              <a:t>NRFit</a:t>
            </a:r>
            <a:r>
              <a:rPr lang="sv-SE"/>
              <a:t> – Ny standardkoppling för spinal, epidural och nervblockad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803B89A-C4D3-341A-171C-A958F84349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2482850"/>
            <a:ext cx="8587958" cy="3240000"/>
          </a:xfrm>
        </p:spPr>
        <p:txBody>
          <a:bodyPr/>
          <a:lstStyle/>
          <a:p>
            <a:r>
              <a:rPr lang="sv-SE"/>
              <a:t>Sprid infon till alla som jobbar med detta! </a:t>
            </a:r>
          </a:p>
          <a:p>
            <a:r>
              <a:rPr lang="sv-SE"/>
              <a:t>Nationellt införande, i Värmland  21 oktober 2024. Flera regioner inför innan oss – observera det vid överlämning.</a:t>
            </a:r>
          </a:p>
          <a:p>
            <a:r>
              <a:rPr lang="sv-SE"/>
              <a:t>Använd presentation – ta del av vad som finns att göra. </a:t>
            </a:r>
          </a:p>
          <a:p>
            <a:r>
              <a:rPr lang="sv-SE"/>
              <a:t>Länk till presentationen och mer information på vårdgivarwebben:</a:t>
            </a:r>
          </a:p>
          <a:p>
            <a:r>
              <a:rPr lang="sv-SE" err="1">
                <a:hlinkClick r:id="rId3"/>
              </a:rPr>
              <a:t>NRFit</a:t>
            </a:r>
            <a:r>
              <a:rPr lang="sv-SE">
                <a:hlinkClick r:id="rId3"/>
              </a:rPr>
              <a:t> ny standardkoppling för spinal, epidural och nervblockad - Region Värmland (regionvarmland.se)</a:t>
            </a:r>
            <a:endParaRPr lang="sv-SE"/>
          </a:p>
          <a:p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60A65F8-C702-E265-CCC1-529BD1FE04F6}"/>
              </a:ext>
            </a:extLst>
          </p:cNvPr>
          <p:cNvSpPr/>
          <p:nvPr/>
        </p:nvSpPr>
        <p:spPr>
          <a:xfrm>
            <a:off x="9414932" y="-8878"/>
            <a:ext cx="2777067" cy="415636"/>
          </a:xfrm>
          <a:prstGeom prst="rect">
            <a:avLst/>
          </a:prstGeom>
          <a:solidFill>
            <a:srgbClr val="003A70">
              <a:alpha val="2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b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Hälso- och sjukvårdsledning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C8AE433E-9EF7-10D7-03D5-2AC2EF33A5EB}"/>
              </a:ext>
            </a:extLst>
          </p:cNvPr>
          <p:cNvSpPr/>
          <p:nvPr/>
        </p:nvSpPr>
        <p:spPr>
          <a:xfrm>
            <a:off x="9208800" y="-8878"/>
            <a:ext cx="415636" cy="41563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eLT Pro 55 Roman" panose="020B0604020202020204" pitchFamily="34" charset="77"/>
                <a:ea typeface="+mn-ea"/>
                <a:cs typeface="+mn-cs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412525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0EBA81-2086-FEB7-DC2D-A22755A7C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509" y="762450"/>
            <a:ext cx="9047850" cy="1325563"/>
          </a:xfrm>
        </p:spPr>
        <p:txBody>
          <a:bodyPr/>
          <a:lstStyle/>
          <a:p>
            <a:r>
              <a:rPr lang="sv-SE">
                <a:cs typeface="Arial"/>
              </a:rPr>
              <a:t>Plan för verksamhetsanknuten och central bastjänstgöring (BT)</a:t>
            </a: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803B89A-C4D3-341A-171C-A958F84349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01508" y="2273300"/>
            <a:ext cx="8575366" cy="3240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1460" indent="-251460"/>
            <a:r>
              <a:rPr lang="sv-SE" sz="2000">
                <a:cs typeface="Arial"/>
              </a:rPr>
              <a:t>Hela sjukvårdssverige står inför en omfattande förändring då utbildningsläkarnas AT-tjänstgöring kommer att ersättas med så kallad BT-tjänstgöring.</a:t>
            </a:r>
          </a:p>
          <a:p>
            <a:pPr marL="251460" indent="-251460"/>
            <a:r>
              <a:rPr lang="sv-SE" sz="2000">
                <a:cs typeface="Arial"/>
              </a:rPr>
              <a:t>Inriktningsbeslut har fattas om att planera för 48 centrala BT-platser samt 12 verksamhetsanknutna BT-platser i regionen från 2027. </a:t>
            </a:r>
          </a:p>
          <a:p>
            <a:pPr marL="251460" indent="-251460"/>
            <a:r>
              <a:rPr lang="sv-SE" sz="2000">
                <a:cs typeface="Arial"/>
              </a:rPr>
              <a:t>Utbildningsläkarchef tillsammans med BT studierektorer har fått uppdrag att i samråd med referensgrupp bestående av utvalda verksamhetschefer utforma struktur för blockplaceringar och återkomma till hälso- och sjukvårdsledningen för beslut i mitten av HT 2024. Referensgruppen är ännu inte utsedd. 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60A65F8-C702-E265-CCC1-529BD1FE04F6}"/>
              </a:ext>
            </a:extLst>
          </p:cNvPr>
          <p:cNvSpPr/>
          <p:nvPr/>
        </p:nvSpPr>
        <p:spPr>
          <a:xfrm>
            <a:off x="9414932" y="-8878"/>
            <a:ext cx="2777067" cy="415636"/>
          </a:xfrm>
          <a:prstGeom prst="rect">
            <a:avLst/>
          </a:prstGeom>
          <a:solidFill>
            <a:srgbClr val="003A70">
              <a:alpha val="2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b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Hälso- och sjukvårdsledning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C8AE433E-9EF7-10D7-03D5-2AC2EF33A5EB}"/>
              </a:ext>
            </a:extLst>
          </p:cNvPr>
          <p:cNvSpPr/>
          <p:nvPr/>
        </p:nvSpPr>
        <p:spPr>
          <a:xfrm>
            <a:off x="9208800" y="-8878"/>
            <a:ext cx="415636" cy="41563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eLT Pro 55 Roman" panose="020B0604020202020204" pitchFamily="34" charset="77"/>
                <a:ea typeface="+mn-ea"/>
                <a:cs typeface="+mn-cs"/>
              </a:rPr>
              <a:t>i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F3B67533-6D0A-7FB1-B366-ADD13C9850EC}"/>
              </a:ext>
            </a:extLst>
          </p:cNvPr>
          <p:cNvSpPr txBox="1"/>
          <p:nvPr/>
        </p:nvSpPr>
        <p:spPr>
          <a:xfrm rot="21269807">
            <a:off x="655355" y="333288"/>
            <a:ext cx="269282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400" b="1">
                <a:solidFill>
                  <a:srgbClr val="F8AB10"/>
                </a:solidFill>
                <a:latin typeface="Ink Free"/>
              </a:rPr>
              <a:t>Inriktningsbeslut</a:t>
            </a:r>
            <a:endParaRPr kumimoji="0" lang="sv-SE" sz="2400" b="1" i="0" u="none" strike="noStrike" kern="1200" cap="none" spc="0" normalizeH="0" baseline="0" noProof="0">
              <a:ln>
                <a:noFill/>
              </a:ln>
              <a:solidFill>
                <a:srgbClr val="F8AB10"/>
              </a:solidFill>
              <a:effectLst/>
              <a:uLnTx/>
              <a:uFillTx/>
              <a:latin typeface="Ink Free" panose="03080402000500000000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797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0EBA81-2086-FEB7-DC2D-A22755A7C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Projekt Krigsorganisation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803B89A-C4D3-341A-171C-A958F84349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2482850"/>
            <a:ext cx="8616669" cy="352575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1460" indent="-251460"/>
            <a:r>
              <a:rPr lang="sv-SE" sz="1800">
                <a:cs typeface="Arial"/>
              </a:rPr>
              <a:t>Stort fokus i frågan – regiongemensamt projekt. En aktivitet i projektet är att </a:t>
            </a:r>
            <a:r>
              <a:rPr lang="sv-SE" sz="1800" b="1">
                <a:cs typeface="Arial"/>
              </a:rPr>
              <a:t>värdera vilken verksamhet som är totalförsvarsviktig, </a:t>
            </a:r>
            <a:r>
              <a:rPr lang="sv-SE" sz="1800">
                <a:cs typeface="Arial"/>
              </a:rPr>
              <a:t>vad som kan prioriteras lägre och vad som faktiskt i kris/krig skulle kunna pausas i upp till 90 dagar. </a:t>
            </a:r>
            <a:r>
              <a:rPr lang="sv-SE" sz="1800" b="1">
                <a:cs typeface="Arial"/>
              </a:rPr>
              <a:t>Analysen ska göras per verksamhetsområde</a:t>
            </a:r>
            <a:r>
              <a:rPr lang="sv-SE" sz="1800">
                <a:cs typeface="Arial"/>
              </a:rPr>
              <a:t>. Ett metodstöd finns och stöd från projektet i själva analysen. Tidplan och mer detaljer kommer inom kort.</a:t>
            </a:r>
            <a:endParaRPr lang="sv-SE"/>
          </a:p>
          <a:p>
            <a:pPr marL="251460" indent="-251460"/>
            <a:r>
              <a:rPr lang="sv-SE" sz="1800">
                <a:cs typeface="Arial"/>
              </a:rPr>
              <a:t>Horisontell prioritering mellan verksamheter ned till olika diagnosområden behöver arbetas fram. Ett arbete genomfördes under pandemin underlaget ska nu vidare bearbetas. Område vårdkvalitet med sina chefsläkare kommer att få i uppdrag att planera för hur detta kan genomföras. </a:t>
            </a:r>
            <a:endParaRPr lang="sv-SE">
              <a:cs typeface="Arial"/>
            </a:endParaRPr>
          </a:p>
          <a:p>
            <a:pPr marL="251460" indent="-251460"/>
            <a:r>
              <a:rPr lang="sv-SE" sz="1800">
                <a:cs typeface="Arial"/>
              </a:rPr>
              <a:t>Arbetet är tänkt att primärt göras områdesvis i någon sorts workshopsformat. Område medicinska specialiteter är utsedd att vara pilot för metoden. Tidplan och mer om metodik kan förväntas under oktober.</a:t>
            </a:r>
            <a:endParaRPr lang="sv-SE">
              <a:cs typeface="Arial"/>
            </a:endParaRPr>
          </a:p>
          <a:p>
            <a:pPr marL="251460" indent="-251460"/>
            <a:endParaRPr lang="sv-SE" sz="1800">
              <a:cs typeface="Arial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60A65F8-C702-E265-CCC1-529BD1FE04F6}"/>
              </a:ext>
            </a:extLst>
          </p:cNvPr>
          <p:cNvSpPr/>
          <p:nvPr/>
        </p:nvSpPr>
        <p:spPr>
          <a:xfrm>
            <a:off x="9414932" y="-8878"/>
            <a:ext cx="2777067" cy="415636"/>
          </a:xfrm>
          <a:prstGeom prst="rect">
            <a:avLst/>
          </a:prstGeom>
          <a:solidFill>
            <a:srgbClr val="003A70">
              <a:alpha val="2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b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Hälso- och sjukvårdsledning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C8AE433E-9EF7-10D7-03D5-2AC2EF33A5EB}"/>
              </a:ext>
            </a:extLst>
          </p:cNvPr>
          <p:cNvSpPr/>
          <p:nvPr/>
        </p:nvSpPr>
        <p:spPr>
          <a:xfrm>
            <a:off x="9208800" y="-8878"/>
            <a:ext cx="415636" cy="41563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eLT Pro 55 Roman" panose="020B0604020202020204" pitchFamily="34" charset="77"/>
                <a:ea typeface="+mn-ea"/>
                <a:cs typeface="+mn-cs"/>
              </a:rPr>
              <a:t>i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E32C696A-F9CA-2DBF-E453-B030509CFBB5}"/>
              </a:ext>
            </a:extLst>
          </p:cNvPr>
          <p:cNvSpPr txBox="1"/>
          <p:nvPr/>
        </p:nvSpPr>
        <p:spPr>
          <a:xfrm rot="21269807">
            <a:off x="583721" y="344111"/>
            <a:ext cx="3067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400" b="1">
                <a:solidFill>
                  <a:srgbClr val="F8AB10"/>
                </a:solidFill>
                <a:latin typeface="Ink Free" panose="03080402000500000000" pitchFamily="66" charset="0"/>
              </a:rPr>
              <a:t>Projekt krigsorganisation</a:t>
            </a:r>
            <a:endParaRPr kumimoji="0" lang="sv-SE" sz="2400" b="1" i="0" u="none" strike="noStrike" kern="1200" cap="none" spc="0" normalizeH="0" baseline="0" noProof="0">
              <a:ln>
                <a:noFill/>
              </a:ln>
              <a:solidFill>
                <a:srgbClr val="F8AB10"/>
              </a:solidFill>
              <a:effectLst/>
              <a:uLnTx/>
              <a:uFillTx/>
              <a:latin typeface="Ink Free" panose="03080402000500000000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020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0EBA81-2086-FEB7-DC2D-A22755A7C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1"/>
            <a:ext cx="7200000" cy="781144"/>
          </a:xfrm>
        </p:spPr>
        <p:txBody>
          <a:bodyPr/>
          <a:lstStyle/>
          <a:p>
            <a:r>
              <a:rPr lang="sv-SE"/>
              <a:t>Budgetprocessen pågår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803B89A-C4D3-341A-171C-A958F84349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2496297"/>
            <a:ext cx="7343877" cy="274805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2000">
                <a:cs typeface="Arial"/>
              </a:rPr>
              <a:t>Nu diskuteras fördelningen av hälso- och sjukvårdens budgetram för 2025</a:t>
            </a:r>
          </a:p>
          <a:p>
            <a:r>
              <a:rPr lang="sv-SE" sz="2000">
                <a:cs typeface="Arial"/>
              </a:rPr>
              <a:t>Det första beslutet i budgetprocessen som ska tas av hälso- och sjukvårdsnämnden är ersättningar till vårdvalet. </a:t>
            </a:r>
          </a:p>
          <a:p>
            <a:r>
              <a:rPr lang="sv-SE" sz="2000">
                <a:cs typeface="Arial"/>
              </a:rPr>
              <a:t>Efter diskussioner i hälso- och sjukvårdsledningen kommer ett förslag till budgetfördelning mellan områdena att presenteras av hälso- och sjukvårdsdirektören inför nästa HSL  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60A65F8-C702-E265-CCC1-529BD1FE04F6}"/>
              </a:ext>
            </a:extLst>
          </p:cNvPr>
          <p:cNvSpPr/>
          <p:nvPr/>
        </p:nvSpPr>
        <p:spPr>
          <a:xfrm>
            <a:off x="9414932" y="-8878"/>
            <a:ext cx="2777067" cy="415636"/>
          </a:xfrm>
          <a:prstGeom prst="rect">
            <a:avLst/>
          </a:prstGeom>
          <a:solidFill>
            <a:srgbClr val="003A70">
              <a:alpha val="2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b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Hälso- och sjukvårdsledning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C8AE433E-9EF7-10D7-03D5-2AC2EF33A5EB}"/>
              </a:ext>
            </a:extLst>
          </p:cNvPr>
          <p:cNvSpPr/>
          <p:nvPr/>
        </p:nvSpPr>
        <p:spPr>
          <a:xfrm>
            <a:off x="9208800" y="-8878"/>
            <a:ext cx="415636" cy="41563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eLT Pro 55 Roman" panose="020B0604020202020204" pitchFamily="34" charset="77"/>
                <a:ea typeface="+mn-ea"/>
                <a:cs typeface="+mn-cs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526759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72AA9F-73C8-796E-E764-CFE88D2B3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IV JÄRN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373C651-A2DF-CFAF-ECD5-004599B9F9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Rekvirering och hantering av intravenöst järn (</a:t>
            </a:r>
            <a:r>
              <a:rPr lang="sv-SE" b="0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Gotham"/>
              </a:rPr>
              <a:t>RUT-12596-v.4.0 Rekvisition/beställning av läkemedel)</a:t>
            </a:r>
          </a:p>
          <a:p>
            <a:pPr marL="0" indent="0">
              <a:buNone/>
            </a:pPr>
            <a:r>
              <a:rPr lang="sv-SE" dirty="0"/>
              <a:t>Rutinen för kostnadsansvar har fallit bort. Anvisning kommer inom kort.</a:t>
            </a:r>
          </a:p>
          <a:p>
            <a:pPr marL="0" indent="0">
              <a:buNone/>
            </a:pPr>
            <a:r>
              <a:rPr lang="sv-SE" dirty="0"/>
              <a:t>Ersättning för rekvisition av IV järn kommer att ersättas. Retroaktivt för 2023 och 2024. Oberoende av </a:t>
            </a:r>
            <a:r>
              <a:rPr lang="sv-SE" dirty="0" err="1"/>
              <a:t>ordinatör</a:t>
            </a:r>
            <a:r>
              <a:rPr lang="sv-SE" dirty="0"/>
              <a:t>.</a:t>
            </a:r>
          </a:p>
          <a:p>
            <a:pPr marL="0" indent="0">
              <a:buNone/>
            </a:pPr>
            <a:r>
              <a:rPr lang="sv-SE" dirty="0"/>
              <a:t>Översyn av rutin inför 2025.</a:t>
            </a:r>
          </a:p>
        </p:txBody>
      </p:sp>
    </p:spTree>
    <p:extLst>
      <p:ext uri="{BB962C8B-B14F-4D97-AF65-F5344CB8AC3E}">
        <p14:creationId xmlns:p14="http://schemas.microsoft.com/office/powerpoint/2010/main" val="2576632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120F59-A2C3-65B7-6F8B-BCB35E5F0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Organisationsöversyn av Vårdvalsenheten pågår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9D00C6-45CA-5E71-CF7D-F9679F0EE6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Uppdrag till Anders Olsson att se över organisationen. </a:t>
            </a:r>
          </a:p>
        </p:txBody>
      </p:sp>
    </p:spTree>
    <p:extLst>
      <p:ext uri="{BB962C8B-B14F-4D97-AF65-F5344CB8AC3E}">
        <p14:creationId xmlns:p14="http://schemas.microsoft.com/office/powerpoint/2010/main" val="4255754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5059582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0349C4BF-E19F-44D1-80A2-52EBC7B72535}"/>
    </a:ext>
  </a:extLst>
</a:theme>
</file>

<file path=ppt/theme/theme2.xml><?xml version="1.0" encoding="utf-8"?>
<a:theme xmlns:a="http://schemas.openxmlformats.org/drawingml/2006/main" name="Region Varmland Grå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BA14B6D6-CCF9-4C6F-B87B-D4013CFA3824}"/>
    </a:ext>
  </a:extLst>
</a:theme>
</file>

<file path=ppt/theme/theme3.xml><?xml version="1.0" encoding="utf-8"?>
<a:theme xmlns:a="http://schemas.openxmlformats.org/drawingml/2006/main" name="Stor rubrik">
  <a:themeElements>
    <a:clrScheme name="Region Värmland-HEX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E6EA708E-2F9B-4427-93FC-14D83DF272B5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FF69021296543BF77243204103C8E" ma:contentTypeVersion="19" ma:contentTypeDescription="Create a new document." ma:contentTypeScope="" ma:versionID="16c8ab817d9b377a2535aceefb2b69ce">
  <xsd:schema xmlns:xsd="http://www.w3.org/2001/XMLSchema" xmlns:xs="http://www.w3.org/2001/XMLSchema" xmlns:p="http://schemas.microsoft.com/office/2006/metadata/properties" xmlns:ns1="http://schemas.microsoft.com/sharepoint/v3" xmlns:ns2="a60f1317-1738-4f2f-8b1d-1f9749478021" xmlns:ns3="d5d3d422-4b31-4ec8-9696-721f2c373cbd" targetNamespace="http://schemas.microsoft.com/office/2006/metadata/properties" ma:root="true" ma:fieldsID="4bf90dbb7762acd5e87b209ea36ce52c" ns1:_="" ns2:_="" ns3:_="">
    <xsd:import namespace="http://schemas.microsoft.com/sharepoint/v3"/>
    <xsd:import namespace="a60f1317-1738-4f2f-8b1d-1f9749478021"/>
    <xsd:import namespace="d5d3d422-4b31-4ec8-9696-721f2c373c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0f1317-1738-4f2f-8b1d-1f97494780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56c666c-3d86-41dd-931b-6486b2d8a6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d3d422-4b31-4ec8-9696-721f2c373c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7695a59-cbd3-41d4-8dcd-7a074d8c0b10}" ma:internalName="TaxCatchAll" ma:showField="CatchAllData" ma:web="d5d3d422-4b31-4ec8-9696-721f2c373c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d5d3d422-4b31-4ec8-9696-721f2c373cbd" xsi:nil="true"/>
    <lcf76f155ced4ddcb4097134ff3c332f xmlns="a60f1317-1738-4f2f-8b1d-1f9749478021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5D2326-4A42-49A4-BC3C-752BEAB36972}">
  <ds:schemaRefs>
    <ds:schemaRef ds:uri="a60f1317-1738-4f2f-8b1d-1f9749478021"/>
    <ds:schemaRef ds:uri="d5d3d422-4b31-4ec8-9696-721f2c373cb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9CDD15F-3D3F-4260-91BA-E064E99B29C0}">
  <ds:schemaRefs>
    <ds:schemaRef ds:uri="http://schemas.microsoft.com/office/2006/documentManagement/types"/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http://www.w3.org/XML/1998/namespace"/>
    <ds:schemaRef ds:uri="a60f1317-1738-4f2f-8b1d-1f9749478021"/>
    <ds:schemaRef ds:uri="http://schemas.openxmlformats.org/package/2006/metadata/core-properties"/>
    <ds:schemaRef ds:uri="d5d3d422-4b31-4ec8-9696-721f2c373cbd"/>
  </ds:schemaRefs>
</ds:datastoreItem>
</file>

<file path=customXml/itemProps3.xml><?xml version="1.0" encoding="utf-8"?>
<ds:datastoreItem xmlns:ds="http://schemas.openxmlformats.org/officeDocument/2006/customXml" ds:itemID="{0544510B-188D-4DC8-A267-0A365C2AA5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Powerpoint-Region Värmland</Template>
  <TotalTime>4</TotalTime>
  <Words>688</Words>
  <Application>Microsoft Office PowerPoint</Application>
  <PresentationFormat>Bredbild</PresentationFormat>
  <Paragraphs>55</Paragraphs>
  <Slides>9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9</vt:i4>
      </vt:variant>
    </vt:vector>
  </HeadingPairs>
  <TitlesOfParts>
    <vt:vector size="18" baseType="lpstr">
      <vt:lpstr>Aptos</vt:lpstr>
      <vt:lpstr>Arial</vt:lpstr>
      <vt:lpstr>Courier New</vt:lpstr>
      <vt:lpstr>Gotham</vt:lpstr>
      <vt:lpstr>HelveticaNeueLT Pro 55 Roman</vt:lpstr>
      <vt:lpstr>Ink Free</vt:lpstr>
      <vt:lpstr>Region Varmland</vt:lpstr>
      <vt:lpstr>Region Varmland Grå</vt:lpstr>
      <vt:lpstr>Stor rubrik</vt:lpstr>
      <vt:lpstr>Vårdvalsråd Ledningsinformation</vt:lpstr>
      <vt:lpstr>Nya på jobbet: Lars och Henrik</vt:lpstr>
      <vt:lpstr>NRFit – Ny standardkoppling för spinal, epidural och nervblockad </vt:lpstr>
      <vt:lpstr>Plan för verksamhetsanknuten och central bastjänstgöring (BT)</vt:lpstr>
      <vt:lpstr>Projekt Krigsorganisation </vt:lpstr>
      <vt:lpstr>Budgetprocessen pågår</vt:lpstr>
      <vt:lpstr>IV JÄRN </vt:lpstr>
      <vt:lpstr>Organisationsöversyn av Vårdvalsenheten pågår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Annika Magnusson</dc:creator>
  <cp:lastModifiedBy>Anders Olsson</cp:lastModifiedBy>
  <cp:revision>4</cp:revision>
  <dcterms:created xsi:type="dcterms:W3CDTF">2024-09-23T08:08:05Z</dcterms:created>
  <dcterms:modified xsi:type="dcterms:W3CDTF">2024-09-26T12:57:44Z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0x010100441FF69021296543BF77243204103C8E</vt:lpwstr>
  </property>
  <property fmtid="{D5CDD505-2E9C-101B-9397-08002B2CF9AE}" pid="3" name="MediaServiceImageTags">
    <vt:lpwstr/>
  </property>
</Properties>
</file>