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2" r:id="rId6"/>
    <p:sldId id="275" r:id="rId7"/>
    <p:sldId id="272" r:id="rId8"/>
    <p:sldId id="264" r:id="rId9"/>
    <p:sldId id="266" r:id="rId10"/>
    <p:sldId id="277" r:id="rId11"/>
    <p:sldId id="286" r:id="rId12"/>
    <p:sldId id="268" r:id="rId13"/>
    <p:sldId id="287" r:id="rId14"/>
    <p:sldId id="267" r:id="rId15"/>
    <p:sldId id="282" r:id="rId16"/>
    <p:sldId id="270" r:id="rId17"/>
    <p:sldId id="269" r:id="rId18"/>
    <p:sldId id="278" r:id="rId19"/>
    <p:sldId id="288" r:id="rId20"/>
    <p:sldId id="271" r:id="rId2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8043C43-946E-4CD5-A467-A57B2880F5A5}" type="datetimeFigureOut">
              <a:rPr lang="sv-SE"/>
              <a:pPr/>
              <a:t>2023-05-31</a:t>
            </a:fld>
            <a:endParaRPr lang="sv-S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227A4A3-1EA5-40EB-A46C-56890D5590AD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The introduction of an antibiotic is, with few exceptions, followed by an increase in resistance levels. Antibiotic resistant isolates are selected during therapy. This example is for MRSA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32772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C7176C-D771-46E6-8FAC-D5D021FBC1C3}" type="slidenum">
              <a:rPr lang="sv-SE" sz="1200">
                <a:latin typeface="Times New Roman" pitchFamily="18" charset="0"/>
              </a:rPr>
              <a:pPr algn="r"/>
              <a:t>9</a:t>
            </a:fld>
            <a:endParaRPr lang="sv-S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7A4A3-1EA5-40EB-A46C-56890D5590AD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7A4A3-1EA5-40EB-A46C-56890D5590AD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34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8BD-6A11-4B62-B916-CECFD822A9A2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98E1-947D-493C-8765-5B6D75AA4E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7B5B-A1BC-4000-9428-13BADBD74B28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7A55-A381-42F3-850F-E714EFC9E8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CD25-3518-4DD3-881A-9B72EF43E00E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C8C4-4FDD-4A45-B65D-9AC20EF878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1ABF-F113-4F3D-B6B9-7D64EF9BAD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D33640-CA3D-4D6C-8EEA-2CF2431026E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77F4-E461-4ACD-9B75-BF9AC7F6C7F8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4E2F-2D7C-410D-BFEE-C0F4FEB6C1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2A04-ACEA-4AF7-A7AF-B1DFF466AC7D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7620-D3FE-474D-8139-224FD93102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0756-D22E-4B69-B3BD-2607A2F3535F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A625-C53E-4C06-806B-297226430D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843B-596E-4FE1-A425-B3EE5D29A5EF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A8DC-F387-46EB-A47F-6D569DB427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E630-F922-47A7-B705-7538607F2E01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CB3B-2C5D-44AE-95BC-8A6DACD3137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EF5B-9B93-4F2F-A79A-8C4F345DE38C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0343C-D776-4B67-B7D0-66E3B5403D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7E33-5340-4015-820F-F9328B98B1BC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5C34-29B5-46E9-8D2C-568F97BABA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78E9-5CD2-43CF-B45A-065005B26805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C4B6-60AA-435F-8234-641160FCF1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87D582-C6FD-4FAF-BA26-AADE5D129E31}" type="datetimeFigureOut">
              <a:rPr lang="sv-SE"/>
              <a:pPr>
                <a:defRPr/>
              </a:pPr>
              <a:t>2023-05-31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0E5DE7-B816-4BEF-B3CC-D2591767BF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trama.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Antibiotikaresistens igår-idag-imorgon</a:t>
            </a:r>
          </a:p>
        </p:txBody>
      </p:sp>
      <p:pic>
        <p:nvPicPr>
          <p:cNvPr id="14338" name="Picture 4" descr="http://illvet.se/files/bonnier-ill/imagecache/std_3_2/pictures/jorden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73238"/>
            <a:ext cx="61563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MRB </a:t>
            </a:r>
            <a:r>
              <a:rPr lang="sv-SE" sz="1350" dirty="0"/>
              <a:t>(multiresistenta bakterier)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MRSA</a:t>
            </a:r>
            <a:r>
              <a:rPr lang="sv-SE" dirty="0"/>
              <a:t> </a:t>
            </a:r>
            <a:r>
              <a:rPr lang="sv-SE" sz="1350" dirty="0"/>
              <a:t>(</a:t>
            </a:r>
            <a:r>
              <a:rPr lang="sv-SE" sz="1350" dirty="0" err="1"/>
              <a:t>methicillinresistenta</a:t>
            </a:r>
            <a:r>
              <a:rPr lang="sv-SE" sz="1350" dirty="0"/>
              <a:t> </a:t>
            </a:r>
            <a:r>
              <a:rPr lang="sv-SE" sz="1350" dirty="0" err="1"/>
              <a:t>staphylococcus</a:t>
            </a:r>
            <a:r>
              <a:rPr lang="sv-SE" sz="1350" dirty="0"/>
              <a:t> aureus)</a:t>
            </a:r>
            <a:endParaRPr lang="sv-SE" dirty="0"/>
          </a:p>
          <a:p>
            <a:r>
              <a:rPr lang="sv-SE" sz="1800" dirty="0"/>
              <a:t>ESBL</a:t>
            </a:r>
            <a:r>
              <a:rPr lang="sv-SE" dirty="0"/>
              <a:t> </a:t>
            </a:r>
            <a:r>
              <a:rPr lang="sv-SE" sz="1350" dirty="0"/>
              <a:t>(</a:t>
            </a:r>
            <a:r>
              <a:rPr lang="sv-SE" sz="1350" dirty="0" err="1"/>
              <a:t>extended</a:t>
            </a:r>
            <a:r>
              <a:rPr lang="sv-SE" sz="1350" dirty="0"/>
              <a:t> </a:t>
            </a:r>
            <a:r>
              <a:rPr lang="sv-SE" sz="1350" dirty="0" err="1"/>
              <a:t>spectrum</a:t>
            </a:r>
            <a:r>
              <a:rPr lang="sv-SE" sz="1350" dirty="0"/>
              <a:t> </a:t>
            </a:r>
            <a:r>
              <a:rPr lang="sv-SE" sz="1350" dirty="0" err="1"/>
              <a:t>betalaktamase</a:t>
            </a:r>
            <a:r>
              <a:rPr lang="sv-SE" sz="1350" dirty="0"/>
              <a:t>) Enzym som vanligtvis produceras av gram-negativa tarmbakterier som E coli och Klebsiella</a:t>
            </a:r>
          </a:p>
          <a:p>
            <a:r>
              <a:rPr lang="sv-SE" sz="1800" dirty="0"/>
              <a:t>VRE</a:t>
            </a:r>
            <a:r>
              <a:rPr lang="sv-SE" dirty="0"/>
              <a:t> </a:t>
            </a:r>
            <a:r>
              <a:rPr lang="sv-SE" sz="1350" dirty="0"/>
              <a:t>(</a:t>
            </a:r>
            <a:r>
              <a:rPr lang="sv-SE" sz="1350" dirty="0" err="1"/>
              <a:t>vancomycinresistenta</a:t>
            </a:r>
            <a:r>
              <a:rPr lang="sv-SE" sz="1350" dirty="0"/>
              <a:t> enterokocker)</a:t>
            </a:r>
          </a:p>
          <a:p>
            <a:r>
              <a:rPr lang="sv-SE" sz="1800" dirty="0"/>
              <a:t>Övriga gramnegativa multiresistenta bakterier</a:t>
            </a:r>
          </a:p>
          <a:p>
            <a:r>
              <a:rPr lang="sv-SE" sz="1800" dirty="0"/>
              <a:t>MDR och XDR </a:t>
            </a:r>
            <a:r>
              <a:rPr lang="sv-SE" sz="1800" dirty="0" err="1"/>
              <a:t>Mycobacterium</a:t>
            </a:r>
            <a:r>
              <a:rPr lang="sv-SE" sz="1800" dirty="0"/>
              <a:t> </a:t>
            </a:r>
            <a:r>
              <a:rPr lang="sv-SE" sz="1800" dirty="0" err="1"/>
              <a:t>tuberkulosis</a:t>
            </a:r>
            <a:endParaRPr lang="sv-SE" sz="1800" dirty="0"/>
          </a:p>
          <a:p>
            <a:r>
              <a:rPr lang="sv-SE" sz="1800" dirty="0"/>
              <a:t>Totalresistent Neisseria </a:t>
            </a:r>
            <a:r>
              <a:rPr lang="sv-SE" sz="1800" dirty="0" err="1"/>
              <a:t>gonorrhoeae</a:t>
            </a:r>
            <a:r>
              <a:rPr lang="sv-SE" sz="1800" dirty="0"/>
              <a:t> m.fl.</a:t>
            </a:r>
          </a:p>
          <a:p>
            <a:endParaRPr lang="sv-SE" dirty="0"/>
          </a:p>
        </p:txBody>
      </p:sp>
      <p:pic>
        <p:nvPicPr>
          <p:cNvPr id="73730" name="Picture 2" descr="\\liv.se\Hemkataloger\Users-2\thah01\Mina bilder\MR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174" y="1808820"/>
            <a:ext cx="1398930" cy="1188132"/>
          </a:xfrm>
          <a:prstGeom prst="rect">
            <a:avLst/>
          </a:prstGeom>
          <a:noFill/>
        </p:spPr>
      </p:pic>
      <p:pic>
        <p:nvPicPr>
          <p:cNvPr id="73731" name="Picture 3" descr="\\liv.se\Hemkataloger\Users-2\thah01\Mina bilder\e col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7994" y="2618910"/>
            <a:ext cx="1213532" cy="1478906"/>
          </a:xfrm>
          <a:prstGeom prst="rect">
            <a:avLst/>
          </a:prstGeom>
          <a:noFill/>
        </p:spPr>
      </p:pic>
      <p:sp>
        <p:nvSpPr>
          <p:cNvPr id="73734" name="AutoShape 6" descr="data:image/jpeg;base64,/9j/4AAQSkZJRgABAQAAAQABAAD/2wCEAAkGBhQSERUUEhQUFRUWGBQXGBgXGRQcFxcaHBcVFBoYHBgYHCYeFxokHBUUHy8gJCcpLCwsFR4xNTAqNSYrLCkBCQoKDgwOGg8PGi0lHyUsLCwsLCwsLy0sLCwsLCwsLCosLy8sLCwsLywsLCwsLCwsLCwsKSwsLCwsKSwsLCwsLP/AABEIAIsAwAMBIgACEQEDEQH/xAAbAAABBQEBAAAAAAAAAAAAAAAEAQIDBQYAB//EADQQAAEEAQMDAwIEBgEFAAAAAAEAAgMRBBIhMQVBUQYTYSJxgZGhsQcUIzJCwdEzcuHw8f/EABoBAAIDAQEAAAAAAAAAAAAAAAMEAQIFAAb/xAAtEQACAgIBAwMDAQkAAAAAAAAAAQIRAyExBBJBEyJRgZGxYRQVMlJxocHR4f/aAAwDAQACEQMRAD8A9ElygOR+ajk6y0UAwWe9rNzZjjcjng2f7RwEPLA4tJicS/Yi+As71Ueuj0UWvczSu6sCSCaI/JAz9Ts6fc27eVm8rLnaWtlh27ubuCjMXIY7/HwN0OUmMR6WMd/9LHJ6syEU8i+flB9EzDMXPcwgXsXCr+wRVg/3NDvnZL7pKpa8o5JKLSW35H5RN2KI8eEFBJrP1AbE9v2TYi63eOLS4sjTsDu01t2UNKy8YqKZLMxsf1EW1GdPbGQCwbOUTpRxQIUnRMGTcsr2w4gDx8q8KBZH7G26DvcIJ+FzwBu4gI+PoRcbJRUXQmAguGqvyTCijNl1GOPkpoOmmYHSDpI5PH3UEnTJoG7hjgO/da+yBQoAIOfH1tcFEo1wDh1km912mWzsLW1tbd0kUTgyjuQjJYyObFJHur8VCWqH+90kC+wSd+KSx4wFlTg26gC53cDsrXpvS7pzxR8K0YlMmZQVyHel+k+3qlcPqfsPgeFelyjZslLkeTvZiZpvLNzZFI7dCzb8I1yFc7dULQYIWqSFGmIVwoA1WTCd9o8vnzDoOlt2OFDjz5LuA1jq2N/6Vr1GNoBoV8qnwmxh+phcHd99j+CzIyPYQ7ZRbou8S4mH3XmRx3N8D4CDnBedTdgpZIy4bpXU1hJ/RRKVOwUVu/IZgTWN0ROaaXdlSdFym6XEnzsjIpy5pB4KmWgU8fuA+v8AUZGBggFk8/8AxG4LWsPh7+Qex+FXdL6FKyRz3vtt7D8Vdy4xfNGXAUAapFSjwvuWyOMV2L4eyaGIDnlXvp+QhzmDSAaIVZoF7q56SWtD3GiQLrvsj41ptmR1U7xuyynkEbS6RwaBySaCj6f1KOVpdG9rwO7Ta8e6lnZnUsgsAcRZAj3DQLq3L030b6TGDCWudqkebd4HwFoTwLHjub9z8GHKST7VsuXSpzW/KcGWEj4QlaRe1wBZOKDzuqyTp7b3H/haBkdIXOjsKjVDOLM06AIpgL0NAd5ReJkeSq6TyE6Nu9q8UGnBNF7rHYpvKgxpKBJGyq+j+roMmZ8Udhzb571tsrKLd0uBGS7bZY5EtbBQwOsp+SzdTY2N3KrEPajEnY8JRSUxpWxUuFm0eK5vXg92gA+PH7qfD6SGuB3ty6bpTHvBaN75+yu8LDAIs8LN7klcfqe6yZIwjUR08VNQcbfpdq47qzllBNKq6u7XULOTyfCo13aFsbb0wTpkYdJQBq1ocnHAaaCr+l4McDq1gmgNzvauJISUek0qKZ8lztcFbgNf/lwjHXqF3sEXBDR+yd7Je4Na0uPkcKyTYvLKrKyTNZE4mSbS5zaY08X2TfQ/pbLGWMiYlrBZ3deu+KHhCdb9BZORmi21EdP1XsByfxXqWPEGMawcNAaPwC1INYcXtduS3+hh9d1HqPsjxo5sTQSWtAJ5oC0jxfKSZ9C0HPKau0uKwhZK4kHbhKJCUFFmkKQ5ZKkM4MLEnlDZDgVHmZbWttx+rsPKrndRJ30obdhMWFv3BgxC+/Cl/lg35QcfWHVQaAPlSt6uzYOsH9FNhJRyfBZNILKPFG1556Pixm50pje8utwaCNqvevO62YzaHlVuN0KCOUyxsDXu5KLin2ufO1QF4n2uL81+S3MllF47vCBjjJ2KKZh1uHc9lUidVRI+UcLtXyuEakbGFAF0jxvp+dNG4NnZYds1w8q/ikaDud+KUeeBsWkuF2GgIU4b3ygMBaANTyfPYJCPu8Uezk4z93Af1sgQuLRbgOfB7IP0p0l5LpZiS47N+3lXPTfTg1fXZLiHEXta1MWOAKFIsMdJpeTOy9YsUPTju/Jj4vR7CXnc6zZvkfYqwwelyNb7bLdR2J7D5WnZjD8U73A3tR+EVRfAhk6/JPT2UcHpaQnVJIAPA/ZWuPCIxTeAulmJT4nUrpC2TLkmvc/otBbJLCcHIN0xBTf5x3hSLem3wFyUQoDGCKTA+1JS6iUu0Ddi780oM3I9n5cePA+UXJKBZPYWsZmZpMjnlzjewvgIM5PhGh02J5XvhBM3UiXanU4op2RsPzVZitBCVs31UTVcX3Q22tGk8aekuCxa42e/fbspXHWaKGjjcC4f23wQua06tjdcqU7AuK8E4Gg7bi6V7jYdtBtZ/Q6/i1jPUnq2aPMAje4NYWjT2Pm0508Hmn2J7Feoi+zuT4PWq08BIxyjx+rNfG01RIBP5J8Dx2Vdp0zOVuNtBBKWJI4gqJ+RpUWUSb0jMaG7EDnsOyJjgA2q3GrpBsmc0g6fpI58FWHRnhztV7+ErCKs28txi2WmNh6Bvz5UsYUt3ykc1Mox3Nt7H2ByopCDuEpeOLXFcVSorZZrP2U2LNfKjyI6PCdht33XIbdOIf7YIQpjAKOJCjyG2FF0KxlTAjlgcbqWDItVuRsd0mO7ehspQ28SaAPX/WHY+KXRcuOm/ush6b6lJNF9YvSSL8r0jqfSYsiExyiweD8rFzdGbjfTFYAvkoTcFFxa3fIz0Um5dqCWfCr4owZw4uJrsOxRuLICg5unta/3GuLd7duhuVM1cem0y5k1cMcHULIP7JwmGhu1OPhC4pjkP0Gx3rko4QgbVsoiLTpaZIx3cryzq0wkz3UKBkaP1XqUT9/AHJ8LNj0ex2WJ2vuPVqr5/wCE50mSOPK5S+BTNFyxtRNbjbAeGiv0VphG6IojyF5b6y9SyPlOPFbWigavU4+AvQP4d9KlgxKmJ1OOoNPLQmPRaw+rJ88Iz+pyrG1jS2aBw2QGQN1avaChpIhaU8gsc6Mh/MaqHZS4M4jkaDsCaTBGAaHcp2VCC06qNb7eUvjaTs3ZU/b4ZrJGrtW26E6NlamC+flHPYmH8GFNOEu1nknW+p5EXVdnOrW3S3ei0/HdetkfHgqI4sbyHuY0ubwSBf5qT3KO6PkyqcYxraVFHcptkYhB5XDFBU48hI80gE97GaKSObsnKKQm+FJK2AZcO9kbqKKPdWTorSMxAD8rloYWVJbHhuwWZ9V4vuNGjZ4I3/5WncxU3UWG90DKraZfpJduSzLwwHsbHFjyOU1rmyPDA1zgeT2R7cSjttyi8eEMogC1WULWzZeZLf2IYOk6HbAtP+lZhg0mwSa2WE69/EOZszmRtbTTW9m13WOo9TmEcjI5I2FooRj9SncfR5HGN0r/AFM3P1FSqfP+jXx9Mkmtukgcn5T29PLfpqqVRL1nqOP01rnM/qat3Vbg3sSAqnD9TdRyYJQxhe5tf1A0gj4ruVf9lm7cWqTrkX/eFpXpG76X0qD3S97IzIP8jVhQ9Z/iHiwB4bIHyt4aO58LAem/SWdNOHu92NpJ1vcSLB7UtFhfwhDZdUk2qMG6rc73uUaWDGn25J+PH48iOTLGU3Lnj6jvQ/rTJysoskALCCTQ/s8br0CUIfE6dFAKijawHmgBamc9AzzhOVwVIpFNycmYiAG3FtaQd7O6dgYdaiTeonuq10skRIDdTXGx8E8otp0s9ze28AcLM44ej1FS2m+TQ9HppIJ38K51DysT03q2o6zy11O+y0/ukjUBseE1erZmdVgkp2zL+uvVk+FNG2MAMIuyP7vIta/Dl9yOOTb62h35rJ+rehHOa3+poLD3FjfZaXovTRDjsjD9egVflHUoPDH+a3Ypki4uP99BhfpNFKXWg87LDG/UN+wCrX9Tk/xoD5QHIJDBKatF5/MAKTWslLJLdg7/AKJ8HU52ga6r45KlOwz6P4aNO598J73IPp+e1/HPcI5woWVYSnHtdNEJJKCzse9wrAb8KQRqGrJjk7HZmHYbjtpKdFgHuCtMR8rqXbDvq38Gai9NwF4kdEzX5pXWsjYbfCmkh8KEu+Fe7STAuXe+4njN7Hf7qRkYHAA+237Ib3qT2ZCikClFvYTyoTJSj9wrqJXHKNcjnPJSbFIIypNApRqiW0jCR/U4m/pCXHY4EknZK/GdFI5tbHcA8hJLDdgkj5SXaemtP+jGxubqLQ0AP5KIx8nKi/pgh8fYnkfigcud8TC54DwBQ0jdY7E9aTtl0OB06qrvyj48csqahWgWaccaTntN/Fq/8Ho2IC0H3Due3hcOpfyo17uYTu0b0q/FcH8OJJ3o9kY5tgtvkH7Kjk0RLGrqW0+USDKMp1uuncfAXTQcUTtuEzCdTWgncbKLrHV48eMyPGoeFHLqJSXteuF+AjGLtyTqvsE+PIsn6TsqXovXWZNuYKDdq7j8FeSC/quh/tElcdS5IaT38kmPKW6XDnutBjnWN+FmRLR2P5rQ9GlD4r+aRY7Ql1caj3BzW1sEtJVykyxtLiUqSlxxxCEnZRtF2hMmTZVboJjuyJ8iEdNR2TZHUbSAlSh2MKCI8pTS52lpdV0CaUEECKZHSmStApKNnl+J1nMzc4Fhc0B27RelrQe/yvXRwL8IJuMG2WNa2+aAFqa9t0xmyqaSiqSFZRcpub+yKT1bgn6chprRs4D/ACBVa5uuq7i1o/UH/QP3Wdh2jB7+Vn/obPSzbwq/Dr6EcmIWn7g2FWSenI3PBDQ0jewBytBf7IHqby2Fzm7GjuqbT0NQyN+0Bw+kyRSWTqajzGSVnOk58m9vcfub/dWXUc57IiWurceEaUJaixmeObnTasPxMetVcpczp7JY/bkBIOxpGwD+mD3IG64NF2hoTc7bKbpPQIsRrm/X9ZG5+OFaPLdibNcD/aWY2DfZBZEh0A33USlKcrb2TjhrRM6TnZaP02P6APyVlpP7T/2rWdBbULQPhHx/wC3WqsX1LK11rlxVjFOUTnKVIVJKBnSFDSFWJCFym/8Av5KrYaEt0VryiMSEFQEJcdxUobknWg9prsnkoIuNoxgUiklRJG6wmykKEu3XMeSq2d27s//Z"/>
          <p:cNvSpPr>
            <a:spLocks noChangeAspect="1" noChangeArrowheads="1"/>
          </p:cNvSpPr>
          <p:nvPr/>
        </p:nvSpPr>
        <p:spPr bwMode="auto">
          <a:xfrm>
            <a:off x="1143000" y="383382"/>
            <a:ext cx="1371600" cy="99298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3736" name="AutoShape 8" descr="data:image/jpeg;base64,/9j/4AAQSkZJRgABAQAAAQABAAD/2wCEAAkGBhQSERUUEhQUFRUWGBQXGBgXGRQcFxcaHBcVFBoYHBgYHCYeFxokHBUUHy8gJCcpLCwsFR4xNTAqNSYrLCkBCQoKDgwOGg8PGi0lHyUsLCwsLCwsLy0sLCwsLCwsLCosLy8sLCwsLywsLCwsLCwsLCwsKSwsLCwsKSwsLCwsLP/AABEIAIsAwAMBIgACEQEDEQH/xAAbAAABBQEBAAAAAAAAAAAAAAAEAQIDBQYAB//EADQQAAEEAQMDAwIEBgEFAAAAAAEAAgMRBBIhMQVBUQYTYSJxgZGhsQcUIzJCwdEzcuHw8f/EABoBAAIDAQEAAAAAAAAAAAAAAAMEAQIFAAb/xAAtEQACAgIBAwMDAQkAAAAAAAAAAQIRAyExBBJBEyJRgZGxYRQVMlJxocHR4f/aAAwDAQACEQMRAD8A9ElygOR+ajk6y0UAwWe9rNzZjjcjng2f7RwEPLA4tJicS/Yi+As71Ueuj0UWvczSu6sCSCaI/JAz9Ts6fc27eVm8rLnaWtlh27ubuCjMXIY7/HwN0OUmMR6WMd/9LHJ6syEU8i+flB9EzDMXPcwgXsXCr+wRVg/3NDvnZL7pKpa8o5JKLSW35H5RN2KI8eEFBJrP1AbE9v2TYi63eOLS4sjTsDu01t2UNKy8YqKZLMxsf1EW1GdPbGQCwbOUTpRxQIUnRMGTcsr2w4gDx8q8KBZH7G26DvcIJ+FzwBu4gI+PoRcbJRUXQmAguGqvyTCijNl1GOPkpoOmmYHSDpI5PH3UEnTJoG7hjgO/da+yBQoAIOfH1tcFEo1wDh1km912mWzsLW1tbd0kUTgyjuQjJYyObFJHur8VCWqH+90kC+wSd+KSx4wFlTg26gC53cDsrXpvS7pzxR8K0YlMmZQVyHel+k+3qlcPqfsPgeFelyjZslLkeTvZiZpvLNzZFI7dCzb8I1yFc7dULQYIWqSFGmIVwoA1WTCd9o8vnzDoOlt2OFDjz5LuA1jq2N/6Vr1GNoBoV8qnwmxh+phcHd99j+CzIyPYQ7ZRbou8S4mH3XmRx3N8D4CDnBedTdgpZIy4bpXU1hJ/RRKVOwUVu/IZgTWN0ROaaXdlSdFym6XEnzsjIpy5pB4KmWgU8fuA+v8AUZGBggFk8/8AxG4LWsPh7+Qex+FXdL6FKyRz3vtt7D8Vdy4xfNGXAUAapFSjwvuWyOMV2L4eyaGIDnlXvp+QhzmDSAaIVZoF7q56SWtD3GiQLrvsj41ptmR1U7xuyynkEbS6RwaBySaCj6f1KOVpdG9rwO7Ta8e6lnZnUsgsAcRZAj3DQLq3L030b6TGDCWudqkebd4HwFoTwLHjub9z8GHKST7VsuXSpzW/KcGWEj4QlaRe1wBZOKDzuqyTp7b3H/haBkdIXOjsKjVDOLM06AIpgL0NAd5ReJkeSq6TyE6Nu9q8UGnBNF7rHYpvKgxpKBJGyq+j+roMmZ8Udhzb571tsrKLd0uBGS7bZY5EtbBQwOsp+SzdTY2N3KrEPajEnY8JRSUxpWxUuFm0eK5vXg92gA+PH7qfD6SGuB3ty6bpTHvBaN75+yu8LDAIs8LN7klcfqe6yZIwjUR08VNQcbfpdq47qzllBNKq6u7XULOTyfCo13aFsbb0wTpkYdJQBq1ocnHAaaCr+l4McDq1gmgNzvauJISUek0qKZ8lztcFbgNf/lwjHXqF3sEXBDR+yd7Je4Na0uPkcKyTYvLKrKyTNZE4mSbS5zaY08X2TfQ/pbLGWMiYlrBZ3deu+KHhCdb9BZORmi21EdP1XsByfxXqWPEGMawcNAaPwC1INYcXtduS3+hh9d1HqPsjxo5sTQSWtAJ5oC0jxfKSZ9C0HPKau0uKwhZK4kHbhKJCUFFmkKQ5ZKkM4MLEnlDZDgVHmZbWttx+rsPKrndRJ30obdhMWFv3BgxC+/Cl/lg35QcfWHVQaAPlSt6uzYOsH9FNhJRyfBZNILKPFG1556Pixm50pje8utwaCNqvevO62YzaHlVuN0KCOUyxsDXu5KLin2ufO1QF4n2uL81+S3MllF47vCBjjJ2KKZh1uHc9lUidVRI+UcLtXyuEakbGFAF0jxvp+dNG4NnZYds1w8q/ikaDud+KUeeBsWkuF2GgIU4b3ygMBaANTyfPYJCPu8Uezk4z93Af1sgQuLRbgOfB7IP0p0l5LpZiS47N+3lXPTfTg1fXZLiHEXta1MWOAKFIsMdJpeTOy9YsUPTju/Jj4vR7CXnc6zZvkfYqwwelyNb7bLdR2J7D5WnZjD8U73A3tR+EVRfAhk6/JPT2UcHpaQnVJIAPA/ZWuPCIxTeAulmJT4nUrpC2TLkmvc/otBbJLCcHIN0xBTf5x3hSLem3wFyUQoDGCKTA+1JS6iUu0Ddi780oM3I9n5cePA+UXJKBZPYWsZmZpMjnlzjewvgIM5PhGh02J5XvhBM3UiXanU4op2RsPzVZitBCVs31UTVcX3Q22tGk8aekuCxa42e/fbspXHWaKGjjcC4f23wQua06tjdcqU7AuK8E4Gg7bi6V7jYdtBtZ/Q6/i1jPUnq2aPMAje4NYWjT2Pm0508Hmn2J7Feoi+zuT4PWq08BIxyjx+rNfG01RIBP5J8Dx2Vdp0zOVuNtBBKWJI4gqJ+RpUWUSb0jMaG7EDnsOyJjgA2q3GrpBsmc0g6fpI58FWHRnhztV7+ErCKs28txi2WmNh6Bvz5UsYUt3ykc1Mox3Nt7H2ByopCDuEpeOLXFcVSorZZrP2U2LNfKjyI6PCdht33XIbdOIf7YIQpjAKOJCjyG2FF0KxlTAjlgcbqWDItVuRsd0mO7ehspQ28SaAPX/WHY+KXRcuOm/ush6b6lJNF9YvSSL8r0jqfSYsiExyiweD8rFzdGbjfTFYAvkoTcFFxa3fIz0Um5dqCWfCr4owZw4uJrsOxRuLICg5unta/3GuLd7duhuVM1cem0y5k1cMcHULIP7JwmGhu1OPhC4pjkP0Gx3rko4QgbVsoiLTpaZIx3cryzq0wkz3UKBkaP1XqUT9/AHJ8LNj0ex2WJ2vuPVqr5/wCE50mSOPK5S+BTNFyxtRNbjbAeGiv0VphG6IojyF5b6y9SyPlOPFbWigavU4+AvQP4d9KlgxKmJ1OOoNPLQmPRaw+rJ88Iz+pyrG1jS2aBw2QGQN1avaChpIhaU8gsc6Mh/MaqHZS4M4jkaDsCaTBGAaHcp2VCC06qNb7eUvjaTs3ZU/b4ZrJGrtW26E6NlamC+flHPYmH8GFNOEu1nknW+p5EXVdnOrW3S3ei0/HdetkfHgqI4sbyHuY0ubwSBf5qT3KO6PkyqcYxraVFHcptkYhB5XDFBU48hI80gE97GaKSObsnKKQm+FJK2AZcO9kbqKKPdWTorSMxAD8rloYWVJbHhuwWZ9V4vuNGjZ4I3/5WncxU3UWG90DKraZfpJduSzLwwHsbHFjyOU1rmyPDA1zgeT2R7cSjttyi8eEMogC1WULWzZeZLf2IYOk6HbAtP+lZhg0mwSa2WE69/EOZszmRtbTTW9m13WOo9TmEcjI5I2FooRj9SncfR5HGN0r/AFM3P1FSqfP+jXx9Mkmtukgcn5T29PLfpqqVRL1nqOP01rnM/qat3Vbg3sSAqnD9TdRyYJQxhe5tf1A0gj4ruVf9lm7cWqTrkX/eFpXpG76X0qD3S97IzIP8jVhQ9Z/iHiwB4bIHyt4aO58LAem/SWdNOHu92NpJ1vcSLB7UtFhfwhDZdUk2qMG6rc73uUaWDGn25J+PH48iOTLGU3Lnj6jvQ/rTJysoskALCCTQ/s8br0CUIfE6dFAKijawHmgBamc9AzzhOVwVIpFNycmYiAG3FtaQd7O6dgYdaiTeonuq10skRIDdTXGx8E8otp0s9ze28AcLM44ej1FS2m+TQ9HppIJ38K51DysT03q2o6zy11O+y0/ukjUBseE1erZmdVgkp2zL+uvVk+FNG2MAMIuyP7vIta/Dl9yOOTb62h35rJ+rehHOa3+poLD3FjfZaXovTRDjsjD9egVflHUoPDH+a3Ypki4uP99BhfpNFKXWg87LDG/UN+wCrX9Tk/xoD5QHIJDBKatF5/MAKTWslLJLdg7/AKJ8HU52ga6r45KlOwz6P4aNO598J73IPp+e1/HPcI5woWVYSnHtdNEJJKCzse9wrAb8KQRqGrJjk7HZmHYbjtpKdFgHuCtMR8rqXbDvq38Gai9NwF4kdEzX5pXWsjYbfCmkh8KEu+Fe7STAuXe+4njN7Hf7qRkYHAA+237Ib3qT2ZCikClFvYTyoTJSj9wrqJXHKNcjnPJSbFIIypNApRqiW0jCR/U4m/pCXHY4EknZK/GdFI5tbHcA8hJLDdgkj5SXaemtP+jGxubqLQ0AP5KIx8nKi/pgh8fYnkfigcud8TC54DwBQ0jdY7E9aTtl0OB06qrvyj48csqahWgWaccaTntN/Fq/8Ho2IC0H3Due3hcOpfyo17uYTu0b0q/FcH8OJJ3o9kY5tgtvkH7Kjk0RLGrqW0+USDKMp1uuncfAXTQcUTtuEzCdTWgncbKLrHV48eMyPGoeFHLqJSXteuF+AjGLtyTqvsE+PIsn6TsqXovXWZNuYKDdq7j8FeSC/quh/tElcdS5IaT38kmPKW6XDnutBjnWN+FmRLR2P5rQ9GlD4r+aRY7Ql1caj3BzW1sEtJVykyxtLiUqSlxxxCEnZRtF2hMmTZVboJjuyJ8iEdNR2TZHUbSAlSh2MKCI8pTS52lpdV0CaUEECKZHSmStApKNnl+J1nMzc4Fhc0B27RelrQe/yvXRwL8IJuMG2WNa2+aAFqa9t0xmyqaSiqSFZRcpub+yKT1bgn6chprRs4D/ACBVa5uuq7i1o/UH/QP3Wdh2jB7+Vn/obPSzbwq/Dr6EcmIWn7g2FWSenI3PBDQ0jewBytBf7IHqby2Fzm7GjuqbT0NQyN+0Bw+kyRSWTqajzGSVnOk58m9vcfub/dWXUc57IiWurceEaUJaixmeObnTasPxMetVcpczp7JY/bkBIOxpGwD+mD3IG64NF2hoTc7bKbpPQIsRrm/X9ZG5+OFaPLdibNcD/aWY2DfZBZEh0A33USlKcrb2TjhrRM6TnZaP02P6APyVlpP7T/2rWdBbULQPhHx/wC3WqsX1LK11rlxVjFOUTnKVIVJKBnSFDSFWJCFym/8Av5KrYaEt0VryiMSEFQEJcdxUobknWg9prsnkoIuNoxgUiklRJG6wmykKEu3XMeSq2d27s//Z"/>
          <p:cNvSpPr>
            <a:spLocks noChangeAspect="1" noChangeArrowheads="1"/>
          </p:cNvSpPr>
          <p:nvPr/>
        </p:nvSpPr>
        <p:spPr bwMode="auto">
          <a:xfrm>
            <a:off x="1143000" y="383382"/>
            <a:ext cx="1371600" cy="99298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3738" name="Picture 10" descr="http://upload.wikimedia.org/wikipedia/commons/thumb/c/c9/Enterococcus_histological_pneumonia_01.png/240px-Enterococcus_histological_pneumonia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6156" y="4131079"/>
            <a:ext cx="1714500" cy="1243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5D8572-427B-4C91-A0AD-9379CBD8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v-SE" dirty="0"/>
              <a:t>MRSA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3DC272-A2D9-4C3A-9CB3-A45C2ADB50A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r>
              <a:rPr lang="sv-SE" sz="2000" dirty="0" err="1"/>
              <a:t>MecA</a:t>
            </a:r>
            <a:r>
              <a:rPr lang="sv-SE" sz="2000" dirty="0"/>
              <a:t> är en gen som finns i en </a:t>
            </a:r>
            <a:r>
              <a:rPr lang="sv-SE" sz="2000" dirty="0" err="1"/>
              <a:t>kromosomal</a:t>
            </a:r>
            <a:r>
              <a:rPr lang="sv-SE" sz="2000" dirty="0"/>
              <a:t> ”</a:t>
            </a:r>
            <a:r>
              <a:rPr lang="sv-SE" sz="2000" dirty="0" err="1"/>
              <a:t>kasett</a:t>
            </a:r>
            <a:r>
              <a:rPr lang="sv-SE" sz="2000" dirty="0"/>
              <a:t>” (</a:t>
            </a:r>
            <a:r>
              <a:rPr lang="sv-SE" sz="2000" dirty="0" err="1"/>
              <a:t>mec</a:t>
            </a:r>
            <a:r>
              <a:rPr lang="sv-SE" sz="2000" dirty="0"/>
              <a:t>) som är 52kbp stor och är ett flyttbart kromosomalt segment</a:t>
            </a:r>
          </a:p>
          <a:p>
            <a:pPr lvl="1"/>
            <a:r>
              <a:rPr lang="sv-SE" sz="1800" dirty="0" err="1"/>
              <a:t>MecA</a:t>
            </a:r>
            <a:r>
              <a:rPr lang="sv-SE" sz="1800" dirty="0"/>
              <a:t> kodar för ett protein, PBP2a, som har enzymatisk förmåga att bygga bakteriens cellvägg och som har mycket svag affinitet till samtliga </a:t>
            </a:r>
            <a:r>
              <a:rPr lang="sv-SE" sz="1800" dirty="0" err="1"/>
              <a:t>betalaktamantibiotka</a:t>
            </a:r>
            <a:r>
              <a:rPr lang="sv-SE" sz="1800" dirty="0"/>
              <a:t> vilket medför total resistens mot dessa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A371402-C6D9-4A3A-8145-8B1386A4C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47094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1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223D088-94F9-1A1F-9F66-035F9035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58" y="2219942"/>
            <a:ext cx="2561120" cy="20638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7C2B31E-695F-6913-3F71-EA7DCB437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262" y="2219942"/>
            <a:ext cx="2563876" cy="20638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71FD793-1439-9074-8D81-0706020C1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321" y="2219941"/>
            <a:ext cx="2569085" cy="206386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B0A108C0-83A1-FFF9-983D-4ED1B017491D}"/>
              </a:ext>
            </a:extLst>
          </p:cNvPr>
          <p:cNvSpPr txBox="1"/>
          <p:nvPr/>
        </p:nvSpPr>
        <p:spPr>
          <a:xfrm>
            <a:off x="2033806" y="1511511"/>
            <a:ext cx="4570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Staphylococcus aureus, MRSA</a:t>
            </a:r>
          </a:p>
          <a:p>
            <a:pPr algn="ctr"/>
            <a:r>
              <a:rPr lang="sv-SE" dirty="0"/>
              <a:t>Andel resistenta isolat vid fynd i blododling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D613F75-A3AC-2AD2-1191-DD56F41C3E07}"/>
              </a:ext>
            </a:extLst>
          </p:cNvPr>
          <p:cNvSpPr txBox="1"/>
          <p:nvPr/>
        </p:nvSpPr>
        <p:spPr>
          <a:xfrm>
            <a:off x="1396577" y="4425160"/>
            <a:ext cx="87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2002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C030AC1-CF08-7DE1-4723-79C4E308CFAE}"/>
              </a:ext>
            </a:extLst>
          </p:cNvPr>
          <p:cNvSpPr txBox="1"/>
          <p:nvPr/>
        </p:nvSpPr>
        <p:spPr>
          <a:xfrm>
            <a:off x="4136823" y="4425160"/>
            <a:ext cx="87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2012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F2745FC-0C37-450D-0A76-58E6CBE6A826}"/>
              </a:ext>
            </a:extLst>
          </p:cNvPr>
          <p:cNvSpPr txBox="1"/>
          <p:nvPr/>
        </p:nvSpPr>
        <p:spPr>
          <a:xfrm>
            <a:off x="6880214" y="4425160"/>
            <a:ext cx="107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2021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5604A8C-8694-0909-EA37-EA5424485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385" y="2458431"/>
            <a:ext cx="657317" cy="14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60B57D-E1CD-41FC-BD02-E32CE818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ESBL (</a:t>
            </a:r>
            <a:r>
              <a:rPr lang="sv-SE" sz="3600" dirty="0" err="1"/>
              <a:t>Extended</a:t>
            </a:r>
            <a:r>
              <a:rPr lang="sv-SE" sz="3600" dirty="0"/>
              <a:t> </a:t>
            </a:r>
            <a:r>
              <a:rPr lang="sv-SE" sz="3600" dirty="0" err="1"/>
              <a:t>Spectrum</a:t>
            </a:r>
            <a:r>
              <a:rPr lang="sv-SE" sz="3600" dirty="0"/>
              <a:t> </a:t>
            </a:r>
            <a:r>
              <a:rPr lang="sv-SE" sz="3600" dirty="0" err="1"/>
              <a:t>BetaLaktamases</a:t>
            </a:r>
            <a:r>
              <a:rPr lang="sv-SE" sz="3600" dirty="0"/>
              <a:t>)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8536528-ECD4-4320-A215-CDAF3898E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r>
              <a:rPr lang="sv-SE" sz="2400" dirty="0"/>
              <a:t>ESBL är enzymer som neutraliserar betalaktamantibiotika genom att bryta upp </a:t>
            </a:r>
            <a:r>
              <a:rPr lang="sv-SE" sz="2400" dirty="0" err="1"/>
              <a:t>betalaktamringen</a:t>
            </a:r>
            <a:r>
              <a:rPr lang="sv-SE" sz="2400" dirty="0"/>
              <a:t>. De har utvecklats ur samma molekylära klass som PBP</a:t>
            </a:r>
          </a:p>
          <a:p>
            <a:pPr lvl="1"/>
            <a:r>
              <a:rPr lang="sv-SE" sz="2000" dirty="0"/>
              <a:t>I Sverige klassificerar vi ESBL som ESBL</a:t>
            </a:r>
            <a:r>
              <a:rPr lang="sv-SE" sz="2000" baseline="-25000" dirty="0"/>
              <a:t>A</a:t>
            </a:r>
            <a:r>
              <a:rPr lang="sv-SE" sz="2000" dirty="0"/>
              <a:t>, ESBL</a:t>
            </a:r>
            <a:r>
              <a:rPr lang="sv-SE" sz="2000" baseline="-25000" dirty="0"/>
              <a:t>M</a:t>
            </a:r>
            <a:r>
              <a:rPr lang="sv-SE" sz="2000" dirty="0"/>
              <a:t> och ESBL</a:t>
            </a:r>
            <a:r>
              <a:rPr lang="sv-SE" sz="2000" baseline="-25000" dirty="0"/>
              <a:t>CARBA</a:t>
            </a:r>
            <a:r>
              <a:rPr lang="sv-SE" sz="2000" dirty="0"/>
              <a:t> men kom ihåg att detta är ingen internationellt erkänd klassifikation.</a:t>
            </a:r>
            <a:endParaRPr lang="sv-SE" sz="2000" baseline="-25000" dirty="0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EF2DE1-158A-4035-908C-0348A5CFB9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8024" y="2033972"/>
            <a:ext cx="382196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2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D50617F-E76E-00A9-65DB-85F7D3D01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93" y="2126418"/>
            <a:ext cx="2222016" cy="237675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E97E32E-518E-D27F-E3CE-83F7D579F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373" y="2126417"/>
            <a:ext cx="2234396" cy="237675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B8BDEDE-04E7-B4D6-56FC-F8E9AF602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842" y="2130943"/>
            <a:ext cx="2194922" cy="237222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72387FC-3812-8B5B-FDE2-A92DFA7A4E14}"/>
              </a:ext>
            </a:extLst>
          </p:cNvPr>
          <p:cNvSpPr txBox="1"/>
          <p:nvPr/>
        </p:nvSpPr>
        <p:spPr>
          <a:xfrm>
            <a:off x="2362858" y="836712"/>
            <a:ext cx="4570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E coli, resistenta mot tredje generationens cefalosporiner.</a:t>
            </a:r>
          </a:p>
          <a:p>
            <a:pPr algn="ctr"/>
            <a:r>
              <a:rPr lang="sv-SE" dirty="0"/>
              <a:t>Andel resistenta isolat vid fynd i blododling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F6F4DF8-F655-FC54-660E-17B49D9DCDC6}"/>
              </a:ext>
            </a:extLst>
          </p:cNvPr>
          <p:cNvSpPr txBox="1"/>
          <p:nvPr/>
        </p:nvSpPr>
        <p:spPr>
          <a:xfrm>
            <a:off x="1503726" y="4593083"/>
            <a:ext cx="98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2002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1E98EE3-60FF-2089-41BD-D8EA8CB1F969}"/>
              </a:ext>
            </a:extLst>
          </p:cNvPr>
          <p:cNvSpPr txBox="1"/>
          <p:nvPr/>
        </p:nvSpPr>
        <p:spPr>
          <a:xfrm>
            <a:off x="4141016" y="4593083"/>
            <a:ext cx="86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2012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A55DD4C-A0D4-39B9-2D0F-0DFE93DE342B}"/>
              </a:ext>
            </a:extLst>
          </p:cNvPr>
          <p:cNvSpPr txBox="1"/>
          <p:nvPr/>
        </p:nvSpPr>
        <p:spPr>
          <a:xfrm>
            <a:off x="6920977" y="4593083"/>
            <a:ext cx="86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2021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B08E32E-23B7-4952-2CF4-5FD9D20F9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653" y="2638171"/>
            <a:ext cx="657317" cy="14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AA9B3-A26B-EBE6-5596-EF6CD3A90EA3}"/>
              </a:ext>
            </a:extLst>
          </p:cNvPr>
          <p:cNvSpPr txBox="1">
            <a:spLocks/>
          </p:cNvSpPr>
          <p:nvPr/>
        </p:nvSpPr>
        <p:spPr>
          <a:xfrm>
            <a:off x="1872607" y="1586251"/>
            <a:ext cx="5400000" cy="478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300" dirty="0"/>
              <a:t>Prognos för Sverige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A1CBEE6-11E0-0D2A-A798-25D59C7411C4}"/>
              </a:ext>
            </a:extLst>
          </p:cNvPr>
          <p:cNvSpPr txBox="1"/>
          <p:nvPr/>
        </p:nvSpPr>
        <p:spPr>
          <a:xfrm>
            <a:off x="2525142" y="2361324"/>
            <a:ext cx="45708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Folkhälsomyndigheten prognosticerade läget 2018.</a:t>
            </a:r>
          </a:p>
          <a:p>
            <a:endParaRPr lang="sv-SE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/>
              <a:t>Antalet odlingsfynd av resistenta bakterier i Sverige förväntas vara dubblerat om 10 år.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/>
              <a:t>Fyra gånger fler fall 2050. </a:t>
            </a:r>
          </a:p>
        </p:txBody>
      </p:sp>
    </p:spTree>
    <p:extLst>
      <p:ext uri="{BB962C8B-B14F-4D97-AF65-F5344CB8AC3E}">
        <p14:creationId xmlns:p14="http://schemas.microsoft.com/office/powerpoint/2010/main" val="50657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A474BA-B969-89F3-5A7C-30AD037CA2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6364" y="1070801"/>
            <a:ext cx="4502727" cy="2094310"/>
          </a:xfr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4B4CEB3-2B74-CC63-A845-668F6AC5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37" y="2437425"/>
            <a:ext cx="5181599" cy="277572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D2B2B0E-E601-423E-5B47-4C946E3320F2}"/>
              </a:ext>
            </a:extLst>
          </p:cNvPr>
          <p:cNvSpPr txBox="1"/>
          <p:nvPr/>
        </p:nvSpPr>
        <p:spPr>
          <a:xfrm>
            <a:off x="5043054" y="1252105"/>
            <a:ext cx="2306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Europa:</a:t>
            </a:r>
          </a:p>
          <a:p>
            <a:r>
              <a:rPr lang="sv-SE" dirty="0"/>
              <a:t>541.000 associated deaths</a:t>
            </a:r>
          </a:p>
          <a:p>
            <a:r>
              <a:rPr lang="sv-SE" dirty="0"/>
              <a:t>133.000 attributable deaths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2330DDA-3A3B-4DC0-CE97-46C428B06516}"/>
              </a:ext>
            </a:extLst>
          </p:cNvPr>
          <p:cNvSpPr txBox="1"/>
          <p:nvPr/>
        </p:nvSpPr>
        <p:spPr>
          <a:xfrm>
            <a:off x="477982" y="3759777"/>
            <a:ext cx="2542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Globalt:</a:t>
            </a:r>
          </a:p>
          <a:p>
            <a:r>
              <a:rPr lang="sv-SE" dirty="0"/>
              <a:t>4,95 million associated deaths</a:t>
            </a:r>
          </a:p>
          <a:p>
            <a:r>
              <a:rPr lang="sv-SE" dirty="0"/>
              <a:t>1,27 million attributable deaths</a:t>
            </a:r>
          </a:p>
        </p:txBody>
      </p:sp>
    </p:spTree>
    <p:extLst>
      <p:ext uri="{BB962C8B-B14F-4D97-AF65-F5344CB8AC3E}">
        <p14:creationId xmlns:p14="http://schemas.microsoft.com/office/powerpoint/2010/main" val="1498606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F3113-FFB5-E681-5B69-B5B988EF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100" dirty="0"/>
              <a:t>Vi har inga helt nya antibiotika på gång inom överskådlig framtid</a:t>
            </a:r>
          </a:p>
        </p:txBody>
      </p:sp>
      <p:pic>
        <p:nvPicPr>
          <p:cNvPr id="1026" name="Picture 2" descr="Clipart-bilder från Pratbubbla Frågetecken">
            <a:extLst>
              <a:ext uri="{FF2B5EF4-FFF2-40B4-BE49-F238E27FC236}">
                <a16:creationId xmlns:a16="http://schemas.microsoft.com/office/drawing/2014/main" id="{E39C5844-9D13-1582-6911-054D12A316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78" y="2194978"/>
            <a:ext cx="2579240" cy="309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cin burk begrepp 2824502 - Ladda ner gratis vektorgrafik, arkivgrafik  och bilder">
            <a:extLst>
              <a:ext uri="{FF2B5EF4-FFF2-40B4-BE49-F238E27FC236}">
                <a16:creationId xmlns:a16="http://schemas.microsoft.com/office/drawing/2014/main" id="{6743DE85-AC82-DBF7-54E6-8B4F3DB3FD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00" y="2790073"/>
            <a:ext cx="2092763" cy="20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E5F920BC-03CD-456B-7B8D-E74C44FFDDFF}"/>
              </a:ext>
            </a:extLst>
          </p:cNvPr>
          <p:cNvSpPr txBox="1"/>
          <p:nvPr/>
        </p:nvSpPr>
        <p:spPr>
          <a:xfrm>
            <a:off x="5479402" y="3677428"/>
            <a:ext cx="328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534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9532A25-267A-A2A6-C52B-AF373496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vad kan vi göra?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99848D2-4701-9C27-B0CD-CA929DE1D9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Förbättrat hälsoläge</a:t>
            </a:r>
          </a:p>
          <a:p>
            <a:r>
              <a:rPr lang="sv-SE" dirty="0"/>
              <a:t>Vaccinationer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2A90C49A-C6C2-8375-9A8F-7848C604D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9961" y="1600200"/>
            <a:ext cx="3829050" cy="708963"/>
          </a:xfrm>
        </p:spPr>
        <p:txBody>
          <a:bodyPr/>
          <a:lstStyle/>
          <a:p>
            <a:r>
              <a:rPr lang="sv-SE" dirty="0"/>
              <a:t>Använda de antibiotika vi har på ett rationellt sätt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85657A-A985-67DD-FCE8-2BA6DE32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18" y="3045161"/>
            <a:ext cx="3148849" cy="1143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746966B-637C-7C13-D310-67B641D39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889302"/>
            <a:ext cx="1519173" cy="72703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9FF6B54-54BB-AECC-BE48-033A948AD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267" y="4548838"/>
            <a:ext cx="2281813" cy="29033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5A732F0F-D6BE-EEC1-E18F-D29508E42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952" y="4494170"/>
            <a:ext cx="2186357" cy="136499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5F095569-16EF-D390-F09A-920F171A7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2" y="5288569"/>
            <a:ext cx="1186028" cy="1007409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DB385332-3298-BDC3-809F-08CAB8512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8290" y="5292839"/>
            <a:ext cx="2064327" cy="4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7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D1291DB-2EDE-7B4F-4CCE-800B4E1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731802"/>
            <a:ext cx="3786963" cy="981512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Från Stramas 10-punktsprogram:</a:t>
            </a:r>
            <a:br>
              <a:rPr lang="sv-SE" dirty="0"/>
            </a:br>
            <a:r>
              <a:rPr lang="sv-SE" dirty="0"/>
              <a:t>Antibiotika skall användas rationellt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F244FD7-4EBB-78CC-405F-46D262DA7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137" y="1731802"/>
            <a:ext cx="4049404" cy="3521236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sv-SE" sz="1500" dirty="0"/>
              <a:t>Patienten ska få behandling med adekvat antibiotika och endast när det gagnar patienten och infektionsförloppet</a:t>
            </a:r>
          </a:p>
          <a:p>
            <a:pPr>
              <a:buFont typeface="+mj-lt"/>
              <a:buAutoNum type="arabicParenR"/>
            </a:pPr>
            <a:endParaRPr lang="sv-SE" sz="1500" dirty="0"/>
          </a:p>
          <a:p>
            <a:pPr>
              <a:buFont typeface="+mj-lt"/>
              <a:buAutoNum type="arabicParenR"/>
            </a:pPr>
            <a:r>
              <a:rPr lang="sv-SE" sz="1500" dirty="0"/>
              <a:t>Behandlingen ska ges i enlighet med aktuella behandlingsrekommendationer.</a:t>
            </a:r>
          </a:p>
          <a:p>
            <a:pPr>
              <a:buFont typeface="+mj-lt"/>
              <a:buAutoNum type="arabicParenR"/>
            </a:pPr>
            <a:endParaRPr lang="sv-SE" sz="1500" dirty="0"/>
          </a:p>
          <a:p>
            <a:pPr>
              <a:buFont typeface="+mj-lt"/>
              <a:buAutoNum type="arabicParenR"/>
            </a:pPr>
            <a:r>
              <a:rPr lang="sv-SE" sz="1500" dirty="0"/>
              <a:t>Preparatval, dos, doseringsintervall, administreringssätt och behandlingstid ska vara anpassade i förhållande till svårighetsgrad av aktuell sjukdom, diagnos, ålder, kön, vikt, njurfunktion, immunstatus, odlingssvar och klinisk utveckling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ECD48F4-828E-A909-646B-02B21296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65" y="942891"/>
            <a:ext cx="2007282" cy="7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Äldsta livet på Jorden?</a:t>
            </a:r>
          </a:p>
        </p:txBody>
      </p:sp>
      <p:pic>
        <p:nvPicPr>
          <p:cNvPr id="153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916113"/>
            <a:ext cx="5543550" cy="41211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5E9B03-7993-924E-83E5-BCA2D0B1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1121504"/>
            <a:ext cx="4034910" cy="1502201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Behandlingen ska ges i enlighet med aktuella behandlingsrekommendationer.</a:t>
            </a:r>
            <a:br>
              <a:rPr lang="sv-SE" sz="2400" dirty="0"/>
            </a:b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306C274-2719-8C63-9018-A29B21974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893" y="1121503"/>
            <a:ext cx="2272303" cy="3194123"/>
          </a:xfr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D3B76A3-63BE-038B-DC08-5B911BCA5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61" y="3097110"/>
            <a:ext cx="3261072" cy="820596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CD535A18-3448-1F59-BF24-FB5E206B5CCF}"/>
              </a:ext>
            </a:extLst>
          </p:cNvPr>
          <p:cNvSpPr txBox="1"/>
          <p:nvPr/>
        </p:nvSpPr>
        <p:spPr>
          <a:xfrm>
            <a:off x="2903917" y="4807037"/>
            <a:ext cx="4570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4"/>
              </a:rPr>
              <a:t>Strama | Samverkan mot antibiotikaresistens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552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v-SE" sz="3600"/>
              <a:t>Exeptionell anpassningsförmåga</a:t>
            </a:r>
          </a:p>
        </p:txBody>
      </p:sp>
      <p:pic>
        <p:nvPicPr>
          <p:cNvPr id="10243" name="Picture 3" descr="undervattenvulk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341438"/>
            <a:ext cx="2735262" cy="2373312"/>
          </a:xfrm>
        </p:spPr>
      </p:pic>
      <p:pic>
        <p:nvPicPr>
          <p:cNvPr id="10244" name="Picture 4" descr="sulfur-miners-0908-lg-534953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412875"/>
            <a:ext cx="3097213" cy="2322513"/>
          </a:xfrm>
        </p:spPr>
      </p:pic>
      <p:pic>
        <p:nvPicPr>
          <p:cNvPr id="10245" name="Picture 5" descr="drilling in ic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10246" name="Picture 6" descr="27_%20Himalay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7900" y="3860800"/>
            <a:ext cx="3097213" cy="23225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/>
              <a:t>Varför så anpassningsbara</a:t>
            </a:r>
          </a:p>
        </p:txBody>
      </p:sp>
      <p:sp>
        <p:nvSpPr>
          <p:cNvPr id="1843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sv-SE" sz="2800"/>
              <a:t>Enorm tillväxtpotential. En snabbväxande bakterie, t ex E coli, delar sig var 20:de minut.</a:t>
            </a:r>
          </a:p>
          <a:p>
            <a:pPr>
              <a:buFont typeface="Arial" charset="0"/>
              <a:buNone/>
            </a:pPr>
            <a:r>
              <a:rPr lang="sv-SE" sz="2800"/>
              <a:t>	Av en bakterie blir det under optimala betingelser 10</a:t>
            </a:r>
            <a:r>
              <a:rPr lang="sv-SE" sz="2800" baseline="30000"/>
              <a:t>21</a:t>
            </a:r>
            <a:r>
              <a:rPr lang="sv-SE" sz="2800"/>
              <a:t> bakterier på ett dygn!</a:t>
            </a:r>
          </a:p>
        </p:txBody>
      </p:sp>
      <p:pic>
        <p:nvPicPr>
          <p:cNvPr id="18438" name="Picture 6" descr="esb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557338"/>
            <a:ext cx="3024187" cy="46815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/>
              <a:t>Varför så anpassningsbara</a:t>
            </a:r>
          </a:p>
        </p:txBody>
      </p:sp>
      <p:sp>
        <p:nvSpPr>
          <p:cNvPr id="2253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sv-SE" sz="2800"/>
              <a:t>Hög mutationsfrekvens</a:t>
            </a:r>
          </a:p>
        </p:txBody>
      </p:sp>
      <p:pic>
        <p:nvPicPr>
          <p:cNvPr id="22534" name="Picture 6" descr="point_mutati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989138"/>
            <a:ext cx="4038600" cy="3409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v-SE" dirty="0"/>
              <a:t>Varför så anpassningsbara</a:t>
            </a:r>
          </a:p>
        </p:txBody>
      </p:sp>
      <p:sp>
        <p:nvSpPr>
          <p:cNvPr id="20484" name="Rectangle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sz="2800" dirty="0"/>
              <a:t>Fler mekanismer för genetiskt utbyte</a:t>
            </a:r>
          </a:p>
          <a:p>
            <a:pPr lvl="1"/>
            <a:r>
              <a:rPr lang="sv-SE" sz="2400" dirty="0">
                <a:solidFill>
                  <a:schemeClr val="bg1">
                    <a:lumMod val="85000"/>
                  </a:schemeClr>
                </a:solidFill>
              </a:rPr>
              <a:t>Transformation</a:t>
            </a:r>
          </a:p>
          <a:p>
            <a:pPr lvl="1"/>
            <a:r>
              <a:rPr lang="sv-SE" sz="2400" dirty="0">
                <a:solidFill>
                  <a:schemeClr val="bg1">
                    <a:lumMod val="85000"/>
                  </a:schemeClr>
                </a:solidFill>
              </a:rPr>
              <a:t>Transduktion</a:t>
            </a:r>
          </a:p>
          <a:p>
            <a:pPr lvl="1"/>
            <a:r>
              <a:rPr lang="sv-SE" sz="2400" dirty="0"/>
              <a:t>Konjugation</a:t>
            </a:r>
          </a:p>
          <a:p>
            <a:pPr lvl="1">
              <a:buNone/>
            </a:pPr>
            <a:endParaRPr lang="sv-SE" sz="2400" dirty="0"/>
          </a:p>
        </p:txBody>
      </p:sp>
      <p:pic>
        <p:nvPicPr>
          <p:cNvPr id="11" name="Platshållare för innehåll 10" descr="konjugation290x664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420888"/>
            <a:ext cx="1656184" cy="3792089"/>
          </a:xfrm>
        </p:spPr>
      </p:pic>
      <p:pic>
        <p:nvPicPr>
          <p:cNvPr id="12" name="Platshållare för innehåll 11" descr="transkonjugation 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28184" y="1628800"/>
            <a:ext cx="2592288" cy="396292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Resistensmekanismer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v-SE" sz="2400"/>
              <a:t>Förändring av målmolekyl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endParaRPr lang="sv-SE" sz="2400"/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v-SE" sz="2400"/>
              <a:t>Enzymatisk nedbrytning av antibiotikamolekylen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endParaRPr lang="sv-SE" sz="2400"/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v-SE" sz="2400"/>
              <a:t>Aktiv efflux via pumpmekanism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endParaRPr lang="sv-SE" sz="2400"/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v-SE" sz="2400"/>
              <a:t>Förändring av poriner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sv-SE" sz="240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v-SE" sz="2400"/>
              <a:t>	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sv-SE" sz="2400"/>
          </a:p>
        </p:txBody>
      </p:sp>
      <p:pic>
        <p:nvPicPr>
          <p:cNvPr id="11268" name="Picture 4" descr="resiste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1836738"/>
            <a:ext cx="3619500" cy="4052887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sz="4000"/>
              <a:t>Penicillin: Tre viktiga årtal </a:t>
            </a:r>
            <a:br>
              <a:rPr lang="sv-SE" sz="4000"/>
            </a:br>
            <a:r>
              <a:rPr lang="sv-SE" sz="4000"/>
              <a:t>1928-1941-1945</a:t>
            </a:r>
          </a:p>
        </p:txBody>
      </p:sp>
      <p:pic>
        <p:nvPicPr>
          <p:cNvPr id="25613" name="Picture 13" descr="flemi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3141663"/>
            <a:ext cx="3322638" cy="2498725"/>
          </a:xfrm>
        </p:spPr>
      </p:pic>
      <p:pic>
        <p:nvPicPr>
          <p:cNvPr id="25614" name="Picture 14" descr="300px-Nobelpristagare_Fleming_Mid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4437063"/>
            <a:ext cx="2857500" cy="1866900"/>
          </a:xfrm>
        </p:spPr>
      </p:pic>
      <p:pic>
        <p:nvPicPr>
          <p:cNvPr id="25615" name="Picture 15" descr="penicillin_potassium_for_injecti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1628775"/>
            <a:ext cx="2187575" cy="21875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 anchor="b"/>
          <a:lstStyle/>
          <a:p>
            <a:r>
              <a:rPr lang="en-US"/>
              <a:t>Introduktion av nya antibiotika följs av kliniskt relevant resistens</a:t>
            </a:r>
            <a:endParaRPr lang="sv-SE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52413" y="4325938"/>
            <a:ext cx="8459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338" y="3770313"/>
            <a:ext cx="826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400">
                <a:latin typeface="Times New Roman" pitchFamily="18" charset="0"/>
              </a:rPr>
              <a:t>1940                      1960                          1980                          2000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576263" y="43973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160338" y="4829175"/>
            <a:ext cx="1160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Times New Roman" pitchFamily="18" charset="0"/>
              </a:rPr>
              <a:t>Penicillins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720725" y="5118100"/>
            <a:ext cx="2654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Times New Roman" pitchFamily="18" charset="0"/>
              </a:rPr>
              <a:t>Chloramfenicol</a:t>
            </a:r>
          </a:p>
          <a:p>
            <a:r>
              <a:rPr lang="sv-SE">
                <a:latin typeface="Times New Roman" pitchFamily="18" charset="0"/>
              </a:rPr>
              <a:t>     Streptomycin</a:t>
            </a:r>
          </a:p>
          <a:p>
            <a:r>
              <a:rPr lang="sv-SE">
                <a:latin typeface="Times New Roman" pitchFamily="18" charset="0"/>
              </a:rPr>
              <a:t>	Erytromycin</a:t>
            </a:r>
          </a:p>
          <a:p>
            <a:r>
              <a:rPr lang="sv-SE">
                <a:latin typeface="Times New Roman" pitchFamily="18" charset="0"/>
              </a:rPr>
              <a:t>	       Tetracykline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1368425" y="43973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376488" y="43259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1511300" y="4541838"/>
            <a:ext cx="1339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Times New Roman" pitchFamily="18" charset="0"/>
              </a:rPr>
              <a:t>Vancomycin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2808288" y="4346575"/>
            <a:ext cx="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2306638" y="4967288"/>
            <a:ext cx="1724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Times New Roman" pitchFamily="18" charset="0"/>
              </a:rPr>
              <a:t>Meticillin</a:t>
            </a:r>
          </a:p>
          <a:p>
            <a:r>
              <a:rPr lang="sv-SE">
                <a:latin typeface="Times New Roman" pitchFamily="18" charset="0"/>
              </a:rPr>
              <a:t>Cephalosporines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3311525" y="43259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2882900" y="4541838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Times New Roman" pitchFamily="18" charset="0"/>
              </a:rPr>
              <a:t>Gentamicin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V="1">
            <a:off x="5616575" y="4351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4968875" y="4613275"/>
            <a:ext cx="1249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Times New Roman" pitchFamily="18" charset="0"/>
              </a:rPr>
              <a:t>Quinolones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8137525" y="43259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7588250" y="4613275"/>
            <a:ext cx="151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Times New Roman" pitchFamily="18" charset="0"/>
              </a:rPr>
              <a:t>Oxazolidiones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863600" y="3606800"/>
            <a:ext cx="0" cy="7191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144463" y="3317875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rgbClr val="CC0000"/>
                </a:solidFill>
                <a:latin typeface="Times New Roman" pitchFamily="18" charset="0"/>
              </a:rPr>
              <a:t>Penicillinresistance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1944688" y="3028950"/>
            <a:ext cx="0" cy="1295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1079500" y="2700338"/>
            <a:ext cx="2935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rgbClr val="CC0000"/>
                </a:solidFill>
                <a:latin typeface="Times New Roman" pitchFamily="18" charset="0"/>
              </a:rPr>
              <a:t>Cm-, Sm-, Em-, Tet-resisance</a:t>
            </a: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3168650" y="3676650"/>
            <a:ext cx="0" cy="6477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92" name="Text Box 24"/>
          <p:cNvSpPr txBox="1">
            <a:spLocks noChangeArrowheads="1"/>
          </p:cNvSpPr>
          <p:nvPr/>
        </p:nvSpPr>
        <p:spPr bwMode="auto">
          <a:xfrm>
            <a:off x="2722563" y="33940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rgbClr val="CC0000"/>
                </a:solidFill>
                <a:latin typeface="Times New Roman" pitchFamily="18" charset="0"/>
              </a:rPr>
              <a:t>MRSA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4679950" y="3676650"/>
            <a:ext cx="0" cy="6477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3744913" y="3381375"/>
            <a:ext cx="2173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rgbClr val="CC0000"/>
                </a:solidFill>
                <a:latin typeface="Times New Roman" pitchFamily="18" charset="0"/>
              </a:rPr>
              <a:t>Gentamicinresistance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5832475" y="3101975"/>
            <a:ext cx="0" cy="12223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96" name="Text Box 28"/>
          <p:cNvSpPr txBox="1">
            <a:spLocks noChangeArrowheads="1"/>
          </p:cNvSpPr>
          <p:nvPr/>
        </p:nvSpPr>
        <p:spPr bwMode="auto">
          <a:xfrm>
            <a:off x="4968875" y="2741613"/>
            <a:ext cx="1852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rgbClr val="CC0000"/>
                </a:solidFill>
                <a:latin typeface="Times New Roman" pitchFamily="18" charset="0"/>
              </a:rPr>
              <a:t>Kinolonresistance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H="1">
            <a:off x="7691438" y="3533775"/>
            <a:ext cx="12700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198" name="Text Box 30"/>
          <p:cNvSpPr txBox="1">
            <a:spLocks noChangeArrowheads="1"/>
          </p:cNvSpPr>
          <p:nvPr/>
        </p:nvSpPr>
        <p:spPr bwMode="auto">
          <a:xfrm>
            <a:off x="6632575" y="3167063"/>
            <a:ext cx="224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rgbClr val="CC0000"/>
                </a:solidFill>
                <a:latin typeface="Times New Roman" pitchFamily="18" charset="0"/>
              </a:rPr>
              <a:t>Vancomycinresistance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8572500" y="3101975"/>
            <a:ext cx="0" cy="12223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5200" name="Text Box 32"/>
          <p:cNvSpPr txBox="1">
            <a:spLocks noChangeArrowheads="1"/>
          </p:cNvSpPr>
          <p:nvPr/>
        </p:nvSpPr>
        <p:spPr bwMode="auto">
          <a:xfrm>
            <a:off x="6913563" y="2741613"/>
            <a:ext cx="2338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rgbClr val="CC0000"/>
                </a:solidFill>
                <a:latin typeface="Times New Roman" pitchFamily="18" charset="0"/>
              </a:rPr>
              <a:t>Oxazolidioneresistance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8640763" y="4084638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2400">
                <a:latin typeface="Times New Roman" pitchFamily="18" charset="0"/>
              </a:rPr>
              <a:t>Tid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/>
      <p:bldP spid="135175" grpId="0"/>
      <p:bldP spid="135178" grpId="0"/>
      <p:bldP spid="135180" grpId="0"/>
      <p:bldP spid="135182" grpId="0"/>
      <p:bldP spid="135184" grpId="0"/>
      <p:bldP spid="135186" grpId="0"/>
      <p:bldP spid="135188" grpId="0"/>
      <p:bldP spid="135190" grpId="0"/>
      <p:bldP spid="135192" grpId="0"/>
      <p:bldP spid="135194" grpId="0"/>
      <p:bldP spid="135196" grpId="0"/>
      <p:bldP spid="135198" grpId="0"/>
      <p:bldP spid="13520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517</Words>
  <Application>Microsoft Office PowerPoint</Application>
  <PresentationFormat>Bildspel på skärmen (4:3)</PresentationFormat>
  <Paragraphs>98</Paragraphs>
  <Slides>20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Office-tema</vt:lpstr>
      <vt:lpstr>Antibiotikaresistens igår-idag-imorgon</vt:lpstr>
      <vt:lpstr>Äldsta livet på Jorden?</vt:lpstr>
      <vt:lpstr>Exeptionell anpassningsförmåga</vt:lpstr>
      <vt:lpstr>Varför så anpassningsbara</vt:lpstr>
      <vt:lpstr>Varför så anpassningsbara</vt:lpstr>
      <vt:lpstr>Varför så anpassningsbara</vt:lpstr>
      <vt:lpstr>Resistensmekanismer</vt:lpstr>
      <vt:lpstr>Penicillin: Tre viktiga årtal  1928-1941-1945</vt:lpstr>
      <vt:lpstr>Introduktion av nya antibiotika följs av kliniskt relevant resistens</vt:lpstr>
      <vt:lpstr>MRB (multiresistenta bakterier)</vt:lpstr>
      <vt:lpstr>MRSA</vt:lpstr>
      <vt:lpstr>PowerPoint-presentation</vt:lpstr>
      <vt:lpstr>ESBL (Extended Spectrum BetaLaktamases)</vt:lpstr>
      <vt:lpstr>PowerPoint-presentation</vt:lpstr>
      <vt:lpstr>PowerPoint-presentation</vt:lpstr>
      <vt:lpstr>PowerPoint-presentation</vt:lpstr>
      <vt:lpstr>Vi har inga helt nya antibiotika på gång inom överskådlig framtid</vt:lpstr>
      <vt:lpstr>Så vad kan vi göra?</vt:lpstr>
      <vt:lpstr>    Från Stramas 10-punktsprogram: Antibiotika skall användas rationellt</vt:lpstr>
      <vt:lpstr>Behandlingen ska ges i enlighet med aktuella behandlingsrekommendationer. </vt:lpstr>
    </vt:vector>
  </TitlesOfParts>
  <Company>Landstinget i Värmland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Är bakterierna smartare än vi?</dc:title>
  <dc:creator>thah01</dc:creator>
  <cp:lastModifiedBy>Berit Bryske</cp:lastModifiedBy>
  <cp:revision>155</cp:revision>
  <dcterms:created xsi:type="dcterms:W3CDTF">2012-11-14T07:17:43Z</dcterms:created>
  <dcterms:modified xsi:type="dcterms:W3CDTF">2023-05-31T13:22:31Z</dcterms:modified>
</cp:coreProperties>
</file>