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19"/>
  </p:notesMasterIdLst>
  <p:sldIdLst>
    <p:sldId id="4265" r:id="rId6"/>
    <p:sldId id="4295" r:id="rId7"/>
    <p:sldId id="261" r:id="rId8"/>
    <p:sldId id="4290" r:id="rId9"/>
    <p:sldId id="4291" r:id="rId10"/>
    <p:sldId id="4288" r:id="rId11"/>
    <p:sldId id="4270" r:id="rId12"/>
    <p:sldId id="4269" r:id="rId13"/>
    <p:sldId id="264" r:id="rId14"/>
    <p:sldId id="4292" r:id="rId15"/>
    <p:sldId id="258" r:id="rId16"/>
    <p:sldId id="4289" r:id="rId17"/>
    <p:sldId id="4296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1AD9F-3D10-D063-CE89-DBDB1A46B3F2}" v="18" dt="2022-10-19T08:35:13.217"/>
    <p1510:client id="{A49B6CF6-ACBC-437F-AA5A-97809920E1F8}" v="109" dt="2022-10-19T08:39:51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9456E-E9BC-4F63-8AD9-76431FF3E75C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D9823-9CDA-4846-9A3F-0AB38B631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87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Våra verksamheter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AFD4-0D22-4EA9-9D1C-CF05F6092877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2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63886"/>
            <a:ext cx="5257800" cy="876300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16386"/>
            <a:ext cx="5257800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F939B53E-DF05-AFC8-2F92-5CCC54897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0858" y="864402"/>
            <a:ext cx="3282684" cy="5129194"/>
          </a:xfrm>
          <a:prstGeom prst="rect">
            <a:avLst/>
          </a:prstGeom>
          <a:effectLst/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5C45D93-EC88-EA33-45F4-4EAA75E7C358}"/>
              </a:ext>
            </a:extLst>
          </p:cNvPr>
          <p:cNvSpPr txBox="1"/>
          <p:nvPr userDrawn="1"/>
        </p:nvSpPr>
        <p:spPr>
          <a:xfrm>
            <a:off x="786661" y="3239284"/>
            <a:ext cx="8060267" cy="5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9" tIns="25399" rIns="25399" bIns="25399" rtlCol="0" anchor="t">
            <a:noAutofit/>
          </a:bodyPr>
          <a:lstStyle/>
          <a:p>
            <a:pPr marL="0" marR="0" lvl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0" i="1">
                <a:solidFill>
                  <a:srgbClr val="595959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Tillsammans utvecklar vi god och nära vård, hälsa &amp; omsorg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2E21DD8-BD2B-D551-7096-11248D932095}"/>
              </a:ext>
            </a:extLst>
          </p:cNvPr>
          <p:cNvSpPr txBox="1"/>
          <p:nvPr userDrawn="1"/>
        </p:nvSpPr>
        <p:spPr>
          <a:xfrm>
            <a:off x="775372" y="1549479"/>
            <a:ext cx="8523111" cy="168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9" tIns="25399" rIns="25399" bIns="25399" rtlCol="0" anchor="b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i="0">
                <a:solidFill>
                  <a:srgbClr val="3E673C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Framtidens Värmland</a:t>
            </a:r>
            <a:endParaRPr kumimoji="0" lang="sv-SE" sz="5400" b="1" i="0" u="none" strike="noStrike" kern="0" cap="none" spc="0" normalizeH="0" baseline="0" noProof="0" err="1">
              <a:ln>
                <a:noFill/>
              </a:ln>
              <a:solidFill>
                <a:srgbClr val="3E673C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  <a:sym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335460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5257800" cy="4100513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A3EBBDC-FB4D-083B-CCDB-C87145EC6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9363" y="1437480"/>
            <a:ext cx="5024437" cy="49204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E170D062-471E-0403-8E42-A4084EED4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52578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A36E16-B7DC-71F8-17F3-1B461817B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582" y="323192"/>
            <a:ext cx="1993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82D6E66-D209-B598-B82A-D94DA7760BB2}"/>
              </a:ext>
            </a:extLst>
          </p:cNvPr>
          <p:cNvSpPr/>
          <p:nvPr userDrawn="1"/>
        </p:nvSpPr>
        <p:spPr>
          <a:xfrm>
            <a:off x="6229350" y="243680"/>
            <a:ext cx="5757863" cy="641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Noto Sans" panose="020B0502040504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52578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5257800" cy="4143375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F4D4E3E-250D-168A-EAA6-A1B8C2123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0813" y="671512"/>
            <a:ext cx="5300662" cy="5729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3E4B4F05-3CB7-4CD6-E4FF-91B2111A4B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52578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1C7329-DADC-ADB4-D50F-B55FAD254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582" y="323192"/>
            <a:ext cx="1993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0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33DBA6-1E50-1A44-0ECA-AFE3E0CE2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582" y="323192"/>
            <a:ext cx="1993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0AD6808-51FF-9B31-FF30-49D449F07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582" y="323192"/>
            <a:ext cx="1993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7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27CD57EE-1E2F-0880-7EB8-C493A9EFA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1407" y="864402"/>
            <a:ext cx="3282684" cy="5129194"/>
          </a:xfrm>
          <a:prstGeom prst="rect">
            <a:avLst/>
          </a:prstGeom>
          <a:effectLst/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63886"/>
            <a:ext cx="5257800" cy="876300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Skriv tex kontaktinformation här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16386"/>
            <a:ext cx="5257800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Plats för text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01B2F97-8D71-E0E1-07FA-CF888D4AB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46" y="422540"/>
            <a:ext cx="2674539" cy="26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90B50E83-F380-3F90-3098-7B6E91A7398C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8E9789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27CD57EE-1E2F-0880-7EB8-C493A9EFA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1407" y="864402"/>
            <a:ext cx="3282684" cy="5129194"/>
          </a:xfrm>
          <a:prstGeom prst="rect">
            <a:avLst/>
          </a:prstGeom>
          <a:effectLst/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63886"/>
            <a:ext cx="5257800" cy="876300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rgbClr val="EDF6E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Skriv tex kontaktinformation här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16386"/>
            <a:ext cx="5257800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EDF6E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Plats för text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01B2F97-8D71-E0E1-07FA-CF888D4AB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46" y="422540"/>
            <a:ext cx="2674539" cy="26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sida Pi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">
            <a:extLst>
              <a:ext uri="{FF2B5EF4-FFF2-40B4-BE49-F238E27FC236}">
                <a16:creationId xmlns:a16="http://schemas.microsoft.com/office/drawing/2014/main" id="{E13E893B-948F-6463-EB9F-FD3A780807BF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8E9789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8BB0D25-0D32-0154-14CE-8CE45239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83" y="1532670"/>
            <a:ext cx="6617368" cy="298066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72E7A71-36C8-CCEE-2A84-B84D90A0CA30}"/>
              </a:ext>
            </a:extLst>
          </p:cNvPr>
          <p:cNvSpPr txBox="1"/>
          <p:nvPr userDrawn="1"/>
        </p:nvSpPr>
        <p:spPr>
          <a:xfrm>
            <a:off x="2518611" y="4930432"/>
            <a:ext cx="6617367" cy="41549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sv-SE" sz="2000" b="0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Värmlands kommuner  |  Region värmland</a:t>
            </a:r>
          </a:p>
        </p:txBody>
      </p:sp>
    </p:spTree>
    <p:extLst>
      <p:ext uri="{BB962C8B-B14F-4D97-AF65-F5344CB8AC3E}">
        <p14:creationId xmlns:p14="http://schemas.microsoft.com/office/powerpoint/2010/main" val="419499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sida Pi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">
            <a:extLst>
              <a:ext uri="{FF2B5EF4-FFF2-40B4-BE49-F238E27FC236}">
                <a16:creationId xmlns:a16="http://schemas.microsoft.com/office/drawing/2014/main" id="{48D7499B-9565-BE62-449D-29DD25806E56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E9EFE6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2AA708-511B-306D-6F4B-26E903284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83" y="1531871"/>
            <a:ext cx="6617368" cy="298066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A9B368A-E255-C498-E833-E422E230B114}"/>
              </a:ext>
            </a:extLst>
          </p:cNvPr>
          <p:cNvSpPr txBox="1"/>
          <p:nvPr userDrawn="1"/>
        </p:nvSpPr>
        <p:spPr>
          <a:xfrm>
            <a:off x="2518611" y="4905570"/>
            <a:ext cx="6617367" cy="41549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sv-SE" sz="2000" b="0" i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Värmlands kommuner  |  Region värmland</a:t>
            </a:r>
          </a:p>
        </p:txBody>
      </p:sp>
    </p:spTree>
    <p:extLst>
      <p:ext uri="{BB962C8B-B14F-4D97-AF65-F5344CB8AC3E}">
        <p14:creationId xmlns:p14="http://schemas.microsoft.com/office/powerpoint/2010/main" val="292796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D1327-F1D8-1345-B36B-142468A3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A10AD1-D0F1-8447-A0F6-1CE87D041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617CF6-7A06-8243-AEFB-AFCFE388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DE50-EDF8-1149-B0B3-F6AC944062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2022-11-01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0BD3F7-62BD-6144-B727-F3A96801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47F45-209B-2542-BD07-4874F708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D4D7-7738-BB48-A5F4-A8E6611B01B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9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136639" y="785813"/>
            <a:ext cx="6248400" cy="2453471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244B2543-84EA-A388-9C3A-E1E4D36D1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638" y="3315485"/>
            <a:ext cx="6248400" cy="2756702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88A0CC6A-07D8-F523-EEB1-17F2ED6ED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4" t="14300" r="17890" b="9965"/>
          <a:stretch/>
        </p:blipFill>
        <p:spPr>
          <a:xfrm>
            <a:off x="222069" y="261258"/>
            <a:ext cx="382741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ida Pil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47544CA6-5F11-E4E7-4A70-91126EB5855E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9EFE6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4871688"/>
            <a:ext cx="7749209" cy="526914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74802"/>
            <a:ext cx="7749208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4377C3-8F2E-EA23-DD75-31464963E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55375"/>
            <a:ext cx="8561534" cy="3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2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10515600" cy="4086225"/>
          </a:xfrm>
        </p:spPr>
        <p:txBody>
          <a:bodyPr numCol="2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Här finns plats för text i två kolumner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9" name="Platshållare för text 14">
            <a:extLst>
              <a:ext uri="{FF2B5EF4-FFF2-40B4-BE49-F238E27FC236}">
                <a16:creationId xmlns:a16="http://schemas.microsoft.com/office/drawing/2014/main" id="{ACB9AF59-A9EB-878B-520C-4D6BE23FA5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105156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</p:spTree>
    <p:extLst>
      <p:ext uri="{BB962C8B-B14F-4D97-AF65-F5344CB8AC3E}">
        <p14:creationId xmlns:p14="http://schemas.microsoft.com/office/powerpoint/2010/main" val="294740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5257800" cy="4100513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A3EBBDC-FB4D-083B-CCDB-C87145EC6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9363" y="1437480"/>
            <a:ext cx="5024437" cy="49204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E170D062-471E-0403-8E42-A4084EED4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52578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</p:spTree>
    <p:extLst>
      <p:ext uri="{BB962C8B-B14F-4D97-AF65-F5344CB8AC3E}">
        <p14:creationId xmlns:p14="http://schemas.microsoft.com/office/powerpoint/2010/main" val="444124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82D6E66-D209-B598-B82A-D94DA7760BB2}"/>
              </a:ext>
            </a:extLst>
          </p:cNvPr>
          <p:cNvSpPr/>
          <p:nvPr userDrawn="1"/>
        </p:nvSpPr>
        <p:spPr>
          <a:xfrm>
            <a:off x="6229350" y="243680"/>
            <a:ext cx="5757863" cy="641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Noto Sans" panose="020B0502040504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52578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5257800" cy="4143375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F4D4E3E-250D-168A-EAA6-A1B8C2123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0813" y="671512"/>
            <a:ext cx="5300662" cy="5729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3E4B4F05-3CB7-4CD6-E4FF-91B2111A4B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52578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</p:spTree>
    <p:extLst>
      <p:ext uri="{BB962C8B-B14F-4D97-AF65-F5344CB8AC3E}">
        <p14:creationId xmlns:p14="http://schemas.microsoft.com/office/powerpoint/2010/main" val="252996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481342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21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750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D1327-F1D8-1345-B36B-142468A3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A10AD1-D0F1-8447-A0F6-1CE87D041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617CF6-7A06-8243-AEFB-AFCFE388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DE50-EDF8-1149-B0B3-F6AC944062F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2022-11-01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0BD3F7-62BD-6144-B727-F3A96801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47F45-209B-2542-BD07-4874F708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D4D7-7738-BB48-A5F4-A8E6611B01B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15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70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sida Pil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47544CA6-5F11-E4E7-4A70-91126EB5855E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9EFE6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FE95142-ED76-482A-A474-3FB99FDA7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2" y="1058518"/>
            <a:ext cx="10525395" cy="47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90B50E83-F380-3F90-3098-7B6E91A7398C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8E9789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27CD57EE-1E2F-0880-7EB8-C493A9EFA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0858" y="864402"/>
            <a:ext cx="3282684" cy="5129194"/>
          </a:xfrm>
          <a:prstGeom prst="rect">
            <a:avLst/>
          </a:prstGeom>
          <a:effectLst/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63886"/>
            <a:ext cx="5257800" cy="876300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rgbClr val="EDF6E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16386"/>
            <a:ext cx="5257800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EDF6E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C7A21F4-5FAB-4ADB-12A6-DCBD2FAB82DA}"/>
              </a:ext>
            </a:extLst>
          </p:cNvPr>
          <p:cNvSpPr txBox="1"/>
          <p:nvPr userDrawn="1"/>
        </p:nvSpPr>
        <p:spPr>
          <a:xfrm>
            <a:off x="786661" y="3239284"/>
            <a:ext cx="8060267" cy="5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9" tIns="25399" rIns="25399" bIns="25399" rtlCol="0" anchor="t">
            <a:noAutofit/>
          </a:bodyPr>
          <a:lstStyle/>
          <a:p>
            <a:pPr marL="0" marR="0" lvl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0" i="1">
                <a:solidFill>
                  <a:srgbClr val="F2EEEC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Tillsammans utvecklar vi god och nära vård, hälsa &amp; omsorg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886DBB1-04D6-C6CE-6AA9-388C1C5D3464}"/>
              </a:ext>
            </a:extLst>
          </p:cNvPr>
          <p:cNvSpPr txBox="1"/>
          <p:nvPr userDrawn="1"/>
        </p:nvSpPr>
        <p:spPr>
          <a:xfrm>
            <a:off x="775372" y="1549479"/>
            <a:ext cx="8523111" cy="168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9" tIns="25399" rIns="25399" bIns="25399" rtlCol="0" anchor="b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i="0">
                <a:solidFill>
                  <a:srgbClr val="F2EEEC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Framtidens Värmland</a:t>
            </a:r>
            <a:endParaRPr kumimoji="0" lang="sv-SE" sz="5400" b="1" i="0" u="none" strike="noStrike" kern="0" cap="none" spc="0" normalizeH="0" baseline="0" noProof="0" err="1">
              <a:ln>
                <a:noFill/>
              </a:ln>
              <a:solidFill>
                <a:srgbClr val="F2EEEC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  <a:sym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23763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ida Pi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47544CA6-5F11-E4E7-4A70-91126EB5855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E9789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5" name="Platshållare för text 14">
            <a:extLst>
              <a:ext uri="{FF2B5EF4-FFF2-40B4-BE49-F238E27FC236}">
                <a16:creationId xmlns:a16="http://schemas.microsoft.com/office/drawing/2014/main" id="{2E8F6EBA-72EF-64DE-D94E-8EC5B22273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4871688"/>
            <a:ext cx="7749209" cy="526914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6" name="Platshållare för text 14">
            <a:extLst>
              <a:ext uri="{FF2B5EF4-FFF2-40B4-BE49-F238E27FC236}">
                <a16:creationId xmlns:a16="http://schemas.microsoft.com/office/drawing/2014/main" id="{E4A8606B-E639-C2DB-184C-72CF974E4B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74802"/>
            <a:ext cx="7749208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2AA708-511B-306D-6F4B-26E903284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55375"/>
            <a:ext cx="8561534" cy="3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sida Pi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47544CA6-5F11-E4E7-4A70-91126EB5855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E9789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2AA708-511B-306D-6F4B-26E903284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2" y="1058517"/>
            <a:ext cx="10525395" cy="47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3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3901" y="785813"/>
            <a:ext cx="6248400" cy="2453471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244B2543-84EA-A388-9C3A-E1E4D36D1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3315485"/>
            <a:ext cx="6248400" cy="2756702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9E7C13A1-B479-C67E-400F-29C927D6D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98" b="7655"/>
          <a:stretch/>
        </p:blipFill>
        <p:spPr>
          <a:xfrm>
            <a:off x="6851468" y="222069"/>
            <a:ext cx="5003074" cy="64138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4777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3901" y="785813"/>
            <a:ext cx="6248400" cy="2453471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244B2543-84EA-A388-9C3A-E1E4D36D1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3315485"/>
            <a:ext cx="6248400" cy="2756702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9E7C13A1-B479-C67E-400F-29C927D6D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98" b="7655"/>
          <a:stretch/>
        </p:blipFill>
        <p:spPr>
          <a:xfrm>
            <a:off x="6851468" y="222069"/>
            <a:ext cx="5003074" cy="64138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571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10515600" cy="4086225"/>
          </a:xfrm>
        </p:spPr>
        <p:txBody>
          <a:bodyPr numCol="2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Här finns plats för text i två kolumner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9" name="Platshållare för text 14">
            <a:extLst>
              <a:ext uri="{FF2B5EF4-FFF2-40B4-BE49-F238E27FC236}">
                <a16:creationId xmlns:a16="http://schemas.microsoft.com/office/drawing/2014/main" id="{ACB9AF59-A9EB-878B-520C-4D6BE23FA5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105156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AC27E7-9717-2BBD-512D-394F7DC89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3163" y="243680"/>
            <a:ext cx="1217363" cy="121736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199FABD-E416-DE2D-9AE9-D8B5822BE1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00144" y="-148179"/>
            <a:ext cx="1803400" cy="5334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26AD7B6-BE52-9EF0-427C-E443DC891B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9582" y="323192"/>
            <a:ext cx="1993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>
            <a:extLst>
              <a:ext uri="{FF2B5EF4-FFF2-40B4-BE49-F238E27FC236}">
                <a16:creationId xmlns:a16="http://schemas.microsoft.com/office/drawing/2014/main" id="{5CC1AD63-3668-6512-FA16-55541EF7E05B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EDF6EE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E3491464-6EC7-E709-D9AD-CE52FF89D554}"/>
              </a:ext>
            </a:extLst>
          </p:cNvPr>
          <p:cNvSpPr/>
          <p:nvPr userDrawn="1"/>
        </p:nvSpPr>
        <p:spPr>
          <a:xfrm>
            <a:off x="133350" y="136525"/>
            <a:ext cx="11925300" cy="658495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Helvetica Neue Medium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14837"/>
            <a:ext cx="10515600" cy="425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560A13A-DB3F-4AD5-B6AF-BDA0278A0A39}" type="datetimeFigureOut">
              <a:rPr lang="sv-SE" smtClean="0"/>
              <a:pPr/>
              <a:t>2022-11-01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5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E673C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>
            <a:extLst>
              <a:ext uri="{FF2B5EF4-FFF2-40B4-BE49-F238E27FC236}">
                <a16:creationId xmlns:a16="http://schemas.microsoft.com/office/drawing/2014/main" id="{5CC1AD63-3668-6512-FA16-55541EF7E05B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FFEAE2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E3491464-6EC7-E709-D9AD-CE52FF89D554}"/>
              </a:ext>
            </a:extLst>
          </p:cNvPr>
          <p:cNvSpPr/>
          <p:nvPr userDrawn="1"/>
        </p:nvSpPr>
        <p:spPr>
          <a:xfrm>
            <a:off x="133350" y="136525"/>
            <a:ext cx="11925300" cy="658495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Helvetica Neue Medium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560A13A-DB3F-4AD5-B6AF-BDA0278A0A39}" type="datetimeFigureOut">
              <a:rPr lang="sv-SE" smtClean="0"/>
              <a:pPr/>
              <a:t>2022-11-01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0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C653C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varmland.se/globalassets/global/utveckling-och-tillvaxt/nya-perspektiv/material-for-personal/lansoverenskommelse-vuxna.pdf" TargetMode="External"/><Relationship Id="rId2" Type="http://schemas.openxmlformats.org/officeDocument/2006/relationships/hyperlink" Target="https://www.regionvarmland.se/globalassets/global/utveckling-och-tillvaxt/nya-perspektiv/material-for-personal/lansoverenskommelse-unga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BA43A-A43E-0B34-1B04-379649668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785814"/>
            <a:ext cx="6248400" cy="1110364"/>
          </a:xfrm>
        </p:spPr>
        <p:txBody>
          <a:bodyPr/>
          <a:lstStyle/>
          <a:p>
            <a:r>
              <a:rPr lang="sv-SE"/>
              <a:t>Organisering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4A73F2-158C-59E3-5D5F-EB175DA0AB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" y="2213811"/>
            <a:ext cx="6248400" cy="3858376"/>
          </a:xfrm>
        </p:spPr>
        <p:txBody>
          <a:bodyPr/>
          <a:lstStyle/>
          <a:p>
            <a:r>
              <a:rPr lang="sv-SE" sz="3600"/>
              <a:t>Vård vid skadligt bruk och beroende i Värmland</a:t>
            </a:r>
          </a:p>
          <a:p>
            <a:endParaRPr lang="sv-SE"/>
          </a:p>
          <a:p>
            <a:r>
              <a:rPr lang="sv-SE"/>
              <a:t>Madelene Johanzon &amp; Pär Johansson</a:t>
            </a:r>
          </a:p>
        </p:txBody>
      </p:sp>
    </p:spTree>
    <p:extLst>
      <p:ext uri="{BB962C8B-B14F-4D97-AF65-F5344CB8AC3E}">
        <p14:creationId xmlns:p14="http://schemas.microsoft.com/office/powerpoint/2010/main" val="383407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Riddarnäset, ett länsgemensamt HVB-hem för unga</a:t>
            </a:r>
            <a:endParaRPr lang="sv-SE" b="1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2" y="2407013"/>
            <a:ext cx="6276237" cy="33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E5D54B-4991-114C-A8D6-F6A03F06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solidFill>
                  <a:schemeClr val="tx1"/>
                </a:solidFill>
              </a:rPr>
              <a:t>Riddarnäset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1891F3-B6EB-8944-BB85-9B9BABAE6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/>
              <a:t>Totalt har 22 ungdomar varit inskrivna sedan 2022-03-01.</a:t>
            </a:r>
          </a:p>
          <a:p>
            <a:r>
              <a:rPr lang="sv-SE"/>
              <a:t>Andel förfrågningar som inte blivit en placering uppgår till 22 st.</a:t>
            </a:r>
          </a:p>
          <a:p>
            <a:r>
              <a:rPr lang="sv-SE"/>
              <a:t>Behandlingskonsulenter, behandlingsassistenter, SSK, kock</a:t>
            </a:r>
          </a:p>
          <a:p>
            <a:r>
              <a:rPr lang="sv-SE"/>
              <a:t>Psykolog 4 dagar/vecka, barnpsykiater 1 dag/vecka</a:t>
            </a:r>
          </a:p>
          <a:p>
            <a:r>
              <a:rPr lang="sv-SE"/>
              <a:t>Tar emot med kort varsel</a:t>
            </a:r>
          </a:p>
          <a:p>
            <a:r>
              <a:rPr lang="sv-SE"/>
              <a:t>Sömlös övergång till stöd och hjälp efter placering ex BUP, socialtjänst och familjehem.</a:t>
            </a:r>
          </a:p>
          <a:p>
            <a:r>
              <a:rPr lang="sv-SE"/>
              <a:t>Skolgång under placeringstid.</a:t>
            </a:r>
          </a:p>
          <a:p>
            <a:r>
              <a:rPr lang="sv-SE"/>
              <a:t>Parallella insatser ex familjearbete.</a:t>
            </a:r>
          </a:p>
          <a:p>
            <a:r>
              <a:rPr lang="sv-SE"/>
              <a:t>Brukarundersökning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62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090B0F1-536C-3354-EB58-6090FEB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5" y="408668"/>
            <a:ext cx="11312434" cy="1325563"/>
          </a:xfrm>
        </p:spPr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Pågående utvecklingsarbete Värmland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9C0FE3F-6C99-E854-1456-7F33FB34A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Länsgemensam beroendemottagning för unga med lokala mottagningar – inriktningsdokument</a:t>
            </a:r>
          </a:p>
          <a:p>
            <a:endParaRPr lang="sv-SE"/>
          </a:p>
          <a:p>
            <a:r>
              <a:rPr lang="sv-SE"/>
              <a:t>Förstudie gällande integrerade beroendemottagningar - vuxna 25 år och äldre</a:t>
            </a:r>
          </a:p>
          <a:p>
            <a:endParaRPr lang="sv-SE"/>
          </a:p>
          <a:p>
            <a:r>
              <a:rPr lang="sv-SE"/>
              <a:t>Kompetensutvecklingsplan 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42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9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BBE6EE-97CB-4C2A-B64E-589BB8C5A1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974" y="471488"/>
            <a:ext cx="10359342" cy="1325562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sv-SE" sz="3600" b="1" i="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Bakgrund – vård vid skadligt bruk och beroende</a:t>
            </a:r>
            <a:br>
              <a:rPr lang="sv-SE" sz="2800" b="1" i="0" kern="12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</a:br>
            <a:r>
              <a:rPr lang="sv-SE" sz="2800" b="1" i="0" kern="12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A346D3-D5C3-4B80-AE42-FB578355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637" y="1797050"/>
            <a:ext cx="2405962" cy="3801457"/>
          </a:xfrm>
          <a:prstGeom prst="rect">
            <a:avLst/>
          </a:prstGeom>
          <a:noFill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E0DE6BE-1BB9-480B-89EC-D947CB94E42E}"/>
              </a:ext>
            </a:extLst>
          </p:cNvPr>
          <p:cNvSpPr txBox="1"/>
          <p:nvPr/>
        </p:nvSpPr>
        <p:spPr>
          <a:xfrm>
            <a:off x="925974" y="1990846"/>
            <a:ext cx="6585996" cy="418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Överenskommelse mellan Region </a:t>
            </a:r>
            <a:r>
              <a:rPr lang="sv-SE" sz="24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Värmland och Värmlands läns Vårdförbund sedan 2010.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Syftet att utveckla missbruksvården i länet.</a:t>
            </a:r>
            <a:endParaRPr lang="sv-SE" sz="24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Värmlands läns vårdförbund är ett kommunalförbund med direktion enligt kommunallagen, säte i Karlstad. 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Samtliga kommuner i Värmlands län är medlemmar.</a:t>
            </a:r>
          </a:p>
        </p:txBody>
      </p:sp>
    </p:spTree>
    <p:extLst>
      <p:ext uri="{BB962C8B-B14F-4D97-AF65-F5344CB8AC3E}">
        <p14:creationId xmlns:p14="http://schemas.microsoft.com/office/powerpoint/2010/main" val="125177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3E6E19-AF38-45C8-8EAC-99274584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16"/>
            <a:ext cx="10515600" cy="1077913"/>
          </a:xfrm>
        </p:spPr>
        <p:txBody>
          <a:bodyPr>
            <a:normAutofit/>
          </a:bodyPr>
          <a:lstStyle/>
          <a:p>
            <a:br>
              <a:rPr lang="sv-SE"/>
            </a:br>
            <a:r>
              <a:rPr lang="sv-SE" sz="3200">
                <a:solidFill>
                  <a:schemeClr val="tx1"/>
                </a:solidFill>
              </a:rPr>
              <a:t>Den politiska styrgruppen</a:t>
            </a:r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7C2998F-0A6C-453C-9270-F662ABAFE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Representation från Region Värmland och från Värmlands läns vårdförbund, 2+2. </a:t>
            </a:r>
          </a:p>
          <a:p>
            <a:pPr marL="0" indent="0">
              <a:buNone/>
            </a:pPr>
            <a:r>
              <a:rPr lang="sv-SE"/>
              <a:t>Roterande ordförandeskap</a:t>
            </a:r>
            <a:endParaRPr lang="sv-SE" sz="2000"/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6BF765B-AD21-4C16-8E29-09F88A043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27631"/>
            <a:ext cx="10515600" cy="629793"/>
          </a:xfrm>
        </p:spPr>
        <p:txBody>
          <a:bodyPr/>
          <a:lstStyle/>
          <a:p>
            <a:r>
              <a:rPr lang="sv-SE" b="1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Representation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A92E37-5E1D-476D-B437-C1026E4885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83097" y="1627631"/>
            <a:ext cx="4500816" cy="65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kern="0">
                <a:solidFill>
                  <a:schemeClr val="tx1"/>
                </a:solidFill>
                <a:sym typeface="Noto Serif"/>
              </a:rPr>
              <a:t>Uppdraget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C42FFC-9A30-4221-AD1C-288047F77F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83097" y="2282824"/>
            <a:ext cx="5486400" cy="28195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2000"/>
              <a:t>Övergripande ledning, styrning och utveckling av den samlade missbruks- och beroendevården i Värmland i enligt med överenskommelserna. </a:t>
            </a:r>
          </a:p>
        </p:txBody>
      </p:sp>
    </p:spTree>
    <p:extLst>
      <p:ext uri="{BB962C8B-B14F-4D97-AF65-F5344CB8AC3E}">
        <p14:creationId xmlns:p14="http://schemas.microsoft.com/office/powerpoint/2010/main" val="287797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3E6E19-AF38-45C8-8EAC-99274584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435"/>
            <a:ext cx="10515600" cy="1051021"/>
          </a:xfrm>
        </p:spPr>
        <p:txBody>
          <a:bodyPr>
            <a:normAutofit/>
          </a:bodyPr>
          <a:lstStyle/>
          <a:p>
            <a:r>
              <a:rPr lang="sv-SE" sz="3200">
                <a:solidFill>
                  <a:schemeClr val="tx1"/>
                </a:solidFill>
              </a:rPr>
              <a:t>Den centrala ledningsgruppen</a:t>
            </a:r>
            <a:br>
              <a:rPr lang="sv-SE" sz="3200">
                <a:solidFill>
                  <a:schemeClr val="tx1"/>
                </a:solidFill>
              </a:rPr>
            </a:br>
            <a:endParaRPr lang="sv-SE" sz="3200">
              <a:solidFill>
                <a:schemeClr val="tx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7C2998F-0A6C-453C-9270-F662ABAF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4" y="1810513"/>
            <a:ext cx="10315575" cy="4533138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Kommuner</a:t>
            </a:r>
          </a:p>
          <a:p>
            <a:r>
              <a:rPr lang="sv-SE"/>
              <a:t>F</a:t>
            </a:r>
            <a:r>
              <a:rPr lang="sv-SE" sz="2000" b="0" i="0">
                <a:effectLst/>
              </a:rPr>
              <a:t>örbundschef </a:t>
            </a:r>
            <a:r>
              <a:rPr lang="sv-SE" sz="2000" b="1" i="0">
                <a:effectLst/>
              </a:rPr>
              <a:t>Värmlands läns vårdförbund</a:t>
            </a:r>
          </a:p>
          <a:p>
            <a:r>
              <a:rPr lang="sv-SE"/>
              <a:t>T</a:t>
            </a:r>
            <a:r>
              <a:rPr lang="sv-SE" sz="2000" b="0" i="0">
                <a:effectLst/>
              </a:rPr>
              <a:t>vå socialchefer</a:t>
            </a:r>
          </a:p>
          <a:p>
            <a:r>
              <a:rPr lang="sv-SE"/>
              <a:t>S</a:t>
            </a:r>
            <a:r>
              <a:rPr lang="sv-SE" sz="2000" b="0" i="0">
                <a:effectLst/>
              </a:rPr>
              <a:t>kolhälsovårdsöverläkare Karlstads kommun</a:t>
            </a:r>
          </a:p>
          <a:p>
            <a:pPr marL="0" indent="0">
              <a:buNone/>
            </a:pPr>
            <a:r>
              <a:rPr lang="sv-SE" b="1"/>
              <a:t>Region Värmland:</a:t>
            </a:r>
            <a:endParaRPr lang="sv-SE" sz="2000" b="1" i="0">
              <a:effectLst/>
            </a:endParaRPr>
          </a:p>
          <a:p>
            <a:r>
              <a:rPr lang="sv-SE" sz="2000" b="0" i="0">
                <a:effectLst/>
              </a:rPr>
              <a:t>Områdeschef för öppenvård</a:t>
            </a:r>
          </a:p>
          <a:p>
            <a:r>
              <a:rPr lang="sv-SE" sz="2000" b="0" i="0">
                <a:effectLst/>
              </a:rPr>
              <a:t>Utvecklingsledare barn och unga</a:t>
            </a:r>
            <a:endParaRPr lang="sv-SE"/>
          </a:p>
          <a:p>
            <a:r>
              <a:rPr lang="sv-SE"/>
              <a:t>samt</a:t>
            </a:r>
            <a:r>
              <a:rPr lang="sv-SE" sz="2000" b="0" i="0">
                <a:effectLst/>
              </a:rPr>
              <a:t> beroendecentru</a:t>
            </a:r>
            <a:r>
              <a:rPr lang="sv-SE"/>
              <a:t>m</a:t>
            </a:r>
          </a:p>
          <a:p>
            <a:r>
              <a:rPr lang="sv-SE" sz="2000" b="0" i="0">
                <a:effectLst/>
              </a:rPr>
              <a:t>Verksamhetschefer psykiatri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6BF765B-AD21-4C16-8E29-09F88A043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640" y="1262696"/>
            <a:ext cx="10515600" cy="629793"/>
          </a:xfrm>
        </p:spPr>
        <p:txBody>
          <a:bodyPr/>
          <a:lstStyle/>
          <a:p>
            <a:r>
              <a:rPr lang="sv-SE" b="1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Representation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A92E37-5E1D-476D-B437-C1026E4885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83097" y="1250869"/>
            <a:ext cx="4500816" cy="65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kern="0">
                <a:solidFill>
                  <a:schemeClr val="tx1"/>
                </a:solidFill>
                <a:sym typeface="Noto Serif"/>
              </a:rPr>
              <a:t>Uppdraget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C42FFC-9A30-4221-AD1C-288047F77F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83097" y="1892489"/>
            <a:ext cx="5394959" cy="41151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marR="0" lvl="0" indent="-2514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000"/>
              <a:t>• Operativt och strategiskt övergripande ansvar enligt styrgruppens inriktningsbeslut</a:t>
            </a:r>
          </a:p>
          <a:p>
            <a:pPr marL="251460" marR="0" lvl="0" indent="-2514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000"/>
              <a:t>• Årlig genomförandeplan och uppföljning.</a:t>
            </a:r>
          </a:p>
          <a:p>
            <a:pPr marL="251460" marR="0" lvl="0" indent="-2514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000"/>
              <a:t>• Övergripande analys av avvikelser.</a:t>
            </a:r>
          </a:p>
          <a:p>
            <a:pPr marL="251460" marR="0" lvl="0" indent="-2514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000"/>
              <a:t>• Kvalitetssäkring mot nationella riktlinjer (Kunskapsstyrning).</a:t>
            </a:r>
          </a:p>
          <a:p>
            <a:pPr marL="251460" marR="0" lvl="0" indent="-2514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000"/>
              <a:t>• Uppföljning mot lokala ledningsgrupper.</a:t>
            </a:r>
          </a:p>
          <a:p>
            <a:pPr marL="251460" marR="0" lvl="0" indent="-2514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000"/>
              <a:t>• Revidering och uppföljning av styrdokument.</a:t>
            </a:r>
          </a:p>
          <a:p>
            <a:pPr marL="0" indent="0">
              <a:buNone/>
            </a:pP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380365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3E6E19-AF38-45C8-8EAC-99274584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45566"/>
            <a:ext cx="10515600" cy="1009652"/>
          </a:xfrm>
        </p:spPr>
        <p:txBody>
          <a:bodyPr>
            <a:normAutofit fontScale="90000"/>
          </a:bodyPr>
          <a:lstStyle/>
          <a:p>
            <a:r>
              <a:rPr lang="sv-SE">
                <a:solidFill>
                  <a:schemeClr val="tx1"/>
                </a:solidFill>
              </a:rPr>
              <a:t>L</a:t>
            </a:r>
            <a:r>
              <a:rPr lang="sv-SE" err="1">
                <a:solidFill>
                  <a:schemeClr val="tx1"/>
                </a:solidFill>
              </a:rPr>
              <a:t>okala</a:t>
            </a:r>
            <a:r>
              <a:rPr lang="sv-SE">
                <a:solidFill>
                  <a:schemeClr val="tx1"/>
                </a:solidFill>
              </a:rPr>
              <a:t> ledningsgrupper</a:t>
            </a:r>
            <a:br>
              <a:rPr lang="sv-SE"/>
            </a:br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7C2998F-0A6C-453C-9270-F662ABAF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513"/>
            <a:ext cx="10515600" cy="4533138"/>
          </a:xfrm>
        </p:spPr>
        <p:txBody>
          <a:bodyPr/>
          <a:lstStyle/>
          <a:p>
            <a:pPr marL="0" indent="0">
              <a:buNone/>
            </a:pPr>
            <a:r>
              <a:rPr lang="sv-SE" b="0" i="0">
                <a:solidFill>
                  <a:schemeClr val="tx1"/>
                </a:solidFill>
                <a:effectLst/>
              </a:rPr>
              <a:t>Fem geografiska områden med lokala ledningsgrupper med första linjens chefer</a:t>
            </a:r>
            <a:endParaRPr lang="sv-S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6BF765B-AD21-4C16-8E29-09F88A043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262696"/>
            <a:ext cx="10607040" cy="629793"/>
          </a:xfrm>
        </p:spPr>
        <p:txBody>
          <a:bodyPr/>
          <a:lstStyle/>
          <a:p>
            <a:r>
              <a:rPr lang="sv-SE" b="1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Representation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A92E37-5E1D-476D-B437-C1026E4885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61544" y="1226865"/>
            <a:ext cx="4500816" cy="65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kern="0">
                <a:solidFill>
                  <a:schemeClr val="tx1"/>
                </a:solidFill>
                <a:sym typeface="Noto Serif"/>
              </a:rPr>
              <a:t>Uppdraget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C42FFC-9A30-4221-AD1C-288047F77F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67525" y="1810513"/>
            <a:ext cx="4983099" cy="41151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 charset="0"/>
                <a:ea typeface="+mn-lt"/>
                <a:cs typeface="Calibri" panose="020F0502020204030204"/>
              </a:rPr>
              <a:t>Rapporterar till den centrala ledningsgruppen: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 charset="0"/>
                <a:ea typeface="+mn-lt"/>
                <a:cs typeface="Calibri" panose="020F0502020204030204"/>
              </a:rPr>
              <a:t>Genomförande enligt uppdrag från ledningsgruppen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 charset="0"/>
                <a:ea typeface="+mn-lt"/>
                <a:cs typeface="Calibri" panose="020F0502020204030204"/>
              </a:rPr>
              <a:t>Operativt ansvar inom det geografiska området</a:t>
            </a: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 charset="0"/>
                <a:ea typeface="+mn-lt"/>
                <a:cs typeface="Calibri" panose="020F0502020204030204"/>
              </a:rPr>
              <a:t>Årlig genomförandeplan och uppföljning inom sitt område</a:t>
            </a:r>
          </a:p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 charset="0"/>
                <a:ea typeface="+mn-lt"/>
                <a:cs typeface="Calibri" panose="020F0502020204030204"/>
              </a:rPr>
              <a:t>Analys och rapportering av avvikelser inom sitt område</a:t>
            </a:r>
          </a:p>
          <a:p>
            <a:pPr marL="0" indent="0">
              <a:buNone/>
            </a:pP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315689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C22EFC2-503C-4467-7F29-3829086E1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7460" y="339725"/>
            <a:ext cx="9855843" cy="1077912"/>
          </a:xfrm>
        </p:spPr>
        <p:txBody>
          <a:bodyPr/>
          <a:lstStyle/>
          <a:p>
            <a:r>
              <a:rPr lang="sv-SE" sz="3200">
                <a:solidFill>
                  <a:schemeClr val="tx1"/>
                </a:solidFill>
              </a:rPr>
              <a:t>Lagstadgad överenskommelser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6F040E8-ADA9-E148-1FF2-70226369FE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7493" y="1724628"/>
            <a:ext cx="6840639" cy="46796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Styrdokument för arbetet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sng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2"/>
              </a:rPr>
              <a:t>Länsöverenskommelse för barn och unga i risk- och missbruk (</a:t>
            </a:r>
            <a:r>
              <a:rPr kumimoji="0" lang="sv-SE" sz="2400" b="0" i="0" u="sng" strike="noStrike" kern="1200" cap="none" spc="0" normalizeH="0" baseline="0" noProof="0" err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2"/>
              </a:rPr>
              <a:t>pdf</a:t>
            </a:r>
            <a:r>
              <a:rPr kumimoji="0" lang="sv-SE" sz="2400" b="0" i="0" u="sng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2"/>
              </a:rPr>
              <a:t>)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2"/>
              </a:rPr>
              <a:t> 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sng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/>
              </a:rPr>
              <a:t>Länsöverenskommelse vård och stöd vid missbruk och beroende i Värmland vuxna (</a:t>
            </a:r>
            <a:r>
              <a:rPr kumimoji="0" lang="sv-SE" sz="2400" b="0" i="0" u="sng" strike="noStrike" kern="1200" cap="none" spc="0" normalizeH="0" baseline="0" noProof="0" err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/>
              </a:rPr>
              <a:t>pdf</a:t>
            </a:r>
            <a:r>
              <a:rPr kumimoji="0" lang="sv-SE" sz="2400" b="0" i="0" u="sng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/>
              </a:rPr>
              <a:t>)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sv-SE"/>
          </a:p>
        </p:txBody>
      </p:sp>
      <p:pic>
        <p:nvPicPr>
          <p:cNvPr id="10" name="Platshållare för bild 9" descr="Handskakning med hel fyllning">
            <a:extLst>
              <a:ext uri="{FF2B5EF4-FFF2-40B4-BE49-F238E27FC236}">
                <a16:creationId xmlns:a16="http://schemas.microsoft.com/office/drawing/2014/main" id="{A77E3AAC-065D-E715-D3EB-5B6BC822AB6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27" b="1027"/>
          <a:stretch>
            <a:fillRect/>
          </a:stretch>
        </p:blipFill>
        <p:spPr>
          <a:xfrm>
            <a:off x="8104188" y="1436688"/>
            <a:ext cx="4087812" cy="4003675"/>
          </a:xfrm>
        </p:spPr>
      </p:pic>
    </p:spTree>
    <p:extLst>
      <p:ext uri="{BB962C8B-B14F-4D97-AF65-F5344CB8AC3E}">
        <p14:creationId xmlns:p14="http://schemas.microsoft.com/office/powerpoint/2010/main" val="137897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höger 1">
            <a:extLst>
              <a:ext uri="{FF2B5EF4-FFF2-40B4-BE49-F238E27FC236}">
                <a16:creationId xmlns:a16="http://schemas.microsoft.com/office/drawing/2014/main" id="{D0F5512C-1344-E2A0-3C05-2B00B2CC87E8}"/>
              </a:ext>
            </a:extLst>
          </p:cNvPr>
          <p:cNvSpPr/>
          <p:nvPr/>
        </p:nvSpPr>
        <p:spPr>
          <a:xfrm>
            <a:off x="1354269" y="5437245"/>
            <a:ext cx="10111692" cy="444381"/>
          </a:xfrm>
          <a:prstGeom prst="rightArrow">
            <a:avLst>
              <a:gd name="adj1" fmla="val 2692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161E629-21C0-C650-8E52-8866E3F5CB6F}"/>
              </a:ext>
            </a:extLst>
          </p:cNvPr>
          <p:cNvSpPr txBox="1"/>
          <p:nvPr/>
        </p:nvSpPr>
        <p:spPr>
          <a:xfrm>
            <a:off x="374947" y="596702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Sommar-höst 2022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E95D581-67F4-E7E8-5B34-C3FED169CF4D}"/>
              </a:ext>
            </a:extLst>
          </p:cNvPr>
          <p:cNvSpPr txBox="1"/>
          <p:nvPr/>
        </p:nvSpPr>
        <p:spPr>
          <a:xfrm>
            <a:off x="8451147" y="569696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vår 2024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9B81C9-658C-EE29-1C51-1A1626659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7371">
            <a:off x="10949716" y="4385087"/>
            <a:ext cx="1032491" cy="101263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F3A9E93-EDE9-2650-46B1-0DA10D1F3F9F}"/>
              </a:ext>
            </a:extLst>
          </p:cNvPr>
          <p:cNvSpPr txBox="1"/>
          <p:nvPr/>
        </p:nvSpPr>
        <p:spPr>
          <a:xfrm>
            <a:off x="3661632" y="569696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 vår 2023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B3E715-73FD-45A9-E38D-6BCAAD67D232}"/>
              </a:ext>
            </a:extLst>
          </p:cNvPr>
          <p:cNvSpPr txBox="1"/>
          <p:nvPr/>
        </p:nvSpPr>
        <p:spPr>
          <a:xfrm>
            <a:off x="5716777" y="567590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höst 2023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9354C18-9684-242B-0EC6-37211938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952" y="4478515"/>
            <a:ext cx="948118" cy="82578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1FB5C99-B7B4-6D07-51FB-F2A8F0DE1F8A}"/>
              </a:ext>
            </a:extLst>
          </p:cNvPr>
          <p:cNvSpPr txBox="1"/>
          <p:nvPr/>
        </p:nvSpPr>
        <p:spPr>
          <a:xfrm>
            <a:off x="554972" y="2323126"/>
            <a:ext cx="215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Remissvar under våren </a:t>
            </a:r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B478250D-59A7-FE65-AD07-0A1A5EDA3CBC}"/>
              </a:ext>
            </a:extLst>
          </p:cNvPr>
          <p:cNvSpPr/>
          <p:nvPr/>
        </p:nvSpPr>
        <p:spPr>
          <a:xfrm>
            <a:off x="856408" y="3075504"/>
            <a:ext cx="233463" cy="212063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493B6ED-5BC4-2816-316E-9E5720A38BC8}"/>
              </a:ext>
            </a:extLst>
          </p:cNvPr>
          <p:cNvSpPr txBox="1"/>
          <p:nvPr/>
        </p:nvSpPr>
        <p:spPr>
          <a:xfrm>
            <a:off x="2852928" y="-208566"/>
            <a:ext cx="6329647" cy="21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/>
          </a:p>
          <a:p>
            <a:endParaRPr lang="sv-SE" sz="3200" b="1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v-SE" sz="3200" b="1"/>
              <a:t> </a:t>
            </a:r>
            <a:r>
              <a:rPr lang="sv-SE" sz="3200" b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Samsjuklighetsutredningen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sv-SE" sz="3200" b="1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v-SE" sz="3200" b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sv-SE" sz="2400" b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Vad behöver vi göra för att nå målet? </a:t>
            </a:r>
            <a:endParaRPr lang="sv-SE" sz="3200" b="1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4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78BAEB-07BE-2302-5979-DD5DE0B8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931399"/>
            <a:ext cx="10515600" cy="1776548"/>
          </a:xfrm>
        </p:spPr>
        <p:txBody>
          <a:bodyPr/>
          <a:lstStyle/>
          <a:p>
            <a:pPr algn="ctr"/>
            <a:r>
              <a:rPr lang="sv-SE" sz="5400">
                <a:solidFill>
                  <a:schemeClr val="tx1"/>
                </a:solidFill>
              </a:rPr>
              <a:t>Vad tycker ni behövs? </a:t>
            </a:r>
            <a:br>
              <a:rPr lang="sv-SE" sz="5400">
                <a:solidFill>
                  <a:schemeClr val="tx1"/>
                </a:solidFill>
              </a:rPr>
            </a:br>
            <a:br>
              <a:rPr lang="sv-SE" sz="5400">
                <a:solidFill>
                  <a:schemeClr val="tx1"/>
                </a:solidFill>
              </a:rPr>
            </a:br>
            <a:r>
              <a:rPr lang="sv-SE" sz="5400">
                <a:solidFill>
                  <a:schemeClr val="tx1"/>
                </a:solidFill>
              </a:rPr>
              <a:t>Skriv gärna i menti</a:t>
            </a:r>
          </a:p>
        </p:txBody>
      </p:sp>
    </p:spTree>
    <p:extLst>
      <p:ext uri="{BB962C8B-B14F-4D97-AF65-F5344CB8AC3E}">
        <p14:creationId xmlns:p14="http://schemas.microsoft.com/office/powerpoint/2010/main" val="353501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E5D54B-4991-114C-A8D6-F6A03F06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5"/>
            <a:ext cx="11216640" cy="1325563"/>
          </a:xfrm>
        </p:spPr>
        <p:txBody>
          <a:bodyPr>
            <a:noAutofit/>
          </a:bodyPr>
          <a:lstStyle/>
          <a:p>
            <a:r>
              <a:rPr lang="sv-SE">
                <a:solidFill>
                  <a:schemeClr val="tx1"/>
                </a:solidFill>
              </a:rPr>
              <a:t>Utveckling länsgemensamma resurser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6319122" y="2593058"/>
            <a:ext cx="2872503" cy="3114101"/>
            <a:chOff x="838199" y="1386405"/>
            <a:chExt cx="959220" cy="1635680"/>
          </a:xfrm>
        </p:grpSpPr>
        <p:sp>
          <p:nvSpPr>
            <p:cNvPr id="8" name="Frihandsfigur 7"/>
            <p:cNvSpPr/>
            <p:nvPr/>
          </p:nvSpPr>
          <p:spPr>
            <a:xfrm>
              <a:off x="838199" y="1386405"/>
              <a:ext cx="959220" cy="604177"/>
            </a:xfrm>
            <a:custGeom>
              <a:avLst/>
              <a:gdLst>
                <a:gd name="connsiteX0" fmla="*/ 0 w 959220"/>
                <a:gd name="connsiteY0" fmla="*/ 0 h 443925"/>
                <a:gd name="connsiteX1" fmla="*/ 959220 w 959220"/>
                <a:gd name="connsiteY1" fmla="*/ 0 h 443925"/>
                <a:gd name="connsiteX2" fmla="*/ 959220 w 959220"/>
                <a:gd name="connsiteY2" fmla="*/ 443925 h 443925"/>
                <a:gd name="connsiteX3" fmla="*/ 0 w 959220"/>
                <a:gd name="connsiteY3" fmla="*/ 443925 h 443925"/>
                <a:gd name="connsiteX4" fmla="*/ 0 w 959220"/>
                <a:gd name="connsiteY4" fmla="*/ 0 h 44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220" h="443925">
                  <a:moveTo>
                    <a:pt x="0" y="0"/>
                  </a:moveTo>
                  <a:lnTo>
                    <a:pt x="959220" y="0"/>
                  </a:lnTo>
                  <a:lnTo>
                    <a:pt x="959220" y="443925"/>
                  </a:lnTo>
                  <a:lnTo>
                    <a:pt x="0" y="44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b="1">
                  <a:solidFill>
                    <a:prstClr val="black"/>
                  </a:solidFill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</a:rPr>
                <a:t>Riddarnäset – HVB unga</a:t>
              </a:r>
            </a:p>
          </p:txBody>
        </p:sp>
        <p:sp>
          <p:nvSpPr>
            <p:cNvPr id="9" name="Frihandsfigur 8"/>
            <p:cNvSpPr/>
            <p:nvPr/>
          </p:nvSpPr>
          <p:spPr>
            <a:xfrm>
              <a:off x="838199" y="2009601"/>
              <a:ext cx="959220" cy="468547"/>
            </a:xfrm>
            <a:custGeom>
              <a:avLst/>
              <a:gdLst>
                <a:gd name="connsiteX0" fmla="*/ 0 w 959220"/>
                <a:gd name="connsiteY0" fmla="*/ 0 h 443925"/>
                <a:gd name="connsiteX1" fmla="*/ 959220 w 959220"/>
                <a:gd name="connsiteY1" fmla="*/ 0 h 443925"/>
                <a:gd name="connsiteX2" fmla="*/ 959220 w 959220"/>
                <a:gd name="connsiteY2" fmla="*/ 443925 h 443925"/>
                <a:gd name="connsiteX3" fmla="*/ 0 w 959220"/>
                <a:gd name="connsiteY3" fmla="*/ 443925 h 443925"/>
                <a:gd name="connsiteX4" fmla="*/ 0 w 959220"/>
                <a:gd name="connsiteY4" fmla="*/ 0 h 44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220" h="443925">
                  <a:moveTo>
                    <a:pt x="0" y="0"/>
                  </a:moveTo>
                  <a:lnTo>
                    <a:pt x="959220" y="0"/>
                  </a:lnTo>
                  <a:lnTo>
                    <a:pt x="959220" y="443925"/>
                  </a:lnTo>
                  <a:lnTo>
                    <a:pt x="0" y="44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b="1">
                  <a:solidFill>
                    <a:prstClr val="black"/>
                  </a:solidFill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</a:rPr>
                <a:t>Länsgemensam beroendemottagning</a:t>
              </a:r>
            </a:p>
          </p:txBody>
        </p:sp>
        <p:sp>
          <p:nvSpPr>
            <p:cNvPr id="10" name="Frihandsfigur 9"/>
            <p:cNvSpPr/>
            <p:nvPr/>
          </p:nvSpPr>
          <p:spPr>
            <a:xfrm>
              <a:off x="838199" y="2500841"/>
              <a:ext cx="959220" cy="521244"/>
            </a:xfrm>
            <a:custGeom>
              <a:avLst/>
              <a:gdLst>
                <a:gd name="connsiteX0" fmla="*/ 0 w 959220"/>
                <a:gd name="connsiteY0" fmla="*/ 0 h 443925"/>
                <a:gd name="connsiteX1" fmla="*/ 959220 w 959220"/>
                <a:gd name="connsiteY1" fmla="*/ 0 h 443925"/>
                <a:gd name="connsiteX2" fmla="*/ 959220 w 959220"/>
                <a:gd name="connsiteY2" fmla="*/ 443925 h 443925"/>
                <a:gd name="connsiteX3" fmla="*/ 0 w 959220"/>
                <a:gd name="connsiteY3" fmla="*/ 443925 h 443925"/>
                <a:gd name="connsiteX4" fmla="*/ 0 w 959220"/>
                <a:gd name="connsiteY4" fmla="*/ 0 h 44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220" h="443925">
                  <a:moveTo>
                    <a:pt x="0" y="0"/>
                  </a:moveTo>
                  <a:lnTo>
                    <a:pt x="959220" y="0"/>
                  </a:lnTo>
                  <a:lnTo>
                    <a:pt x="959220" y="443925"/>
                  </a:lnTo>
                  <a:lnTo>
                    <a:pt x="0" y="44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b="1">
                  <a:solidFill>
                    <a:prstClr val="black"/>
                  </a:solidFill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</a:rPr>
                <a:t>Lokala beroendemottagningar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1905613" y="2597273"/>
            <a:ext cx="2878435" cy="3701649"/>
            <a:chOff x="665863" y="1447041"/>
            <a:chExt cx="1136995" cy="2441564"/>
          </a:xfrm>
        </p:grpSpPr>
        <p:sp>
          <p:nvSpPr>
            <p:cNvPr id="13" name="Frihandsfigur 12"/>
            <p:cNvSpPr/>
            <p:nvPr/>
          </p:nvSpPr>
          <p:spPr>
            <a:xfrm>
              <a:off x="667264" y="1447041"/>
              <a:ext cx="1134652" cy="590307"/>
            </a:xfrm>
            <a:custGeom>
              <a:avLst/>
              <a:gdLst>
                <a:gd name="connsiteX0" fmla="*/ 0 w 959220"/>
                <a:gd name="connsiteY0" fmla="*/ 0 h 443925"/>
                <a:gd name="connsiteX1" fmla="*/ 959220 w 959220"/>
                <a:gd name="connsiteY1" fmla="*/ 0 h 443925"/>
                <a:gd name="connsiteX2" fmla="*/ 959220 w 959220"/>
                <a:gd name="connsiteY2" fmla="*/ 443925 h 443925"/>
                <a:gd name="connsiteX3" fmla="*/ 0 w 959220"/>
                <a:gd name="connsiteY3" fmla="*/ 443925 h 443925"/>
                <a:gd name="connsiteX4" fmla="*/ 0 w 959220"/>
                <a:gd name="connsiteY4" fmla="*/ 0 h 44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220" h="443925">
                  <a:moveTo>
                    <a:pt x="0" y="0"/>
                  </a:moveTo>
                  <a:lnTo>
                    <a:pt x="959220" y="0"/>
                  </a:lnTo>
                  <a:lnTo>
                    <a:pt x="959220" y="443925"/>
                  </a:lnTo>
                  <a:lnTo>
                    <a:pt x="0" y="44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b="1">
                  <a:solidFill>
                    <a:prstClr val="black"/>
                  </a:solidFill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</a:rPr>
                <a:t>HVB vuxna</a:t>
              </a:r>
            </a:p>
          </p:txBody>
        </p:sp>
        <p:sp>
          <p:nvSpPr>
            <p:cNvPr id="14" name="Frihandsfigur 13"/>
            <p:cNvSpPr/>
            <p:nvPr/>
          </p:nvSpPr>
          <p:spPr>
            <a:xfrm>
              <a:off x="667265" y="2061101"/>
              <a:ext cx="1130154" cy="588383"/>
            </a:xfrm>
            <a:custGeom>
              <a:avLst/>
              <a:gdLst>
                <a:gd name="connsiteX0" fmla="*/ 0 w 959220"/>
                <a:gd name="connsiteY0" fmla="*/ 0 h 443925"/>
                <a:gd name="connsiteX1" fmla="*/ 959220 w 959220"/>
                <a:gd name="connsiteY1" fmla="*/ 0 h 443925"/>
                <a:gd name="connsiteX2" fmla="*/ 959220 w 959220"/>
                <a:gd name="connsiteY2" fmla="*/ 443925 h 443925"/>
                <a:gd name="connsiteX3" fmla="*/ 0 w 959220"/>
                <a:gd name="connsiteY3" fmla="*/ 443925 h 443925"/>
                <a:gd name="connsiteX4" fmla="*/ 0 w 959220"/>
                <a:gd name="connsiteY4" fmla="*/ 0 h 44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220" h="443925">
                  <a:moveTo>
                    <a:pt x="0" y="0"/>
                  </a:moveTo>
                  <a:lnTo>
                    <a:pt x="959220" y="0"/>
                  </a:lnTo>
                  <a:lnTo>
                    <a:pt x="959220" y="443925"/>
                  </a:lnTo>
                  <a:lnTo>
                    <a:pt x="0" y="44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b="1">
                <a:solidFill>
                  <a:prstClr val="black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endParaRP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b="1">
                  <a:solidFill>
                    <a:prstClr val="black"/>
                  </a:solidFill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</a:rPr>
                <a:t>Beroendecentrum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" name="Frihandsfigur 14"/>
            <p:cNvSpPr/>
            <p:nvPr/>
          </p:nvSpPr>
          <p:spPr>
            <a:xfrm>
              <a:off x="667265" y="2669426"/>
              <a:ext cx="1130154" cy="536060"/>
            </a:xfrm>
            <a:custGeom>
              <a:avLst/>
              <a:gdLst>
                <a:gd name="connsiteX0" fmla="*/ 0 w 959220"/>
                <a:gd name="connsiteY0" fmla="*/ 0 h 443925"/>
                <a:gd name="connsiteX1" fmla="*/ 959220 w 959220"/>
                <a:gd name="connsiteY1" fmla="*/ 0 h 443925"/>
                <a:gd name="connsiteX2" fmla="*/ 959220 w 959220"/>
                <a:gd name="connsiteY2" fmla="*/ 443925 h 443925"/>
                <a:gd name="connsiteX3" fmla="*/ 0 w 959220"/>
                <a:gd name="connsiteY3" fmla="*/ 443925 h 443925"/>
                <a:gd name="connsiteX4" fmla="*/ 0 w 959220"/>
                <a:gd name="connsiteY4" fmla="*/ 0 h 44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220" h="443925">
                  <a:moveTo>
                    <a:pt x="0" y="0"/>
                  </a:moveTo>
                  <a:lnTo>
                    <a:pt x="959220" y="0"/>
                  </a:lnTo>
                  <a:lnTo>
                    <a:pt x="959220" y="443925"/>
                  </a:lnTo>
                  <a:lnTo>
                    <a:pt x="0" y="44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b="1">
                  <a:solidFill>
                    <a:prstClr val="black"/>
                  </a:solidFill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</a:rPr>
                <a:t>Tillnyktringsenheten</a:t>
              </a:r>
            </a:p>
          </p:txBody>
        </p:sp>
        <p:sp>
          <p:nvSpPr>
            <p:cNvPr id="16" name="Frihandsfigur 15"/>
            <p:cNvSpPr/>
            <p:nvPr/>
          </p:nvSpPr>
          <p:spPr>
            <a:xfrm>
              <a:off x="665863" y="3238317"/>
              <a:ext cx="1136995" cy="650288"/>
            </a:xfrm>
            <a:custGeom>
              <a:avLst/>
              <a:gdLst>
                <a:gd name="connsiteX0" fmla="*/ 0 w 1313306"/>
                <a:gd name="connsiteY0" fmla="*/ 0 h 492815"/>
                <a:gd name="connsiteX1" fmla="*/ 1313306 w 1313306"/>
                <a:gd name="connsiteY1" fmla="*/ 0 h 492815"/>
                <a:gd name="connsiteX2" fmla="*/ 1313306 w 1313306"/>
                <a:gd name="connsiteY2" fmla="*/ 492815 h 492815"/>
                <a:gd name="connsiteX3" fmla="*/ 0 w 1313306"/>
                <a:gd name="connsiteY3" fmla="*/ 492815 h 492815"/>
                <a:gd name="connsiteX4" fmla="*/ 0 w 1313306"/>
                <a:gd name="connsiteY4" fmla="*/ 0 h 49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306" h="492815">
                  <a:moveTo>
                    <a:pt x="0" y="0"/>
                  </a:moveTo>
                  <a:lnTo>
                    <a:pt x="1313306" y="0"/>
                  </a:lnTo>
                  <a:lnTo>
                    <a:pt x="1313306" y="492815"/>
                  </a:lnTo>
                  <a:lnTo>
                    <a:pt x="0" y="492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b="1">
                  <a:solidFill>
                    <a:prstClr val="black"/>
                  </a:solidFill>
                  <a:latin typeface="Noto Serif" panose="02020600060500020200" pitchFamily="18" charset="0"/>
                  <a:ea typeface="Noto Serif" panose="02020600060500020200" pitchFamily="18" charset="0"/>
                  <a:cs typeface="Noto Serif" panose="02020600060500020200" pitchFamily="18" charset="0"/>
                </a:rPr>
                <a:t>Lokala beroendemottagningar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1506584" y="1562055"/>
            <a:ext cx="377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Skadligt bruk/beroende vuxna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6096000" y="1562055"/>
            <a:ext cx="334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Skadligt bruk/beroende unga</a:t>
            </a:r>
          </a:p>
        </p:txBody>
      </p:sp>
    </p:spTree>
    <p:extLst>
      <p:ext uri="{BB962C8B-B14F-4D97-AF65-F5344CB8AC3E}">
        <p14:creationId xmlns:p14="http://schemas.microsoft.com/office/powerpoint/2010/main" val="22244229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gen 1">
      <a:dk1>
        <a:srgbClr val="585858"/>
      </a:dk1>
      <a:lt1>
        <a:srgbClr val="FFFFFF"/>
      </a:lt1>
      <a:dk2>
        <a:srgbClr val="3D663B"/>
      </a:dk2>
      <a:lt2>
        <a:srgbClr val="EDF6EE"/>
      </a:lt2>
      <a:accent1>
        <a:srgbClr val="27699E"/>
      </a:accent1>
      <a:accent2>
        <a:srgbClr val="ED7D31"/>
      </a:accent2>
      <a:accent3>
        <a:srgbClr val="585858"/>
      </a:accent3>
      <a:accent4>
        <a:srgbClr val="FEE9E1"/>
      </a:accent4>
      <a:accent5>
        <a:srgbClr val="F6F5E6"/>
      </a:accent5>
      <a:accent6>
        <a:srgbClr val="F1EDEB"/>
      </a:accent6>
      <a:hlink>
        <a:srgbClr val="96A492"/>
      </a:hlink>
      <a:folHlink>
        <a:srgbClr val="96A49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25399" tIns="25399" rIns="25399" bIns="25399" anchor="t">
        <a:noAutofit/>
      </a:bodyPr>
      <a:lstStyle>
        <a:defPPr marL="0" marR="0" indent="0" algn="l" defTabSz="228599" rtl="0" eaLnBrk="1" fontAlgn="auto" latinLnBrk="0" hangingPunct="0">
          <a:lnSpc>
            <a:spcPts val="2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1" u="none" strike="noStrike" kern="0" cap="none" spc="0" normalizeH="0" baseline="0" noProof="0" err="1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Noto Serif"/>
            <a:ea typeface="Noto Serif"/>
            <a:cs typeface="Noto Serif"/>
            <a:sym typeface="Noto Serif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tidenVarmland_PPT_mall-220921 (003)  -  Skrivskyddad" id="{2E4625EB-88A1-49EF-BB03-22FBE0D4EEB5}" vid="{6F20F0B9-29FD-436A-B964-8B0E6F199C90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25399" tIns="25399" rIns="25399" bIns="25399" anchor="t">
        <a:noAutofit/>
      </a:bodyPr>
      <a:lstStyle>
        <a:defPPr marL="0" marR="0" indent="0" algn="l" defTabSz="228599" rtl="0" eaLnBrk="1" fontAlgn="auto" latinLnBrk="0" hangingPunct="0">
          <a:lnSpc>
            <a:spcPts val="2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1" u="none" strike="noStrike" kern="0" cap="none" spc="0" normalizeH="0" baseline="0" noProof="0" err="1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Noto Serif"/>
            <a:ea typeface="Noto Serif"/>
            <a:cs typeface="Noto Serif"/>
            <a:sym typeface="Noto Serif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tidenVarmland_PPT_mall-220921 (003)" id="{9FCCD0F2-5D5D-4DB0-A18A-528406E0DA37}" vid="{D0D1E962-9662-4DD8-ADEC-C7ED96AE6AE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9d2739-45f2-4403-b6e0-bfa6ac4c2a74">
      <Terms xmlns="http://schemas.microsoft.com/office/infopath/2007/PartnerControls"/>
    </lcf76f155ced4ddcb4097134ff3c332f>
    <TaxCatchAll xmlns="f0874adf-2116-480b-bd9c-a5fa65640f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334FB83E4D8428EAEFC0209054C5C" ma:contentTypeVersion="12" ma:contentTypeDescription="Create a new document." ma:contentTypeScope="" ma:versionID="b14c96e71c8389abb5ccb98b3d1610c6">
  <xsd:schema xmlns:xsd="http://www.w3.org/2001/XMLSchema" xmlns:xs="http://www.w3.org/2001/XMLSchema" xmlns:p="http://schemas.microsoft.com/office/2006/metadata/properties" xmlns:ns2="699d2739-45f2-4403-b6e0-bfa6ac4c2a74" xmlns:ns3="f0874adf-2116-480b-bd9c-a5fa65640f2c" targetNamespace="http://schemas.microsoft.com/office/2006/metadata/properties" ma:root="true" ma:fieldsID="09c895dac1a57074e73082a202235ab1" ns2:_="" ns3:_="">
    <xsd:import namespace="699d2739-45f2-4403-b6e0-bfa6ac4c2a74"/>
    <xsd:import namespace="f0874adf-2116-480b-bd9c-a5fa65640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d2739-45f2-4403-b6e0-bfa6ac4c2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74adf-2116-480b-bd9c-a5fa65640f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14d6db4-0630-4b24-89c2-508ebd31c6c9}" ma:internalName="TaxCatchAll" ma:showField="CatchAllData" ma:web="f0874adf-2116-480b-bd9c-a5fa65640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923CD-CEF9-46DF-99FE-B02A1C323D76}">
  <ds:schemaRefs>
    <ds:schemaRef ds:uri="http://schemas.microsoft.com/office/2006/documentManagement/types"/>
    <ds:schemaRef ds:uri="http://schemas.microsoft.com/office/2006/metadata/properties"/>
    <ds:schemaRef ds:uri="699d2739-45f2-4403-b6e0-bfa6ac4c2a74"/>
    <ds:schemaRef ds:uri="f0874adf-2116-480b-bd9c-a5fa65640f2c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58B3AE-5DE6-482A-94E6-81BC406D29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C05AF-56EE-473B-97D5-91CCA954459C}">
  <ds:schemaRefs>
    <ds:schemaRef ds:uri="699d2739-45f2-4403-b6e0-bfa6ac4c2a74"/>
    <ds:schemaRef ds:uri="f0874adf-2116-480b-bd9c-a5fa65640f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Bredbild</PresentationFormat>
  <Paragraphs>97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Noto Sans</vt:lpstr>
      <vt:lpstr>Noto Serif</vt:lpstr>
      <vt:lpstr>Open Sans</vt:lpstr>
      <vt:lpstr>1_Office-tema</vt:lpstr>
      <vt:lpstr>2_Office-tema</vt:lpstr>
      <vt:lpstr>Organisering</vt:lpstr>
      <vt:lpstr>Bakgrund – vård vid skadligt bruk och beroende    </vt:lpstr>
      <vt:lpstr> Den politiska styrgruppen</vt:lpstr>
      <vt:lpstr>Den centrala ledningsgruppen </vt:lpstr>
      <vt:lpstr>Lokala ledningsgrupper </vt:lpstr>
      <vt:lpstr>Lagstadgad överenskommelser</vt:lpstr>
      <vt:lpstr>PowerPoint-presentation</vt:lpstr>
      <vt:lpstr>Vad tycker ni behövs?   Skriv gärna i menti</vt:lpstr>
      <vt:lpstr>Utveckling länsgemensamma resurser</vt:lpstr>
      <vt:lpstr>Riddarnäset, ett länsgemensamt HVB-hem för unga</vt:lpstr>
      <vt:lpstr>Riddarnäset</vt:lpstr>
      <vt:lpstr>Pågående utvecklingsarbete Värmland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Organisering</dc:title>
  <dc:creator>Linda Svensson</dc:creator>
  <cp:lastModifiedBy>Linda Svensson</cp:lastModifiedBy>
  <cp:revision>1</cp:revision>
  <dcterms:created xsi:type="dcterms:W3CDTF">2022-10-19T06:10:03Z</dcterms:created>
  <dcterms:modified xsi:type="dcterms:W3CDTF">2022-11-01T14:31:52Z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0x01010088E334FB83E4D8428EAEFC0209054C5C</vt:lpwstr>
  </property>
  <property fmtid="{D5CDD505-2E9C-101B-9397-08002B2CF9AE}" pid="3" name="MediaServiceImageTags">
    <vt:lpwstr/>
  </property>
</Properties>
</file>