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16"/>
  </p:notesMasterIdLst>
  <p:sldIdLst>
    <p:sldId id="261" r:id="rId7"/>
    <p:sldId id="256" r:id="rId8"/>
    <p:sldId id="257" r:id="rId9"/>
    <p:sldId id="263" r:id="rId10"/>
    <p:sldId id="266" r:id="rId11"/>
    <p:sldId id="264" r:id="rId12"/>
    <p:sldId id="265" r:id="rId13"/>
    <p:sldId id="262" r:id="rId14"/>
    <p:sldId id="260"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48851D-4746-1DFF-0926-EFAAD73600A1}" name="Anna Frödin" initials="AF" userId="S::Anna.Frodin@regionvarmland.se::1d349551-ac63-4c78-b00c-cc54cbd1b85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6CC4A-9C3D-4E39-9E20-C5C3DC0EE9A8}" v="1" dt="2026-10-20T06:36:17.613"/>
    <p1510:client id="{AC07B5B3-4535-46AE-BD09-BBD5C9532660}" v="41" dt="2026-10-20T06:50:23.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61"/>
  </p:normalViewPr>
  <p:slideViewPr>
    <p:cSldViewPr snapToGrid="0">
      <p:cViewPr varScale="1">
        <p:scale>
          <a:sx n="109" d="100"/>
          <a:sy n="109" d="100"/>
        </p:scale>
        <p:origin x="688"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1C760E-ACD9-4B8E-A1A8-4924E216570D}" type="datetimeFigureOut">
              <a:rPr lang="sv-SE" smtClean="0"/>
              <a:t>2026-10-22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7B0093-176F-4DBF-9574-A936A6CCF2D3}" type="slidenum">
              <a:rPr lang="sv-SE" smtClean="0"/>
              <a:t>‹#›</a:t>
            </a:fld>
            <a:endParaRPr lang="sv-SE"/>
          </a:p>
        </p:txBody>
      </p:sp>
    </p:spTree>
    <p:extLst>
      <p:ext uri="{BB962C8B-B14F-4D97-AF65-F5344CB8AC3E}">
        <p14:creationId xmlns:p14="http://schemas.microsoft.com/office/powerpoint/2010/main" val="3211632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a:solidFill>
                  <a:srgbClr val="000000"/>
                </a:solidFill>
                <a:effectLst/>
              </a:rPr>
              <a:t>Nu finns ett förslag på Region Värmlands utvecklingsplan för specialistpsykiatrin 2040.</a:t>
            </a:r>
          </a:p>
          <a:p>
            <a:r>
              <a:rPr lang="sv-SE">
                <a:solidFill>
                  <a:srgbClr val="000000"/>
                </a:solidFill>
              </a:rPr>
              <a:t>Planen ger riktningen för vuxenpsykiatrin samt barn- och ungdomspsykiatrin till 2040. </a:t>
            </a:r>
            <a:endParaRPr lang="sv-SE" b="0" i="0">
              <a:solidFill>
                <a:srgbClr val="000000"/>
              </a:solidFill>
              <a:effectLst/>
            </a:endParaRPr>
          </a:p>
          <a:p>
            <a:r>
              <a:rPr lang="sv-SE" b="0" i="0">
                <a:solidFill>
                  <a:srgbClr val="000000"/>
                </a:solidFill>
                <a:effectLst/>
              </a:rPr>
              <a:t>Arbetet har </a:t>
            </a:r>
            <a:r>
              <a:rPr lang="sv-SE">
                <a:solidFill>
                  <a:srgbClr val="000000"/>
                </a:solidFill>
              </a:rPr>
              <a:t>varit medarbetardrivet och har i huvudsak genomförts av en arbetsgrupp. Underlaget har tagits fram </a:t>
            </a:r>
            <a:r>
              <a:rPr lang="sv-SE" b="0" i="0">
                <a:solidFill>
                  <a:srgbClr val="000000"/>
                </a:solidFill>
                <a:effectLst/>
              </a:rPr>
              <a:t>genom faktainsamling, omvärldsspaning </a:t>
            </a:r>
            <a:r>
              <a:rPr lang="sv-SE">
                <a:solidFill>
                  <a:srgbClr val="000000"/>
                </a:solidFill>
              </a:rPr>
              <a:t>samt </a:t>
            </a:r>
            <a:r>
              <a:rPr lang="sv-SE" b="0" i="0">
                <a:solidFill>
                  <a:srgbClr val="000000"/>
                </a:solidFill>
                <a:effectLst/>
              </a:rPr>
              <a:t>dialoger med hälso- och sjukvårdsverksamheter </a:t>
            </a:r>
            <a:r>
              <a:rPr lang="sv-SE">
                <a:solidFill>
                  <a:srgbClr val="000000"/>
                </a:solidFill>
              </a:rPr>
              <a:t>och </a:t>
            </a:r>
            <a:r>
              <a:rPr lang="sv-SE" b="0" i="0">
                <a:solidFill>
                  <a:srgbClr val="000000"/>
                </a:solidFill>
                <a:effectLst/>
              </a:rPr>
              <a:t>företrädare för länets kommuner och invånare.</a:t>
            </a:r>
            <a:endParaRPr lang="sv-SE"/>
          </a:p>
          <a:p>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3</a:t>
            </a:fld>
            <a:endParaRPr lang="sv-SE"/>
          </a:p>
        </p:txBody>
      </p:sp>
    </p:spTree>
    <p:extLst>
      <p:ext uri="{BB962C8B-B14F-4D97-AF65-F5344CB8AC3E}">
        <p14:creationId xmlns:p14="http://schemas.microsoft.com/office/powerpoint/2010/main" val="429592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effectLst/>
                <a:latin typeface="+mn-lt"/>
                <a:ea typeface="+mn-ea"/>
                <a:cs typeface="+mn-cs"/>
              </a:rPr>
              <a:t>Definition av specialistpsykiatri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Specialistpsykiatri är den del av hälso- och sjukvården som ansvarar för bedömning, utredning, behandling och uppföljning av personer med psykiatriska tillstånd där behovet kräver specialistpsykiatrisk kompetens.</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Specialistpsykiatrisk vård ges när patientens behov kännetecknas av följande:</a:t>
            </a:r>
          </a:p>
          <a:p>
            <a:pPr lvl="0"/>
            <a:r>
              <a:rPr lang="sv-SE" sz="1200" b="1" kern="1200">
                <a:solidFill>
                  <a:schemeClr val="tx1"/>
                </a:solidFill>
                <a:effectLst/>
                <a:latin typeface="+mn-lt"/>
                <a:ea typeface="+mn-ea"/>
                <a:cs typeface="+mn-cs"/>
              </a:rPr>
              <a:t>Högt kompetensbehov</a:t>
            </a:r>
            <a:r>
              <a:rPr lang="sv-SE" sz="1200" kern="1200">
                <a:solidFill>
                  <a:schemeClr val="tx1"/>
                </a:solidFill>
                <a:effectLst/>
                <a:latin typeface="+mn-lt"/>
                <a:ea typeface="+mn-ea"/>
                <a:cs typeface="+mn-cs"/>
              </a:rPr>
              <a:t> – utredning, behandling eller uppföljning kräver specialistpsykiatrisk kompetens eller särskilda behandlingsmetoder. </a:t>
            </a:r>
          </a:p>
          <a:p>
            <a:pPr lvl="0"/>
            <a:r>
              <a:rPr lang="sv-SE" sz="1200" b="1" kern="1200">
                <a:solidFill>
                  <a:schemeClr val="tx1"/>
                </a:solidFill>
                <a:effectLst/>
                <a:latin typeface="+mn-lt"/>
                <a:ea typeface="+mn-ea"/>
                <a:cs typeface="+mn-cs"/>
              </a:rPr>
              <a:t>Hög svårighetsgrad</a:t>
            </a:r>
            <a:r>
              <a:rPr lang="sv-SE" sz="1200" kern="1200">
                <a:solidFill>
                  <a:schemeClr val="tx1"/>
                </a:solidFill>
                <a:effectLst/>
                <a:latin typeface="+mn-lt"/>
                <a:ea typeface="+mn-ea"/>
                <a:cs typeface="+mn-cs"/>
              </a:rPr>
              <a:t> – tillståndet medför ett omfattande psykiskt lidande, betydande funktionsnedsättning eller förhöjd risk för allvarliga konsekvenser för patientens hälsa eller säkerhet. </a:t>
            </a:r>
          </a:p>
          <a:p>
            <a:pPr lvl="0"/>
            <a:r>
              <a:rPr lang="sv-SE" sz="1200" b="1" kern="1200">
                <a:solidFill>
                  <a:schemeClr val="tx1"/>
                </a:solidFill>
                <a:effectLst/>
                <a:latin typeface="+mn-lt"/>
                <a:ea typeface="+mn-ea"/>
                <a:cs typeface="+mn-cs"/>
              </a:rPr>
              <a:t>Hög komplexitet</a:t>
            </a:r>
            <a:r>
              <a:rPr lang="sv-SE" sz="1200" kern="1200">
                <a:solidFill>
                  <a:schemeClr val="tx1"/>
                </a:solidFill>
                <a:effectLst/>
                <a:latin typeface="+mn-lt"/>
                <a:ea typeface="+mn-ea"/>
                <a:cs typeface="+mn-cs"/>
              </a:rPr>
              <a:t> – patientens vårdbehov påverkas av flera samverkande faktorer, såsom samsjuklighet, återkommande vårdbehov, omfattande funktionsnedsättning eller behov av samordnade insatser från flera aktörer. </a:t>
            </a:r>
          </a:p>
          <a:p>
            <a:pPr lvl="0"/>
            <a:endParaRPr lang="sv-SE" sz="1200"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Specialistpsykiatrins uppdrag</a:t>
            </a: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Specialistpsykiatrin erbjuder bedömning, utredning, behandling, omvårdnad, rehabiliterande och habiliterande* insatser samt uppföljning utifrån patientens behov. Vården omfattar både akuta och icke-akuta tillstånd och ges inom såväl öppenvård som heldygnsvård.</a:t>
            </a:r>
          </a:p>
          <a:p>
            <a:r>
              <a:rPr lang="sv-SE" sz="1200" kern="1200">
                <a:solidFill>
                  <a:schemeClr val="tx1"/>
                </a:solidFill>
                <a:effectLst/>
                <a:latin typeface="+mn-lt"/>
                <a:ea typeface="+mn-ea"/>
                <a:cs typeface="+mn-cs"/>
              </a:rPr>
              <a:t>Vården bedrivs i multiprofessionella team och utformas utifrån patientens behov, förutsättningar och vårdens mål. Specialistpsykiatrin samverkar med patient, närstående och andra aktörer när det behövs för att skapa sammanhållna vårdinsatser.</a:t>
            </a:r>
          </a:p>
          <a:p>
            <a:r>
              <a:rPr lang="sv-SE" sz="1200" kern="1200">
                <a:solidFill>
                  <a:schemeClr val="tx1"/>
                </a:solidFill>
                <a:effectLst/>
                <a:latin typeface="+mn-lt"/>
                <a:ea typeface="+mn-ea"/>
                <a:cs typeface="+mn-cs"/>
              </a:rPr>
              <a:t>Specialistpsykiatrin utgör Region Värmlands expertfunktion inom psykiatriska tillstånd och bidrar vid behov med specialistkunskap till andra verksamheter inom hälso- och sjukvården samt till kommuner och andra samverkansparter.</a:t>
            </a:r>
          </a:p>
          <a:p>
            <a:endParaRPr lang="sv-SE" sz="1200"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Specialistpsykiatrins mål</a:t>
            </a:r>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Målet med specialistpsykiatrisk vård är tillfrisknande eller varaktig symtomfrihet samt att bidra till återhämtning och bästa möjliga psykiska hälsa. Vården ska bidra till minskade symtom, förbättrad funktionsförmåga och ökad livskvalitet.</a:t>
            </a:r>
            <a:r>
              <a:rPr lang="sv-SE">
                <a:effectLst/>
              </a:rPr>
              <a:t> </a:t>
            </a:r>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4</a:t>
            </a:fld>
            <a:endParaRPr lang="sv-SE"/>
          </a:p>
        </p:txBody>
      </p:sp>
    </p:spTree>
    <p:extLst>
      <p:ext uri="{BB962C8B-B14F-4D97-AF65-F5344CB8AC3E}">
        <p14:creationId xmlns:p14="http://schemas.microsoft.com/office/powerpoint/2010/main" val="144883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1F72E-D4CD-5AAF-85B4-5B30F51B0D1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BB0ADE6-4DC7-16CD-ECDC-5C996F295C8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6850B88-8E99-6708-E1AF-806BF0394FC4}"/>
              </a:ext>
            </a:extLst>
          </p:cNvPr>
          <p:cNvSpPr>
            <a:spLocks noGrp="1"/>
          </p:cNvSpPr>
          <p:nvPr>
            <p:ph type="body" idx="1"/>
          </p:nvPr>
        </p:nvSpPr>
        <p:spPr/>
        <p:txBody>
          <a:bodyPr/>
          <a:lstStyle/>
          <a:p>
            <a:r>
              <a:rPr lang="sv-SE" sz="1200" b="1" kern="1200">
                <a:solidFill>
                  <a:schemeClr val="tx1"/>
                </a:solidFill>
                <a:effectLst/>
                <a:latin typeface="+mn-lt"/>
                <a:ea typeface="+mn-ea"/>
                <a:cs typeface="+mn-cs"/>
              </a:rPr>
              <a:t>Målbild 2040</a:t>
            </a:r>
            <a:r>
              <a:rPr lang="sv-SE" sz="1200" kern="1200">
                <a:solidFill>
                  <a:schemeClr val="tx1"/>
                </a:solidFill>
                <a:effectLst/>
                <a:latin typeface="+mn-lt"/>
                <a:ea typeface="+mn-ea"/>
                <a:cs typeface="+mn-cs"/>
              </a:rPr>
              <a:t>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År 2040 erbjuder Region Värmland specialistpsykiatrisk vård av hög kvalitet. Vården är jämlik, tillgänglig och finns nära invånarna. Öppenvård är basen och navet i specialistpsykiatrin.</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Invånare som har behov av specialistpsykiatrin möter oss i välfungerande multiprofessionella team. Vården utgår från patientens behov och säkerställer trygghet, kontinuitet och samordning av vårdinsatser.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i specialistpsykiatrin arbetar proaktivt och tar ett gemensamt ansvar för att erbjuda evidensbaserad, personcentrerad och patientsäker vård. Övergångar mellan barn- och vuxenpsykiatri samt mellan öppen- och slutenvård sker sömlöst och utan avbrott i vårdkontakten.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samverkar nära med kommuner, myndigheter och andra samhällsaktörer för att skapa helhet och kontinuitet kring individen. Vi använder tillgängliga resurser effektivt och med patientens bästa i fokus, vilket säkerställer hög tillgänglighet och god kontinuitet.</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arbetar i vårdprocesser för utredning, behandling, rehabilitering, habilitering och psykosocialt stöd till patienter och närstående som är tydligt definierade och baserade på nationella kunskapsstöd och relevanta styrdokument.</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arbetar i en kunskapsbaserad och lärande verksamhet där varje medarbetare tar ansvar för att utveckla vården. Alla har tydliga uppdrag och rätt kompetens för uppdraget.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Vi tar ansvar för vår gemensamma arbetsmiljö som kännetecknas av trygghet, öppenhet och delaktighet. Region Värmlands värdegrund vägleder oss i vardagen.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44F9231D-6BF9-928A-1082-B61146060487}"/>
              </a:ext>
            </a:extLst>
          </p:cNvPr>
          <p:cNvSpPr>
            <a:spLocks noGrp="1"/>
          </p:cNvSpPr>
          <p:nvPr>
            <p:ph type="sldNum" sz="quarter" idx="5"/>
          </p:nvPr>
        </p:nvSpPr>
        <p:spPr/>
        <p:txBody>
          <a:bodyPr/>
          <a:lstStyle/>
          <a:p>
            <a:fld id="{FE7B0093-176F-4DBF-9574-A936A6CCF2D3}" type="slidenum">
              <a:rPr lang="sv-SE" smtClean="0"/>
              <a:t>5</a:t>
            </a:fld>
            <a:endParaRPr lang="sv-SE"/>
          </a:p>
        </p:txBody>
      </p:sp>
    </p:spTree>
    <p:extLst>
      <p:ext uri="{BB962C8B-B14F-4D97-AF65-F5344CB8AC3E}">
        <p14:creationId xmlns:p14="http://schemas.microsoft.com/office/powerpoint/2010/main" val="4083746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a:solidFill>
                  <a:schemeClr val="tx1"/>
                </a:solidFill>
                <a:effectLst/>
                <a:latin typeface="+mn-lt"/>
                <a:ea typeface="+mn-ea"/>
                <a:cs typeface="+mn-cs"/>
              </a:rPr>
              <a:t>Tre inriktningar som tar oss till målbilden 2040</a:t>
            </a:r>
          </a:p>
          <a:p>
            <a:endParaRPr lang="sv-SE" sz="1200" b="1"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Inriktning för patienter och närstående: Forma en personcentrerad, jämlik och tillgänglig specialistpsykiatri.</a:t>
            </a:r>
          </a:p>
          <a:p>
            <a:pPr lvl="0"/>
            <a:r>
              <a:rPr lang="sv-SE" sz="1200" b="1" kern="1200">
                <a:solidFill>
                  <a:schemeClr val="tx1"/>
                </a:solidFill>
                <a:effectLst/>
                <a:latin typeface="+mn-lt"/>
                <a:ea typeface="+mn-ea"/>
                <a:cs typeface="+mn-cs"/>
              </a:rPr>
              <a:t>Rätt vård i rätt tid</a:t>
            </a:r>
            <a:r>
              <a:rPr lang="sv-SE" sz="1200" kern="1200">
                <a:solidFill>
                  <a:schemeClr val="tx1"/>
                </a:solidFill>
                <a:effectLst/>
                <a:latin typeface="+mn-lt"/>
                <a:ea typeface="+mn-ea"/>
                <a:cs typeface="+mn-cs"/>
              </a:rPr>
              <a:t>: Verksamheten säkerställer att patienter får rätt insats i rätt tid genom ett proaktivt arbetssätt, god tillgänglighet och strukturerad triagering. Vården ges stegvis och kompletteras med egenvårdsstöd, gruppbehandlingar och digitala lösningar när det är lämpligt.</a:t>
            </a:r>
          </a:p>
          <a:p>
            <a:pPr lvl="0"/>
            <a:r>
              <a:rPr lang="sv-SE" sz="1200" b="1" kern="1200">
                <a:solidFill>
                  <a:schemeClr val="tx1"/>
                </a:solidFill>
                <a:effectLst/>
                <a:latin typeface="+mn-lt"/>
                <a:ea typeface="+mn-ea"/>
                <a:cs typeface="+mn-cs"/>
              </a:rPr>
              <a:t>Personcentrerad och jämlik vård:</a:t>
            </a:r>
            <a:r>
              <a:rPr lang="sv-SE" sz="1200" kern="1200">
                <a:solidFill>
                  <a:schemeClr val="tx1"/>
                </a:solidFill>
                <a:effectLst/>
                <a:latin typeface="+mn-lt"/>
                <a:ea typeface="+mn-ea"/>
                <a:cs typeface="+mn-cs"/>
              </a:rPr>
              <a:t> Vi utformar vård och behandling i partnerskap med patient och närstående, baserat på bästa tillgängliga kunskap, klinisk erfarenhet och individens behov och förutsättningar. Gemensamma överenskommelser dokumenteras och följs upp löpande, med tydlig vårdplanering och vid behov fast vårdkontakt för ökad kontinuitet, samordning och trygghet. Vi samarbetar med patient- och brukarnätverk.</a:t>
            </a:r>
          </a:p>
          <a:p>
            <a:pPr lvl="0"/>
            <a:endParaRPr lang="sv-SE" sz="1200"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Inriktning för medarbetare: Utveckla en uthållig medarbetardriven kvalitets- och patientsäkerhetskultur.</a:t>
            </a:r>
            <a:endParaRPr lang="sv-SE" sz="1200" kern="1200">
              <a:solidFill>
                <a:schemeClr val="tx1"/>
              </a:solidFill>
              <a:effectLst/>
              <a:latin typeface="+mn-lt"/>
              <a:ea typeface="+mn-ea"/>
              <a:cs typeface="+mn-cs"/>
            </a:endParaRPr>
          </a:p>
          <a:p>
            <a:pPr lvl="0" fontAlgn="ctr"/>
            <a:r>
              <a:rPr lang="sv-SE" sz="1200" b="1" kern="1200">
                <a:solidFill>
                  <a:schemeClr val="tx1"/>
                </a:solidFill>
                <a:effectLst/>
                <a:latin typeface="+mn-lt"/>
                <a:ea typeface="+mn-ea"/>
                <a:cs typeface="+mn-cs"/>
              </a:rPr>
              <a:t>Patientsäkerhet och kvalitet:</a:t>
            </a:r>
            <a:r>
              <a:rPr lang="sv-SE" sz="1200" kern="1200">
                <a:solidFill>
                  <a:schemeClr val="tx1"/>
                </a:solidFill>
                <a:effectLst/>
                <a:latin typeface="+mn-lt"/>
                <a:ea typeface="+mn-ea"/>
                <a:cs typeface="+mn-cs"/>
              </a:rPr>
              <a:t> Vi har ett medarbetardrivet och kontinuerligt kvalitets- och patientsäkerhetsarbete som utvecklas utifrån patientens bästa. Vi säkerställer hög medicinsk kvalitet och patientsäkerhet genom systematisk hantering av avvikelser och risker samt användning av kvalitetsregister. Arbetet präglas av ett proaktivt och öppet förbättringsfokus.</a:t>
            </a:r>
          </a:p>
          <a:p>
            <a:pPr lvl="0"/>
            <a:r>
              <a:rPr lang="sv-SE" sz="1200" b="1" strike="sngStrike" kern="1200">
                <a:solidFill>
                  <a:schemeClr val="tx1"/>
                </a:solidFill>
                <a:effectLst/>
                <a:latin typeface="+mn-lt"/>
                <a:ea typeface="+mn-ea"/>
                <a:cs typeface="+mn-cs"/>
              </a:rPr>
              <a:t>V</a:t>
            </a:r>
            <a:r>
              <a:rPr lang="sv-SE" sz="1200" b="1" kern="1200">
                <a:solidFill>
                  <a:schemeClr val="tx1"/>
                </a:solidFill>
                <a:effectLst/>
                <a:latin typeface="+mn-lt"/>
                <a:ea typeface="+mn-ea"/>
                <a:cs typeface="+mn-cs"/>
              </a:rPr>
              <a:t>ärdeskapande vård: </a:t>
            </a:r>
            <a:r>
              <a:rPr lang="sv-SE" sz="1200" kern="1200">
                <a:solidFill>
                  <a:schemeClr val="tx1"/>
                </a:solidFill>
                <a:effectLst/>
                <a:latin typeface="+mn-lt"/>
                <a:ea typeface="+mn-ea"/>
                <a:cs typeface="+mn-cs"/>
              </a:rPr>
              <a:t>Vi arbetar med värdeskapande vård genom medicinska bedömningar, evidensbaserad vård och kloka kliniska val. Vi minskar eller avvecklar lågvärdevård och administration när vi kan för att frigöra mer tid till patientnära arbete.</a:t>
            </a:r>
          </a:p>
          <a:p>
            <a:pPr lvl="0"/>
            <a:r>
              <a:rPr lang="sv-SE" sz="1200" b="1" kern="1200">
                <a:solidFill>
                  <a:schemeClr val="tx1"/>
                </a:solidFill>
                <a:effectLst/>
                <a:latin typeface="+mn-lt"/>
                <a:ea typeface="+mn-ea"/>
                <a:cs typeface="+mn-cs"/>
              </a:rPr>
              <a:t>Strategisk och hållbar kompetensförsörjning: </a:t>
            </a:r>
            <a:r>
              <a:rPr lang="sv-SE" sz="1200" kern="1200">
                <a:solidFill>
                  <a:schemeClr val="tx1"/>
                </a:solidFill>
                <a:effectLst/>
                <a:latin typeface="+mn-lt"/>
                <a:ea typeface="+mn-ea"/>
                <a:cs typeface="+mn-cs"/>
              </a:rPr>
              <a:t>Vi säkerställer att medarbetarna har relevant specialistkompetens inom psykiatri utifrån sina yrkesroller. Vi minskar beroendet av hyrpersonal genom att behålla, utveckla och rekrytera medarbetare och får därmed en hållbar kompetensförsörjning. Genom goda arbetsvillkor, utvecklingsmöjligheter och en attraktiv arbetsmiljö stärker vi vår attraktivitet som arbetsgivare och skapar kontinuitet i verksamheten. Samtliga medarbetare och chefer har individuella kompetensutvecklingsplaner som följs upp årligen och utgår från verksamhetens behov. </a:t>
            </a:r>
          </a:p>
          <a:p>
            <a:pPr lvl="0"/>
            <a:r>
              <a:rPr lang="sv-SE" sz="1200" b="1" kern="1200">
                <a:solidFill>
                  <a:schemeClr val="tx1"/>
                </a:solidFill>
                <a:effectLst/>
                <a:latin typeface="+mn-lt"/>
                <a:ea typeface="+mn-ea"/>
                <a:cs typeface="+mn-cs"/>
              </a:rPr>
              <a:t>Trygg och hälsofrämjande arbetsmiljö: </a:t>
            </a:r>
            <a:r>
              <a:rPr lang="sv-SE" sz="1200" kern="1200">
                <a:solidFill>
                  <a:schemeClr val="tx1"/>
                </a:solidFill>
                <a:effectLst/>
                <a:latin typeface="+mn-lt"/>
                <a:ea typeface="+mn-ea"/>
                <a:cs typeface="+mn-cs"/>
              </a:rPr>
              <a:t>Vi tar ett gemensamt ansvar för arbetsmiljön där alla bidrar till helheten. Genom strukturerad handledning och kollegialt stöd stärks trygghet, kompetensöverföring och kvalitet i vården. En god arbetsmiljö är en förutsättning för hållbart medarbetarskap och långsiktig utveckling.</a:t>
            </a:r>
            <a:r>
              <a:rPr lang="sv-SE" sz="1200" b="1" kern="1200">
                <a:solidFill>
                  <a:schemeClr val="tx1"/>
                </a:solidFill>
                <a:effectLst/>
                <a:latin typeface="+mn-lt"/>
                <a:ea typeface="+mn-ea"/>
                <a:cs typeface="+mn-cs"/>
              </a:rPr>
              <a:t> </a:t>
            </a:r>
          </a:p>
          <a:p>
            <a:pPr lvl="0"/>
            <a:endParaRPr lang="sv-SE" sz="1200"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Inriktning för verksamheten: Framtidens öppenvård ska vara basen och navet för specialistpsykiatri</a:t>
            </a:r>
            <a:endParaRPr lang="sv-SE" sz="1200" kern="1200">
              <a:solidFill>
                <a:schemeClr val="tx1"/>
              </a:solidFill>
              <a:effectLst/>
              <a:latin typeface="+mn-lt"/>
              <a:ea typeface="+mn-ea"/>
              <a:cs typeface="+mn-cs"/>
            </a:endParaRPr>
          </a:p>
          <a:p>
            <a:pPr lvl="0"/>
            <a:r>
              <a:rPr lang="sv-SE" sz="1200" b="1" kern="1200">
                <a:solidFill>
                  <a:schemeClr val="tx1"/>
                </a:solidFill>
                <a:effectLst/>
                <a:latin typeface="+mn-lt"/>
                <a:ea typeface="+mn-ea"/>
                <a:cs typeface="+mn-cs"/>
              </a:rPr>
              <a:t>Effektiva och samordnade vårdprocesser: </a:t>
            </a:r>
            <a:r>
              <a:rPr lang="sv-SE" sz="1200" kern="1200">
                <a:solidFill>
                  <a:schemeClr val="tx1"/>
                </a:solidFill>
                <a:effectLst/>
                <a:latin typeface="+mn-lt"/>
                <a:ea typeface="+mn-ea"/>
                <a:cs typeface="+mn-cs"/>
              </a:rPr>
              <a:t>Med öppenvården som bas</a:t>
            </a:r>
            <a:r>
              <a:rPr lang="sv-SE" sz="1200" b="1" kern="1200">
                <a:solidFill>
                  <a:schemeClr val="tx1"/>
                </a:solidFill>
                <a:effectLst/>
                <a:latin typeface="+mn-lt"/>
                <a:ea typeface="+mn-ea"/>
                <a:cs typeface="+mn-cs"/>
              </a:rPr>
              <a:t> </a:t>
            </a:r>
            <a:r>
              <a:rPr lang="sv-SE" sz="1200" kern="1200">
                <a:solidFill>
                  <a:schemeClr val="tx1"/>
                </a:solidFill>
                <a:effectLst/>
                <a:latin typeface="+mn-lt"/>
                <a:ea typeface="+mn-ea"/>
                <a:cs typeface="+mn-cs"/>
              </a:rPr>
              <a:t>utvecklar vi effektiva vårdprocesser genom optimal resursanvändning, införande av nationella vårdprogram och utfasning av lågvärdevård. I samverkan med andra aktörer skapar vi sammanhållna vårdkedjor som möter patienternas behov enligt behovsprincipen.</a:t>
            </a:r>
          </a:p>
          <a:p>
            <a:pPr lvl="0"/>
            <a:r>
              <a:rPr lang="sv-SE" sz="1200" b="1" kern="1200">
                <a:solidFill>
                  <a:schemeClr val="tx1"/>
                </a:solidFill>
                <a:effectLst/>
                <a:latin typeface="+mn-lt"/>
                <a:ea typeface="+mn-ea"/>
                <a:cs typeface="+mn-cs"/>
              </a:rPr>
              <a:t>Kapacitets- och produktionsstyrning: </a:t>
            </a:r>
            <a:r>
              <a:rPr lang="sv-SE" sz="1200" kern="1200">
                <a:solidFill>
                  <a:schemeClr val="tx1"/>
                </a:solidFill>
                <a:effectLst/>
                <a:latin typeface="+mn-lt"/>
                <a:ea typeface="+mn-ea"/>
                <a:cs typeface="+mn-cs"/>
              </a:rPr>
              <a:t>Vi arbetar systematiskt med kapacitets- och produktionsplanering för att öka tillgängligheten, skapa förutsägbarhet och säkerställa ett effektivt nyttjande av vårdens resurser utifrån patienternas behov.</a:t>
            </a:r>
            <a:r>
              <a:rPr lang="sv-SE" sz="1200" b="1" kern="1200">
                <a:solidFill>
                  <a:schemeClr val="tx1"/>
                </a:solidFill>
                <a:effectLst/>
                <a:latin typeface="+mn-lt"/>
                <a:ea typeface="+mn-ea"/>
                <a:cs typeface="+mn-cs"/>
              </a:rPr>
              <a:t> </a:t>
            </a:r>
            <a:endParaRPr lang="sv-SE" sz="1200" kern="1200">
              <a:solidFill>
                <a:schemeClr val="tx1"/>
              </a:solidFill>
              <a:effectLst/>
              <a:latin typeface="+mn-lt"/>
              <a:ea typeface="+mn-ea"/>
              <a:cs typeface="+mn-cs"/>
            </a:endParaRPr>
          </a:p>
          <a:p>
            <a:pPr lvl="0"/>
            <a:r>
              <a:rPr lang="sv-SE" sz="1200" b="1" kern="1200">
                <a:solidFill>
                  <a:schemeClr val="tx1"/>
                </a:solidFill>
                <a:effectLst/>
                <a:latin typeface="+mn-lt"/>
                <a:ea typeface="+mn-ea"/>
                <a:cs typeface="+mn-cs"/>
              </a:rPr>
              <a:t>Digitalt stöd för flexibla och effektiva arbetssätt: </a:t>
            </a:r>
            <a:r>
              <a:rPr lang="sv-SE" sz="1200" kern="1200">
                <a:solidFill>
                  <a:schemeClr val="tx1"/>
                </a:solidFill>
                <a:effectLst/>
                <a:latin typeface="+mn-lt"/>
                <a:ea typeface="+mn-ea"/>
                <a:cs typeface="+mn-cs"/>
              </a:rPr>
              <a:t>Digitala verktyg används för att möjliggöra flexibla arbetssätt. Nya digitala lösningar integreras där de skapar nytta i den kliniska verksamheten.</a:t>
            </a:r>
          </a:p>
          <a:p>
            <a:pPr lvl="0"/>
            <a:r>
              <a:rPr lang="sv-SE" sz="1200" b="1" kern="1200">
                <a:solidFill>
                  <a:schemeClr val="tx1"/>
                </a:solidFill>
                <a:effectLst/>
                <a:latin typeface="+mn-lt"/>
                <a:ea typeface="+mn-ea"/>
                <a:cs typeface="+mn-cs"/>
              </a:rPr>
              <a:t>Proaktiv utveckling i takt med samhällets förändring: </a:t>
            </a:r>
            <a:r>
              <a:rPr lang="sv-SE" sz="1200" kern="1200">
                <a:solidFill>
                  <a:schemeClr val="tx1"/>
                </a:solidFill>
                <a:effectLst/>
                <a:latin typeface="+mn-lt"/>
                <a:ea typeface="+mn-ea"/>
                <a:cs typeface="+mn-cs"/>
              </a:rPr>
              <a:t>Verksamheten följer samhällsutvecklingen och arbetar proaktivt genom att analysera förändrade vårdbehov, demografiska förändringar och teknikutveckling. Detta möjliggör anpassning av verksamhet, kompetensförsörjning och vårdutbud över tid.</a:t>
            </a:r>
          </a:p>
          <a:p>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6</a:t>
            </a:fld>
            <a:endParaRPr lang="sv-SE"/>
          </a:p>
        </p:txBody>
      </p:sp>
    </p:spTree>
    <p:extLst>
      <p:ext uri="{BB962C8B-B14F-4D97-AF65-F5344CB8AC3E}">
        <p14:creationId xmlns:p14="http://schemas.microsoft.com/office/powerpoint/2010/main" val="313795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t>Hur blir utvecklingsplanen verklighet?</a:t>
            </a:r>
            <a:endParaRPr lang="sv-SE" sz="1200" b="1" i="0" kern="1200">
              <a:solidFill>
                <a:schemeClr val="tx1"/>
              </a:solidFill>
              <a:effectLst/>
              <a:latin typeface="+mn-lt"/>
              <a:ea typeface="+mn-ea"/>
              <a:cs typeface="+mn-cs"/>
            </a:endParaRP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Från och med 2027 tar de årliga verksamhetsplaneringarna sin utgångspunkt i utvecklingsplanens målbild, inriktningar och strategier. Det innebär att aktiviteter i linje med planen integreras i och tydliggörs i den ordinarie verksamhetsplaneringen för varje avdelning och mottagning.</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Uppföljning av utvecklingsplanen sker inom den ordinarie uppföljningsprocessen, både inom förvaltningen och den politiska strukturen.</a:t>
            </a:r>
          </a:p>
          <a:p>
            <a:r>
              <a:rPr lang="sv-SE" sz="1200" b="0" i="0" kern="1200">
                <a:solidFill>
                  <a:schemeClr val="tx1"/>
                </a:solidFill>
                <a:effectLst/>
                <a:latin typeface="+mn-lt"/>
                <a:ea typeface="+mn-ea"/>
                <a:cs typeface="+mn-cs"/>
              </a:rPr>
              <a:t>Utvecklingsplanen revideras en gång per mandatperiod för att säkerställa att den förblir relevant och aktuell i förhållande till utvecklingen inom specialistpsykiatrin och i omvärlden.</a:t>
            </a:r>
          </a:p>
          <a:p>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7</a:t>
            </a:fld>
            <a:endParaRPr lang="sv-SE"/>
          </a:p>
        </p:txBody>
      </p:sp>
    </p:spTree>
    <p:extLst>
      <p:ext uri="{BB962C8B-B14F-4D97-AF65-F5344CB8AC3E}">
        <p14:creationId xmlns:p14="http://schemas.microsoft.com/office/powerpoint/2010/main" val="1316041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8</a:t>
            </a:fld>
            <a:endParaRPr lang="sv-SE"/>
          </a:p>
        </p:txBody>
      </p:sp>
    </p:spTree>
    <p:extLst>
      <p:ext uri="{BB962C8B-B14F-4D97-AF65-F5344CB8AC3E}">
        <p14:creationId xmlns:p14="http://schemas.microsoft.com/office/powerpoint/2010/main" val="3980805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E7B0093-176F-4DBF-9574-A936A6CCF2D3}" type="slidenum">
              <a:rPr lang="sv-SE" smtClean="0"/>
              <a:t>9</a:t>
            </a:fld>
            <a:endParaRPr lang="sv-SE"/>
          </a:p>
        </p:txBody>
      </p:sp>
    </p:spTree>
    <p:extLst>
      <p:ext uri="{BB962C8B-B14F-4D97-AF65-F5344CB8AC3E}">
        <p14:creationId xmlns:p14="http://schemas.microsoft.com/office/powerpoint/2010/main" val="27094738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tart">
    <p:bg>
      <p:bgPr>
        <a:solidFill>
          <a:schemeClr val="accent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C858E219-4E6D-4932-AA5D-6A3481107EA6}"/>
              </a:ext>
            </a:extLst>
          </p:cNvPr>
          <p:cNvPicPr>
            <a:picLocks noChangeAspect="1"/>
          </p:cNvPicPr>
          <p:nvPr/>
        </p:nvPicPr>
        <p:blipFill rotWithShape="1">
          <a:blip r:embed="rId2">
            <a:alphaModFix amt="15000"/>
            <a:extLst>
              <a:ext uri="{28A0092B-C50C-407E-A947-70E740481C1C}">
                <a14:useLocalDpi xmlns:a14="http://schemas.microsoft.com/office/drawing/2010/main" val="0"/>
              </a:ext>
            </a:extLst>
          </a:blip>
          <a:srcRect l="17109" t="28708"/>
          <a:stretch/>
        </p:blipFill>
        <p:spPr>
          <a:xfrm>
            <a:off x="-1" y="0"/>
            <a:ext cx="4121077" cy="3428998"/>
          </a:xfrm>
          <a:prstGeom prst="rect">
            <a:avLst/>
          </a:prstGeom>
        </p:spPr>
      </p:pic>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3628"/>
            <a:ext cx="5599074" cy="1311128"/>
          </a:xfrm>
        </p:spPr>
        <p:txBody>
          <a:bodyPr anchor="b">
            <a:noAutofit/>
          </a:bodyPr>
          <a:lstStyle>
            <a:lvl1pPr algn="l">
              <a:lnSpc>
                <a:spcPct val="100000"/>
              </a:lnSpc>
              <a:defRPr sz="4400" b="1">
                <a:solidFill>
                  <a:schemeClr val="bg1"/>
                </a:solidFill>
              </a:defRPr>
            </a:lvl1pPr>
          </a:lstStyle>
          <a:p>
            <a:r>
              <a:rPr lang="sv-SE"/>
              <a:t>Rubrik på en eller </a:t>
            </a:r>
            <a:br>
              <a:rPr lang="sv-SE"/>
            </a:br>
            <a:r>
              <a:rPr lang="sv-SE"/>
              <a:t>två rader</a:t>
            </a:r>
          </a:p>
        </p:txBody>
      </p:sp>
      <p:sp>
        <p:nvSpPr>
          <p:cNvPr id="3" name="Underrubrik 2">
            <a:extLst>
              <a:ext uri="{FF2B5EF4-FFF2-40B4-BE49-F238E27FC236}">
                <a16:creationId xmlns:a16="http://schemas.microsoft.com/office/drawing/2014/main" id="{47CDCF15-ABC8-4682-83AF-D8634F151B68}"/>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Underrubrik/Namn, Datum</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CC95FCE1-8E5F-4560-B29E-7FB78EB7A839}" type="slidenum">
              <a:rPr lang="sv-SE" smtClean="0"/>
              <a:t>‹#›</a:t>
            </a:fld>
            <a:endParaRPr lang="sv-SE"/>
          </a:p>
        </p:txBody>
      </p:sp>
      <p:pic>
        <p:nvPicPr>
          <p:cNvPr id="10" name="Bildobjekt 9">
            <a:extLst>
              <a:ext uri="{FF2B5EF4-FFF2-40B4-BE49-F238E27FC236}">
                <a16:creationId xmlns:a16="http://schemas.microsoft.com/office/drawing/2014/main" id="{C45BB37F-78FC-4AA5-BA09-60B3473C5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3944411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vsnitt">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4800"/>
            <a:ext cx="5599074" cy="1311128"/>
          </a:xfrm>
        </p:spPr>
        <p:txBody>
          <a:bodyPr anchor="b">
            <a:noAutofit/>
          </a:bodyPr>
          <a:lstStyle>
            <a:lvl1pPr algn="l">
              <a:lnSpc>
                <a:spcPct val="100000"/>
              </a:lnSpc>
              <a:defRPr sz="4400" b="1">
                <a:solidFill>
                  <a:schemeClr val="accent1"/>
                </a:solidFill>
              </a:defRPr>
            </a:lvl1pPr>
          </a:lstStyle>
          <a:p>
            <a:r>
              <a:rPr lang="sv-SE"/>
              <a:t>Kapitelrubrik på en eller 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11" name="Underrubrik 2">
            <a:extLst>
              <a:ext uri="{FF2B5EF4-FFF2-40B4-BE49-F238E27FC236}">
                <a16:creationId xmlns:a16="http://schemas.microsoft.com/office/drawing/2014/main" id="{4E603FF1-A2AA-4DFA-A81C-565179070150}"/>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9" name="Bildobjekt 8">
            <a:extLst>
              <a:ext uri="{FF2B5EF4-FFF2-40B4-BE49-F238E27FC236}">
                <a16:creationId xmlns:a16="http://schemas.microsoft.com/office/drawing/2014/main" id="{4654C601-3316-4300-8504-A56E14101421}"/>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l="17109" t="28708"/>
          <a:stretch/>
        </p:blipFill>
        <p:spPr>
          <a:xfrm>
            <a:off x="0" y="0"/>
            <a:ext cx="4121077" cy="3428998"/>
          </a:xfrm>
          <a:prstGeom prst="rect">
            <a:avLst/>
          </a:prstGeom>
        </p:spPr>
      </p:pic>
    </p:spTree>
    <p:extLst>
      <p:ext uri="{BB962C8B-B14F-4D97-AF65-F5344CB8AC3E}">
        <p14:creationId xmlns:p14="http://schemas.microsoft.com/office/powerpoint/2010/main" val="1878791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3216000" y="2433976"/>
            <a:ext cx="5760000" cy="1311128"/>
          </a:xfrm>
        </p:spPr>
        <p:txBody>
          <a:bodyPr anchor="ctr" anchorCtr="0">
            <a:noAutofit/>
          </a:bodyPr>
          <a:lstStyle>
            <a:lvl1pPr algn="l">
              <a:lnSpc>
                <a:spcPct val="100000"/>
              </a:lnSpc>
              <a:defRPr sz="4400" b="1">
                <a:solidFill>
                  <a:schemeClr val="tx1"/>
                </a:solidFill>
              </a:defRPr>
            </a:lvl1pPr>
          </a:lstStyle>
          <a:p>
            <a:r>
              <a:rPr lang="sv-SE"/>
              <a:t>Rubrik på en eller </a:t>
            </a:r>
            <a:br>
              <a:rPr lang="sv-SE"/>
            </a:br>
            <a:r>
              <a:rPr lang="sv-SE"/>
              <a:t>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3" name="Rektangel 2">
            <a:extLst>
              <a:ext uri="{FF2B5EF4-FFF2-40B4-BE49-F238E27FC236}">
                <a16:creationId xmlns:a16="http://schemas.microsoft.com/office/drawing/2014/main" id="{FFF31AE7-D880-407A-9C88-13783A4EC040}"/>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71704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n 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735114-FF72-44A1-A510-3F846FC92CAF}"/>
              </a:ext>
            </a:extLst>
          </p:cNvPr>
          <p:cNvSpPr>
            <a:spLocks noGrp="1"/>
          </p:cNvSpPr>
          <p:nvPr>
            <p:ph type="title" hasCustomPrompt="1"/>
          </p:nvPr>
        </p:nvSpPr>
        <p:spPr>
          <a:xfrm>
            <a:off x="2496809" y="972000"/>
            <a:ext cx="7200000" cy="1325563"/>
          </a:xfrm>
        </p:spPr>
        <p:txBody>
          <a:bodyPr anchor="b" anchorCtr="0">
            <a:noAutofit/>
          </a:bodyPr>
          <a:lstStyle>
            <a:lvl1pPr>
              <a:defRPr sz="3600"/>
            </a:lvl1pPr>
          </a:lstStyle>
          <a:p>
            <a:r>
              <a:rPr lang="sv-SE"/>
              <a:t>Rubrik på en eller två rader</a:t>
            </a:r>
          </a:p>
        </p:txBody>
      </p:sp>
      <p:sp>
        <p:nvSpPr>
          <p:cNvPr id="4" name="Platshållare för datum 3">
            <a:extLst>
              <a:ext uri="{FF2B5EF4-FFF2-40B4-BE49-F238E27FC236}">
                <a16:creationId xmlns:a16="http://schemas.microsoft.com/office/drawing/2014/main" id="{138FA8A6-E8AD-49AE-8A02-8E0135A4D33C}"/>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5" name="Platshållare för sidfot 4">
            <a:extLst>
              <a:ext uri="{FF2B5EF4-FFF2-40B4-BE49-F238E27FC236}">
                <a16:creationId xmlns:a16="http://schemas.microsoft.com/office/drawing/2014/main" id="{D128B042-CD46-459F-B15F-9CD51445A18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12B9B4-3EFB-4D25-A6FF-2C335D0EA7A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8" name="Platshållare för text 7">
            <a:extLst>
              <a:ext uri="{FF2B5EF4-FFF2-40B4-BE49-F238E27FC236}">
                <a16:creationId xmlns:a16="http://schemas.microsoft.com/office/drawing/2014/main" id="{F2074D27-2532-4EB4-AA8D-F347C8462D8A}"/>
              </a:ext>
            </a:extLst>
          </p:cNvPr>
          <p:cNvSpPr>
            <a:spLocks noGrp="1"/>
          </p:cNvSpPr>
          <p:nvPr>
            <p:ph type="body" sz="quarter" idx="13" hasCustomPrompt="1"/>
          </p:nvPr>
        </p:nvSpPr>
        <p:spPr>
          <a:xfrm>
            <a:off x="2496809" y="2482850"/>
            <a:ext cx="7200000" cy="3240000"/>
          </a:xfrm>
        </p:spPr>
        <p:txBody>
          <a:bodyPr>
            <a:noAutofit/>
          </a:body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10" name="Rektangel 9">
            <a:extLst>
              <a:ext uri="{FF2B5EF4-FFF2-40B4-BE49-F238E27FC236}">
                <a16:creationId xmlns:a16="http://schemas.microsoft.com/office/drawing/2014/main" id="{EE3DB552-76B5-45DA-A7BF-518537E75530}"/>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39770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En 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1773496" y="972000"/>
            <a:ext cx="8640000" cy="1325563"/>
          </a:xfrm>
        </p:spPr>
        <p:txBody>
          <a:bodyPr anchor="b" anchorCtr="0">
            <a:noAutofit/>
          </a:bodyPr>
          <a:lstStyle>
            <a:lvl1pPr>
              <a:defRPr sz="3600"/>
            </a:lvl1pPr>
          </a:lstStyle>
          <a:p>
            <a:r>
              <a:rPr lang="sv-SE"/>
              <a:t>Rubrik på en rad</a:t>
            </a:r>
          </a:p>
        </p:txBody>
      </p:sp>
      <p:sp>
        <p:nvSpPr>
          <p:cNvPr id="3" name="Platshållare för innehåll 2">
            <a:extLst>
              <a:ext uri="{FF2B5EF4-FFF2-40B4-BE49-F238E27FC236}">
                <a16:creationId xmlns:a16="http://schemas.microsoft.com/office/drawing/2014/main" id="{A392B27C-79B3-42A9-ADBC-D4CB29DF52F9}"/>
              </a:ext>
            </a:extLst>
          </p:cNvPr>
          <p:cNvSpPr>
            <a:spLocks noGrp="1"/>
          </p:cNvSpPr>
          <p:nvPr>
            <p:ph sz="half" idx="1" hasCustomPrompt="1"/>
          </p:nvPr>
        </p:nvSpPr>
        <p:spPr>
          <a:xfrm>
            <a:off x="17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62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640086D-4C59-4640-B415-83D1F560F698}"/>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9" name="Rektangel 8">
            <a:extLst>
              <a:ext uri="{FF2B5EF4-FFF2-40B4-BE49-F238E27FC236}">
                <a16:creationId xmlns:a16="http://schemas.microsoft.com/office/drawing/2014/main" id="{5C430EC2-426A-4AEF-9877-11E250564623}"/>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35571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 rubrik och två underrubriker">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282DF18E-7E8D-4A71-890C-3CFB23277090}"/>
              </a:ext>
            </a:extLst>
          </p:cNvPr>
          <p:cNvSpPr>
            <a:spLocks noGrp="1"/>
          </p:cNvSpPr>
          <p:nvPr>
            <p:ph type="body" idx="1" hasCustomPrompt="1"/>
          </p:nvPr>
        </p:nvSpPr>
        <p:spPr>
          <a:xfrm>
            <a:off x="1776809" y="1477692"/>
            <a:ext cx="4140001"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Rubrik på en eller två rader</a:t>
            </a:r>
          </a:p>
        </p:txBody>
      </p:sp>
      <p:sp>
        <p:nvSpPr>
          <p:cNvPr id="5" name="Platshållare för text 4">
            <a:extLst>
              <a:ext uri="{FF2B5EF4-FFF2-40B4-BE49-F238E27FC236}">
                <a16:creationId xmlns:a16="http://schemas.microsoft.com/office/drawing/2014/main" id="{A46B3D42-77C7-4FA8-AA30-92017FA612DA}"/>
              </a:ext>
            </a:extLst>
          </p:cNvPr>
          <p:cNvSpPr>
            <a:spLocks noGrp="1"/>
          </p:cNvSpPr>
          <p:nvPr>
            <p:ph type="body" sz="quarter" idx="3" hasCustomPrompt="1"/>
          </p:nvPr>
        </p:nvSpPr>
        <p:spPr>
          <a:xfrm>
            <a:off x="6276809" y="1481733"/>
            <a:ext cx="4140000"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Rubrik på en eller två rader</a:t>
            </a:r>
          </a:p>
        </p:txBody>
      </p:sp>
      <p:sp>
        <p:nvSpPr>
          <p:cNvPr id="7" name="Platshållare för datum 6">
            <a:extLst>
              <a:ext uri="{FF2B5EF4-FFF2-40B4-BE49-F238E27FC236}">
                <a16:creationId xmlns:a16="http://schemas.microsoft.com/office/drawing/2014/main" id="{ACDCC492-7BCC-4ED9-B2C6-C005B30C5164}"/>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8" name="Platshållare för sidfot 7">
            <a:extLst>
              <a:ext uri="{FF2B5EF4-FFF2-40B4-BE49-F238E27FC236}">
                <a16:creationId xmlns:a16="http://schemas.microsoft.com/office/drawing/2014/main" id="{A2A9FDD7-8709-4118-8A52-E0DB7693F5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AC5545E-7744-463D-8795-8ACFFF917D7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10" name="Rubrik 1">
            <a:extLst>
              <a:ext uri="{FF2B5EF4-FFF2-40B4-BE49-F238E27FC236}">
                <a16:creationId xmlns:a16="http://schemas.microsoft.com/office/drawing/2014/main" id="{D01EF920-89B6-43FE-BC82-D3F3F4E24681}"/>
              </a:ext>
            </a:extLst>
          </p:cNvPr>
          <p:cNvSpPr>
            <a:spLocks noGrp="1"/>
          </p:cNvSpPr>
          <p:nvPr>
            <p:ph type="title" hasCustomPrompt="1"/>
          </p:nvPr>
        </p:nvSpPr>
        <p:spPr>
          <a:xfrm>
            <a:off x="1776809" y="585044"/>
            <a:ext cx="8640000" cy="710252"/>
          </a:xfrm>
        </p:spPr>
        <p:txBody>
          <a:bodyPr anchor="b" anchorCtr="0">
            <a:noAutofit/>
          </a:bodyPr>
          <a:lstStyle>
            <a:lvl1pPr>
              <a:defRPr sz="3600"/>
            </a:lvl1pPr>
          </a:lstStyle>
          <a:p>
            <a:r>
              <a:rPr lang="sv-SE"/>
              <a:t>Rubrik på en rad</a:t>
            </a:r>
          </a:p>
        </p:txBody>
      </p:sp>
      <p:sp>
        <p:nvSpPr>
          <p:cNvPr id="11" name="Platshållare för innehåll 2">
            <a:extLst>
              <a:ext uri="{FF2B5EF4-FFF2-40B4-BE49-F238E27FC236}">
                <a16:creationId xmlns:a16="http://schemas.microsoft.com/office/drawing/2014/main" id="{D4D9B012-53D8-4F15-8B22-2FDE176255A1}"/>
              </a:ext>
            </a:extLst>
          </p:cNvPr>
          <p:cNvSpPr>
            <a:spLocks noGrp="1"/>
          </p:cNvSpPr>
          <p:nvPr>
            <p:ph sz="half" idx="13" hasCustomPrompt="1"/>
          </p:nvPr>
        </p:nvSpPr>
        <p:spPr>
          <a:xfrm>
            <a:off x="17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12" name="Platshållare för innehåll 3">
            <a:extLst>
              <a:ext uri="{FF2B5EF4-FFF2-40B4-BE49-F238E27FC236}">
                <a16:creationId xmlns:a16="http://schemas.microsoft.com/office/drawing/2014/main" id="{C670D3A9-CE21-4ECA-B331-6CD15F9616BE}"/>
              </a:ext>
            </a:extLst>
          </p:cNvPr>
          <p:cNvSpPr>
            <a:spLocks noGrp="1"/>
          </p:cNvSpPr>
          <p:nvPr>
            <p:ph sz="half" idx="2" hasCustomPrompt="1"/>
          </p:nvPr>
        </p:nvSpPr>
        <p:spPr>
          <a:xfrm>
            <a:off x="62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14" name="Rektangel 13">
            <a:extLst>
              <a:ext uri="{FF2B5EF4-FFF2-40B4-BE49-F238E27FC236}">
                <a16:creationId xmlns:a16="http://schemas.microsoft.com/office/drawing/2014/main" id="{7F6ACE35-4E6C-49D8-A224-4BBC04C46960}"/>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23301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ld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7003175" y="972000"/>
            <a:ext cx="4140000" cy="1325563"/>
          </a:xfrm>
        </p:spPr>
        <p:txBody>
          <a:bodyPr anchor="b" anchorCtr="0">
            <a:noAutofit/>
          </a:bodyPr>
          <a:lstStyle>
            <a:lvl1pPr>
              <a:defRPr sz="3600"/>
            </a:lvl1pPr>
          </a:lstStyle>
          <a:p>
            <a:r>
              <a:rPr lang="sv-SE"/>
              <a:t>Rubrik på en eller två rader</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7003175"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2026-10-22</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lvl1pPr>
              <a:defRPr>
                <a:solidFill>
                  <a:schemeClr val="bg1"/>
                </a:solidFill>
              </a:defRPr>
            </a:lvl1pPr>
          </a:lstStyle>
          <a:p>
            <a:endParaRPr lang="sv-SE"/>
          </a:p>
        </p:txBody>
      </p:sp>
      <p:sp>
        <p:nvSpPr>
          <p:cNvPr id="10" name="Platshållare för bild 9">
            <a:extLst>
              <a:ext uri="{FF2B5EF4-FFF2-40B4-BE49-F238E27FC236}">
                <a16:creationId xmlns:a16="http://schemas.microsoft.com/office/drawing/2014/main" id="{80E395B5-3017-4735-BEE7-B3DEC703BAA8}"/>
              </a:ext>
            </a:extLst>
          </p:cNvPr>
          <p:cNvSpPr>
            <a:spLocks noGrp="1"/>
          </p:cNvSpPr>
          <p:nvPr>
            <p:ph type="pic" sz="quarter" idx="13" hasCustomPrompt="1"/>
          </p:nvPr>
        </p:nvSpPr>
        <p:spPr>
          <a:xfrm>
            <a:off x="345601" y="0"/>
            <a:ext cx="5750400" cy="6858000"/>
          </a:xfrm>
        </p:spPr>
        <p:txBody>
          <a:bodyPr tIns="0" bIns="1800000" anchor="ctr" anchorCtr="0">
            <a:normAutofit/>
          </a:bodyPr>
          <a:lstStyle>
            <a:lvl1pPr marL="0" indent="0" algn="ctr">
              <a:buNone/>
              <a:defRPr sz="1800"/>
            </a:lvl1pPr>
          </a:lstStyle>
          <a:p>
            <a:r>
              <a:rPr lang="sv-SE"/>
              <a:t>Klicka på ikonen för att </a:t>
            </a:r>
            <a:br>
              <a:rPr lang="sv-SE"/>
            </a:br>
            <a:r>
              <a:rPr lang="sv-SE"/>
              <a:t>lägga till en bild</a:t>
            </a:r>
          </a:p>
        </p:txBody>
      </p:sp>
      <p:sp>
        <p:nvSpPr>
          <p:cNvPr id="9" name="Rektangel 8">
            <a:extLst>
              <a:ext uri="{FF2B5EF4-FFF2-40B4-BE49-F238E27FC236}">
                <a16:creationId xmlns:a16="http://schemas.microsoft.com/office/drawing/2014/main" id="{50831E66-BE42-4C10-8590-C12E77B62EBA}"/>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4683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ld och rubrik">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437C3FB-B590-43F3-8686-17D11169DEC7}"/>
              </a:ext>
            </a:extLst>
          </p:cNvPr>
          <p:cNvSpPr>
            <a:spLocks noGrp="1"/>
          </p:cNvSpPr>
          <p:nvPr>
            <p:ph type="pic" sz="quarter" idx="13" hasCustomPrompt="1"/>
          </p:nvPr>
        </p:nvSpPr>
        <p:spPr>
          <a:xfrm>
            <a:off x="345601" y="0"/>
            <a:ext cx="11846400" cy="6858000"/>
          </a:xfrm>
        </p:spPr>
        <p:txBody>
          <a:bodyPr tIns="0" bIns="1800000" anchor="ctr" anchorCtr="0">
            <a:normAutofit/>
          </a:bodyPr>
          <a:lstStyle>
            <a:lvl1pPr marL="0" indent="0" algn="ctr">
              <a:buNone/>
              <a:defRPr sz="1800"/>
            </a:lvl1pPr>
          </a:lstStyle>
          <a:p>
            <a:r>
              <a:rPr lang="sv-SE"/>
              <a:t>Klicka på ikonen för att </a:t>
            </a:r>
            <a:br>
              <a:rPr lang="sv-SE"/>
            </a:br>
            <a:r>
              <a:rPr lang="sv-SE"/>
              <a:t>lägga till en bild</a:t>
            </a:r>
          </a:p>
        </p:txBody>
      </p:sp>
      <p:sp>
        <p:nvSpPr>
          <p:cNvPr id="3" name="Platshållare för datum 2">
            <a:extLst>
              <a:ext uri="{FF2B5EF4-FFF2-40B4-BE49-F238E27FC236}">
                <a16:creationId xmlns:a16="http://schemas.microsoft.com/office/drawing/2014/main" id="{70C0FFDE-20E1-4E05-AD5B-876993A14B78}"/>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2026-10-22</a:t>
            </a:fld>
            <a:endParaRPr lang="sv-SE"/>
          </a:p>
        </p:txBody>
      </p:sp>
      <p:sp>
        <p:nvSpPr>
          <p:cNvPr id="4" name="Platshållare för sidfot 3">
            <a:extLst>
              <a:ext uri="{FF2B5EF4-FFF2-40B4-BE49-F238E27FC236}">
                <a16:creationId xmlns:a16="http://schemas.microsoft.com/office/drawing/2014/main" id="{9C658C64-0CC7-478A-AC17-30210252F9E4}"/>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FBD27019-FF78-4832-9008-F432E9C3B22A}"/>
              </a:ext>
            </a:extLst>
          </p:cNvPr>
          <p:cNvSpPr>
            <a:spLocks noGrp="1"/>
          </p:cNvSpPr>
          <p:nvPr>
            <p:ph type="sldNum" sz="quarter" idx="12"/>
          </p:nvPr>
        </p:nvSpPr>
        <p:spPr/>
        <p:txBody>
          <a:bodyPr/>
          <a:lstStyle>
            <a:lvl1pPr>
              <a:defRPr>
                <a:solidFill>
                  <a:schemeClr val="bg1"/>
                </a:solidFill>
              </a:defRPr>
            </a:lvl1pPr>
          </a:lstStyle>
          <a:p>
            <a:fld id="{CC95FCE1-8E5F-4560-B29E-7FB78EB7A839}" type="slidenum">
              <a:rPr lang="sv-SE" smtClean="0"/>
              <a:t>‹#›</a:t>
            </a:fld>
            <a:endParaRPr lang="sv-SE"/>
          </a:p>
        </p:txBody>
      </p:sp>
      <p:sp>
        <p:nvSpPr>
          <p:cNvPr id="8" name="Rubrik 1">
            <a:extLst>
              <a:ext uri="{FF2B5EF4-FFF2-40B4-BE49-F238E27FC236}">
                <a16:creationId xmlns:a16="http://schemas.microsoft.com/office/drawing/2014/main" id="{118C7873-AD9A-4598-BEE2-3ED782562B05}"/>
              </a:ext>
            </a:extLst>
          </p:cNvPr>
          <p:cNvSpPr>
            <a:spLocks noGrp="1"/>
          </p:cNvSpPr>
          <p:nvPr>
            <p:ph type="title" hasCustomPrompt="1"/>
          </p:nvPr>
        </p:nvSpPr>
        <p:spPr>
          <a:xfrm>
            <a:off x="3348465" y="617055"/>
            <a:ext cx="5495070" cy="1325563"/>
          </a:xfrm>
        </p:spPr>
        <p:txBody>
          <a:bodyPr anchor="b" anchorCtr="0">
            <a:noAutofit/>
          </a:bodyPr>
          <a:lstStyle>
            <a:lvl1pPr>
              <a:defRPr sz="2800"/>
            </a:lvl1pPr>
          </a:lstStyle>
          <a:p>
            <a:r>
              <a:rPr lang="sv-SE"/>
              <a:t>Rubrik i svart/vit/blå placeras fritt på bilden där den passar</a:t>
            </a:r>
          </a:p>
        </p:txBody>
      </p:sp>
      <p:sp>
        <p:nvSpPr>
          <p:cNvPr id="9" name="Rektangel 8">
            <a:extLst>
              <a:ext uri="{FF2B5EF4-FFF2-40B4-BE49-F238E27FC236}">
                <a16:creationId xmlns:a16="http://schemas.microsoft.com/office/drawing/2014/main" id="{7BBAB7C4-34CF-4F5D-8C3D-27B38F9E8CF0}"/>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49380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törre innehåll">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7055415-C399-4877-B646-A2D63B23A56C}"/>
              </a:ext>
            </a:extLst>
          </p:cNvPr>
          <p:cNvSpPr>
            <a:spLocks noGrp="1"/>
          </p:cNvSpPr>
          <p:nvPr>
            <p:ph type="dt" sz="half" idx="10"/>
          </p:nvPr>
        </p:nvSpPr>
        <p:spPr/>
        <p:txBody>
          <a:bodyPr/>
          <a:lstStyle/>
          <a:p>
            <a:fld id="{6661A35B-5759-402D-A031-2298209AB0E2}" type="datetimeFigureOut">
              <a:rPr lang="sv-SE" smtClean="0"/>
              <a:t>2026-10-22</a:t>
            </a:fld>
            <a:endParaRPr lang="sv-SE"/>
          </a:p>
        </p:txBody>
      </p:sp>
      <p:sp>
        <p:nvSpPr>
          <p:cNvPr id="3" name="Platshållare för sidfot 2">
            <a:extLst>
              <a:ext uri="{FF2B5EF4-FFF2-40B4-BE49-F238E27FC236}">
                <a16:creationId xmlns:a16="http://schemas.microsoft.com/office/drawing/2014/main" id="{EF62413D-730B-4EBD-B9C6-E6B147E9DB2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3D275AC-7ABB-49A4-BADA-267D495A831F}"/>
              </a:ext>
            </a:extLst>
          </p:cNvPr>
          <p:cNvSpPr>
            <a:spLocks noGrp="1"/>
          </p:cNvSpPr>
          <p:nvPr>
            <p:ph type="sldNum" sz="quarter" idx="12"/>
          </p:nvPr>
        </p:nvSpPr>
        <p:spPr/>
        <p:txBody>
          <a:bodyPr/>
          <a:lstStyle/>
          <a:p>
            <a:fld id="{CC95FCE1-8E5F-4560-B29E-7FB78EB7A839}" type="slidenum">
              <a:rPr lang="sv-SE" smtClean="0"/>
              <a:t>‹#›</a:t>
            </a:fld>
            <a:endParaRPr lang="sv-SE"/>
          </a:p>
        </p:txBody>
      </p:sp>
      <p:sp>
        <p:nvSpPr>
          <p:cNvPr id="6" name="Platshållare för innehåll 2">
            <a:extLst>
              <a:ext uri="{FF2B5EF4-FFF2-40B4-BE49-F238E27FC236}">
                <a16:creationId xmlns:a16="http://schemas.microsoft.com/office/drawing/2014/main" id="{241C9948-CE84-42C5-B2F5-861912055175}"/>
              </a:ext>
            </a:extLst>
          </p:cNvPr>
          <p:cNvSpPr>
            <a:spLocks noGrp="1"/>
          </p:cNvSpPr>
          <p:nvPr>
            <p:ph sz="half" idx="14" hasCustomPrompt="1"/>
          </p:nvPr>
        </p:nvSpPr>
        <p:spPr>
          <a:xfrm>
            <a:off x="1800000" y="1134737"/>
            <a:ext cx="8640000" cy="4589261"/>
          </a:xfrm>
        </p:spPr>
        <p:txBody>
          <a:bodyPr>
            <a:noAutofit/>
          </a:bodyPr>
          <a:lstStyle>
            <a:lvl1pPr marL="0" indent="0">
              <a:buNone/>
              <a:defRPr sz="2000"/>
            </a:lvl1pPr>
            <a:lvl2pPr>
              <a:defRPr sz="1800"/>
            </a:lvl2pPr>
            <a:lvl3pPr>
              <a:defRPr sz="1600"/>
            </a:lvl3pPr>
          </a:lstStyle>
          <a:p>
            <a:pPr lvl="0"/>
            <a:r>
              <a:rPr lang="sv-SE"/>
              <a:t>Innehåll med grafik som t ex tabell eller diagram</a:t>
            </a:r>
          </a:p>
        </p:txBody>
      </p:sp>
      <p:sp>
        <p:nvSpPr>
          <p:cNvPr id="8" name="Rektangel 7">
            <a:extLst>
              <a:ext uri="{FF2B5EF4-FFF2-40B4-BE49-F238E27FC236}">
                <a16:creationId xmlns:a16="http://schemas.microsoft.com/office/drawing/2014/main" id="{7BC50C73-2857-465E-A01E-727A200B1112}"/>
              </a:ext>
            </a:extLst>
          </p:cNvPr>
          <p:cNvSpPr/>
          <p:nvPr/>
        </p:nvSpPr>
        <p:spPr>
          <a:xfrm>
            <a:off x="1" y="0"/>
            <a:ext cx="3455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3745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18086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vslut">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302B766-1A21-4681-B97B-01C97262C002}"/>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datum 4">
            <a:extLst>
              <a:ext uri="{FF2B5EF4-FFF2-40B4-BE49-F238E27FC236}">
                <a16:creationId xmlns:a16="http://schemas.microsoft.com/office/drawing/2014/main" id="{B710450C-1CB8-48CB-BBC9-7DC124B22122}"/>
              </a:ext>
            </a:extLst>
          </p:cNvPr>
          <p:cNvSpPr>
            <a:spLocks noGrp="1"/>
          </p:cNvSpPr>
          <p:nvPr>
            <p:ph type="dt" sz="half" idx="10"/>
          </p:nvPr>
        </p:nvSpPr>
        <p:spPr/>
        <p:txBody>
          <a:bodyPr/>
          <a:lstStyle>
            <a:lvl1pPr>
              <a:defRPr>
                <a:solidFill>
                  <a:schemeClr val="bg1"/>
                </a:solidFill>
              </a:defRPr>
            </a:lvl1pPr>
          </a:lstStyle>
          <a:p>
            <a:fld id="{6661A35B-5759-402D-A031-2298209AB0E2}" type="datetimeFigureOut">
              <a:rPr lang="sv-SE" smtClean="0"/>
              <a:t>2026-10-22</a:t>
            </a:fld>
            <a:endParaRPr lang="sv-SE"/>
          </a:p>
        </p:txBody>
      </p:sp>
      <p:sp>
        <p:nvSpPr>
          <p:cNvPr id="6" name="Platshållare för sidfot 5">
            <a:extLst>
              <a:ext uri="{FF2B5EF4-FFF2-40B4-BE49-F238E27FC236}">
                <a16:creationId xmlns:a16="http://schemas.microsoft.com/office/drawing/2014/main" id="{E466EFA4-20AE-4AD4-B435-6B0C7A76D4F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7" name="Platshållare för bildnummer 6">
            <a:extLst>
              <a:ext uri="{FF2B5EF4-FFF2-40B4-BE49-F238E27FC236}">
                <a16:creationId xmlns:a16="http://schemas.microsoft.com/office/drawing/2014/main" id="{07F53102-507D-4A65-80DF-48F934CE2983}"/>
              </a:ext>
            </a:extLst>
          </p:cNvPr>
          <p:cNvSpPr>
            <a:spLocks noGrp="1"/>
          </p:cNvSpPr>
          <p:nvPr>
            <p:ph type="sldNum" sz="quarter" idx="12"/>
          </p:nvPr>
        </p:nvSpPr>
        <p:spPr/>
        <p:txBody>
          <a:bodyPr/>
          <a:lstStyle>
            <a:lvl1pPr>
              <a:defRPr>
                <a:solidFill>
                  <a:schemeClr val="bg1"/>
                </a:solidFill>
              </a:defRPr>
            </a:lvl1pPr>
          </a:lstStyle>
          <a:p>
            <a:fld id="{CC95FCE1-8E5F-4560-B29E-7FB78EB7A839}" type="slidenum">
              <a:rPr lang="sv-SE" smtClean="0"/>
              <a:t>‹#›</a:t>
            </a:fld>
            <a:endParaRPr lang="sv-SE"/>
          </a:p>
        </p:txBody>
      </p:sp>
      <p:pic>
        <p:nvPicPr>
          <p:cNvPr id="8" name="Bildobjekt 7">
            <a:extLst>
              <a:ext uri="{FF2B5EF4-FFF2-40B4-BE49-F238E27FC236}">
                <a16:creationId xmlns:a16="http://schemas.microsoft.com/office/drawing/2014/main" id="{01505DD5-2D9F-4AA5-8E4B-961FE767E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713" y="2898400"/>
            <a:ext cx="3422574" cy="990553"/>
          </a:xfrm>
          <a:prstGeom prst="rect">
            <a:avLst/>
          </a:prstGeom>
        </p:spPr>
      </p:pic>
    </p:spTree>
    <p:extLst>
      <p:ext uri="{BB962C8B-B14F-4D97-AF65-F5344CB8AC3E}">
        <p14:creationId xmlns:p14="http://schemas.microsoft.com/office/powerpoint/2010/main" val="503657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tart">
    <p:bg>
      <p:bgPr>
        <a:solidFill>
          <a:schemeClr val="tx2"/>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C858E219-4E6D-4932-AA5D-6A3481107EA6}"/>
              </a:ext>
            </a:extLst>
          </p:cNvPr>
          <p:cNvPicPr>
            <a:picLocks noChangeAspect="1"/>
          </p:cNvPicPr>
          <p:nvPr/>
        </p:nvPicPr>
        <p:blipFill rotWithShape="1">
          <a:blip r:embed="rId2">
            <a:alphaModFix amt="15000"/>
            <a:extLst>
              <a:ext uri="{28A0092B-C50C-407E-A947-70E740481C1C}">
                <a14:useLocalDpi xmlns:a14="http://schemas.microsoft.com/office/drawing/2010/main" val="0"/>
              </a:ext>
            </a:extLst>
          </a:blip>
          <a:srcRect l="17109" t="28708"/>
          <a:stretch/>
        </p:blipFill>
        <p:spPr>
          <a:xfrm>
            <a:off x="-1" y="0"/>
            <a:ext cx="4121077" cy="3428998"/>
          </a:xfrm>
          <a:prstGeom prst="rect">
            <a:avLst/>
          </a:prstGeom>
        </p:spPr>
      </p:pic>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3628"/>
            <a:ext cx="5599074" cy="1311128"/>
          </a:xfrm>
        </p:spPr>
        <p:txBody>
          <a:bodyPr anchor="b">
            <a:noAutofit/>
          </a:bodyPr>
          <a:lstStyle>
            <a:lvl1pPr algn="l">
              <a:lnSpc>
                <a:spcPct val="100000"/>
              </a:lnSpc>
              <a:defRPr sz="4400" b="1">
                <a:solidFill>
                  <a:schemeClr val="bg1"/>
                </a:solidFill>
              </a:defRPr>
            </a:lvl1pPr>
          </a:lstStyle>
          <a:p>
            <a:r>
              <a:rPr lang="sv-SE"/>
              <a:t>Rubrik på en eller </a:t>
            </a:r>
            <a:br>
              <a:rPr lang="sv-SE"/>
            </a:br>
            <a:r>
              <a:rPr lang="sv-SE"/>
              <a:t>två rader</a:t>
            </a:r>
          </a:p>
        </p:txBody>
      </p:sp>
      <p:sp>
        <p:nvSpPr>
          <p:cNvPr id="3" name="Underrubrik 2">
            <a:extLst>
              <a:ext uri="{FF2B5EF4-FFF2-40B4-BE49-F238E27FC236}">
                <a16:creationId xmlns:a16="http://schemas.microsoft.com/office/drawing/2014/main" id="{47CDCF15-ABC8-4682-83AF-D8634F151B68}"/>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Underrubrik/Namn, Datum</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7B6AD9C4-35A3-4D7A-9B19-F30406AB6CAC}"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1943B2B7-BEA8-4334-A326-592BBB640B02}" type="slidenum">
              <a:rPr lang="sv-SE" smtClean="0"/>
              <a:t>‹#›</a:t>
            </a:fld>
            <a:endParaRPr lang="sv-SE"/>
          </a:p>
        </p:txBody>
      </p:sp>
      <p:pic>
        <p:nvPicPr>
          <p:cNvPr id="10" name="Bildobjekt 9">
            <a:extLst>
              <a:ext uri="{FF2B5EF4-FFF2-40B4-BE49-F238E27FC236}">
                <a16:creationId xmlns:a16="http://schemas.microsoft.com/office/drawing/2014/main" id="{C45BB37F-78FC-4AA5-BA09-60B3473C5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165157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vsnitt">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4255644" y="2494800"/>
            <a:ext cx="5599074" cy="1311128"/>
          </a:xfrm>
        </p:spPr>
        <p:txBody>
          <a:bodyPr anchor="b">
            <a:noAutofit/>
          </a:bodyPr>
          <a:lstStyle>
            <a:lvl1pPr algn="l">
              <a:lnSpc>
                <a:spcPct val="100000"/>
              </a:lnSpc>
              <a:defRPr sz="4400" b="1">
                <a:solidFill>
                  <a:schemeClr val="tx2"/>
                </a:solidFill>
              </a:defRPr>
            </a:lvl1pPr>
          </a:lstStyle>
          <a:p>
            <a:r>
              <a:rPr lang="sv-SE"/>
              <a:t>Kapitelrubrik på en eller 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11" name="Underrubrik 2">
            <a:extLst>
              <a:ext uri="{FF2B5EF4-FFF2-40B4-BE49-F238E27FC236}">
                <a16:creationId xmlns:a16="http://schemas.microsoft.com/office/drawing/2014/main" id="{4E603FF1-A2AA-4DFA-A81C-565179070150}"/>
              </a:ext>
            </a:extLst>
          </p:cNvPr>
          <p:cNvSpPr>
            <a:spLocks noGrp="1"/>
          </p:cNvSpPr>
          <p:nvPr>
            <p:ph type="subTitle" idx="1" hasCustomPrompt="1"/>
          </p:nvPr>
        </p:nvSpPr>
        <p:spPr>
          <a:xfrm>
            <a:off x="4255645" y="3804757"/>
            <a:ext cx="5599074" cy="645902"/>
          </a:xfrm>
        </p:spPr>
        <p:txBody>
          <a:bodyPr>
            <a:noAutofit/>
          </a:bodyPr>
          <a:lstStyle>
            <a:lvl1pPr marL="0" indent="0" algn="l">
              <a:lnSpc>
                <a:spcPct val="100000"/>
              </a:lnSpc>
              <a:spcBef>
                <a:spcPts val="0"/>
              </a:spcBef>
              <a:buNone/>
              <a:defRPr sz="16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9" name="Bildobjekt 8">
            <a:extLst>
              <a:ext uri="{FF2B5EF4-FFF2-40B4-BE49-F238E27FC236}">
                <a16:creationId xmlns:a16="http://schemas.microsoft.com/office/drawing/2014/main" id="{4654C601-3316-4300-8504-A56E14101421}"/>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l="17233" t="28855"/>
          <a:stretch/>
        </p:blipFill>
        <p:spPr>
          <a:xfrm>
            <a:off x="-1" y="0"/>
            <a:ext cx="4121077" cy="3428391"/>
          </a:xfrm>
          <a:prstGeom prst="rect">
            <a:avLst/>
          </a:prstGeom>
        </p:spPr>
      </p:pic>
    </p:spTree>
    <p:extLst>
      <p:ext uri="{BB962C8B-B14F-4D97-AF65-F5344CB8AC3E}">
        <p14:creationId xmlns:p14="http://schemas.microsoft.com/office/powerpoint/2010/main" val="87062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3216000" y="2433976"/>
            <a:ext cx="5760000" cy="1311128"/>
          </a:xfrm>
        </p:spPr>
        <p:txBody>
          <a:bodyPr anchor="ctr" anchorCtr="0">
            <a:noAutofit/>
          </a:bodyPr>
          <a:lstStyle>
            <a:lvl1pPr algn="l">
              <a:lnSpc>
                <a:spcPct val="100000"/>
              </a:lnSpc>
              <a:defRPr sz="4400" b="1">
                <a:solidFill>
                  <a:schemeClr val="tx1"/>
                </a:solidFill>
              </a:defRPr>
            </a:lvl1pPr>
          </a:lstStyle>
          <a:p>
            <a:r>
              <a:rPr lang="sv-SE"/>
              <a:t>Rubrik på en eller </a:t>
            </a:r>
            <a:br>
              <a:rPr lang="sv-SE"/>
            </a:br>
            <a:r>
              <a:rPr lang="sv-SE"/>
              <a:t>två rader</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3" name="Rektangel 2">
            <a:extLst>
              <a:ext uri="{FF2B5EF4-FFF2-40B4-BE49-F238E27FC236}">
                <a16:creationId xmlns:a16="http://schemas.microsoft.com/office/drawing/2014/main" id="{FFF31AE7-D880-407A-9C88-13783A4EC040}"/>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69680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735114-FF72-44A1-A510-3F846FC92CAF}"/>
              </a:ext>
            </a:extLst>
          </p:cNvPr>
          <p:cNvSpPr>
            <a:spLocks noGrp="1"/>
          </p:cNvSpPr>
          <p:nvPr>
            <p:ph type="title" hasCustomPrompt="1"/>
          </p:nvPr>
        </p:nvSpPr>
        <p:spPr>
          <a:xfrm>
            <a:off x="2496809" y="972000"/>
            <a:ext cx="7200000" cy="1325563"/>
          </a:xfrm>
        </p:spPr>
        <p:txBody>
          <a:bodyPr anchor="b" anchorCtr="0">
            <a:noAutofit/>
          </a:bodyPr>
          <a:lstStyle>
            <a:lvl1pPr>
              <a:defRPr sz="3600"/>
            </a:lvl1pPr>
          </a:lstStyle>
          <a:p>
            <a:r>
              <a:rPr lang="sv-SE"/>
              <a:t>Rubrik på en eller två rader</a:t>
            </a:r>
          </a:p>
        </p:txBody>
      </p:sp>
      <p:sp>
        <p:nvSpPr>
          <p:cNvPr id="4" name="Platshållare för datum 3">
            <a:extLst>
              <a:ext uri="{FF2B5EF4-FFF2-40B4-BE49-F238E27FC236}">
                <a16:creationId xmlns:a16="http://schemas.microsoft.com/office/drawing/2014/main" id="{138FA8A6-E8AD-49AE-8A02-8E0135A4D33C}"/>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5" name="Platshållare för sidfot 4">
            <a:extLst>
              <a:ext uri="{FF2B5EF4-FFF2-40B4-BE49-F238E27FC236}">
                <a16:creationId xmlns:a16="http://schemas.microsoft.com/office/drawing/2014/main" id="{D128B042-CD46-459F-B15F-9CD51445A18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12B9B4-3EFB-4D25-A6FF-2C335D0EA7A8}"/>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8" name="Platshållare för text 7">
            <a:extLst>
              <a:ext uri="{FF2B5EF4-FFF2-40B4-BE49-F238E27FC236}">
                <a16:creationId xmlns:a16="http://schemas.microsoft.com/office/drawing/2014/main" id="{F2074D27-2532-4EB4-AA8D-F347C8462D8A}"/>
              </a:ext>
            </a:extLst>
          </p:cNvPr>
          <p:cNvSpPr>
            <a:spLocks noGrp="1"/>
          </p:cNvSpPr>
          <p:nvPr>
            <p:ph type="body" sz="quarter" idx="13" hasCustomPrompt="1"/>
          </p:nvPr>
        </p:nvSpPr>
        <p:spPr>
          <a:xfrm>
            <a:off x="2496809" y="2482850"/>
            <a:ext cx="7200000" cy="3240000"/>
          </a:xfrm>
        </p:spPr>
        <p:txBody>
          <a:bodyPr>
            <a:noAutofit/>
          </a:body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10" name="Rektangel 9">
            <a:extLst>
              <a:ext uri="{FF2B5EF4-FFF2-40B4-BE49-F238E27FC236}">
                <a16:creationId xmlns:a16="http://schemas.microsoft.com/office/drawing/2014/main" id="{EE3DB552-76B5-45DA-A7BF-518537E75530}"/>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45960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En 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1773496" y="972000"/>
            <a:ext cx="8640000" cy="1325563"/>
          </a:xfrm>
        </p:spPr>
        <p:txBody>
          <a:bodyPr anchor="b" anchorCtr="0">
            <a:noAutofit/>
          </a:bodyPr>
          <a:lstStyle>
            <a:lvl1pPr>
              <a:defRPr sz="3600"/>
            </a:lvl1pPr>
          </a:lstStyle>
          <a:p>
            <a:r>
              <a:rPr lang="sv-SE"/>
              <a:t>Rubrik på en rad</a:t>
            </a:r>
          </a:p>
        </p:txBody>
      </p:sp>
      <p:sp>
        <p:nvSpPr>
          <p:cNvPr id="3" name="Platshållare för innehåll 2">
            <a:extLst>
              <a:ext uri="{FF2B5EF4-FFF2-40B4-BE49-F238E27FC236}">
                <a16:creationId xmlns:a16="http://schemas.microsoft.com/office/drawing/2014/main" id="{A392B27C-79B3-42A9-ADBC-D4CB29DF52F9}"/>
              </a:ext>
            </a:extLst>
          </p:cNvPr>
          <p:cNvSpPr>
            <a:spLocks noGrp="1"/>
          </p:cNvSpPr>
          <p:nvPr>
            <p:ph sz="half" idx="1" hasCustomPrompt="1"/>
          </p:nvPr>
        </p:nvSpPr>
        <p:spPr>
          <a:xfrm>
            <a:off x="17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6273496"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640086D-4C59-4640-B415-83D1F560F698}"/>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9" name="Rektangel 8">
            <a:extLst>
              <a:ext uri="{FF2B5EF4-FFF2-40B4-BE49-F238E27FC236}">
                <a16:creationId xmlns:a16="http://schemas.microsoft.com/office/drawing/2014/main" id="{5C430EC2-426A-4AEF-9877-11E250564623}"/>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89569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n rubrik och två underrubriker">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282DF18E-7E8D-4A71-890C-3CFB23277090}"/>
              </a:ext>
            </a:extLst>
          </p:cNvPr>
          <p:cNvSpPr>
            <a:spLocks noGrp="1"/>
          </p:cNvSpPr>
          <p:nvPr>
            <p:ph type="body" idx="1" hasCustomPrompt="1"/>
          </p:nvPr>
        </p:nvSpPr>
        <p:spPr>
          <a:xfrm>
            <a:off x="1776809" y="1477692"/>
            <a:ext cx="4140001"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Rubrik på en eller två rader</a:t>
            </a:r>
          </a:p>
        </p:txBody>
      </p:sp>
      <p:sp>
        <p:nvSpPr>
          <p:cNvPr id="5" name="Platshållare för text 4">
            <a:extLst>
              <a:ext uri="{FF2B5EF4-FFF2-40B4-BE49-F238E27FC236}">
                <a16:creationId xmlns:a16="http://schemas.microsoft.com/office/drawing/2014/main" id="{A46B3D42-77C7-4FA8-AA30-92017FA612DA}"/>
              </a:ext>
            </a:extLst>
          </p:cNvPr>
          <p:cNvSpPr>
            <a:spLocks noGrp="1"/>
          </p:cNvSpPr>
          <p:nvPr>
            <p:ph type="body" sz="quarter" idx="3" hasCustomPrompt="1"/>
          </p:nvPr>
        </p:nvSpPr>
        <p:spPr>
          <a:xfrm>
            <a:off x="6276809" y="1481733"/>
            <a:ext cx="4140000" cy="823912"/>
          </a:xfrm>
        </p:spPr>
        <p:txBody>
          <a:bodyPr anchor="b">
            <a:noAutofit/>
          </a:bodyPr>
          <a:lstStyle>
            <a:lvl1pPr marL="0" indent="0">
              <a:lnSpc>
                <a:spcPct val="10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Rubrik på en eller två rader</a:t>
            </a:r>
          </a:p>
        </p:txBody>
      </p:sp>
      <p:sp>
        <p:nvSpPr>
          <p:cNvPr id="7" name="Platshållare för datum 6">
            <a:extLst>
              <a:ext uri="{FF2B5EF4-FFF2-40B4-BE49-F238E27FC236}">
                <a16:creationId xmlns:a16="http://schemas.microsoft.com/office/drawing/2014/main" id="{ACDCC492-7BCC-4ED9-B2C6-C005B30C5164}"/>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8" name="Platshållare för sidfot 7">
            <a:extLst>
              <a:ext uri="{FF2B5EF4-FFF2-40B4-BE49-F238E27FC236}">
                <a16:creationId xmlns:a16="http://schemas.microsoft.com/office/drawing/2014/main" id="{A2A9FDD7-8709-4118-8A52-E0DB7693F57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AC5545E-7744-463D-8795-8ACFFF917D7F}"/>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10" name="Rubrik 1">
            <a:extLst>
              <a:ext uri="{FF2B5EF4-FFF2-40B4-BE49-F238E27FC236}">
                <a16:creationId xmlns:a16="http://schemas.microsoft.com/office/drawing/2014/main" id="{D01EF920-89B6-43FE-BC82-D3F3F4E24681}"/>
              </a:ext>
            </a:extLst>
          </p:cNvPr>
          <p:cNvSpPr>
            <a:spLocks noGrp="1"/>
          </p:cNvSpPr>
          <p:nvPr>
            <p:ph type="title" hasCustomPrompt="1"/>
          </p:nvPr>
        </p:nvSpPr>
        <p:spPr>
          <a:xfrm>
            <a:off x="1776809" y="585044"/>
            <a:ext cx="8640000" cy="710252"/>
          </a:xfrm>
        </p:spPr>
        <p:txBody>
          <a:bodyPr anchor="b" anchorCtr="0">
            <a:noAutofit/>
          </a:bodyPr>
          <a:lstStyle>
            <a:lvl1pPr>
              <a:defRPr sz="3600"/>
            </a:lvl1pPr>
          </a:lstStyle>
          <a:p>
            <a:r>
              <a:rPr lang="sv-SE"/>
              <a:t>Rubrik på en rad</a:t>
            </a:r>
          </a:p>
        </p:txBody>
      </p:sp>
      <p:sp>
        <p:nvSpPr>
          <p:cNvPr id="11" name="Platshållare för innehåll 2">
            <a:extLst>
              <a:ext uri="{FF2B5EF4-FFF2-40B4-BE49-F238E27FC236}">
                <a16:creationId xmlns:a16="http://schemas.microsoft.com/office/drawing/2014/main" id="{D4D9B012-53D8-4F15-8B22-2FDE176255A1}"/>
              </a:ext>
            </a:extLst>
          </p:cNvPr>
          <p:cNvSpPr>
            <a:spLocks noGrp="1"/>
          </p:cNvSpPr>
          <p:nvPr>
            <p:ph sz="half" idx="13" hasCustomPrompt="1"/>
          </p:nvPr>
        </p:nvSpPr>
        <p:spPr>
          <a:xfrm>
            <a:off x="17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12" name="Platshållare för innehåll 3">
            <a:extLst>
              <a:ext uri="{FF2B5EF4-FFF2-40B4-BE49-F238E27FC236}">
                <a16:creationId xmlns:a16="http://schemas.microsoft.com/office/drawing/2014/main" id="{C670D3A9-CE21-4ECA-B331-6CD15F9616BE}"/>
              </a:ext>
            </a:extLst>
          </p:cNvPr>
          <p:cNvSpPr>
            <a:spLocks noGrp="1"/>
          </p:cNvSpPr>
          <p:nvPr>
            <p:ph sz="half" idx="2" hasCustomPrompt="1"/>
          </p:nvPr>
        </p:nvSpPr>
        <p:spPr>
          <a:xfrm>
            <a:off x="6276809"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14" name="Rektangel 13">
            <a:extLst>
              <a:ext uri="{FF2B5EF4-FFF2-40B4-BE49-F238E27FC236}">
                <a16:creationId xmlns:a16="http://schemas.microsoft.com/office/drawing/2014/main" id="{7F6ACE35-4E6C-49D8-A224-4BBC04C46960}"/>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73197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ld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948AE-B8A7-4000-B08D-FD08594BF8E5}"/>
              </a:ext>
            </a:extLst>
          </p:cNvPr>
          <p:cNvSpPr>
            <a:spLocks noGrp="1"/>
          </p:cNvSpPr>
          <p:nvPr>
            <p:ph type="title" hasCustomPrompt="1"/>
          </p:nvPr>
        </p:nvSpPr>
        <p:spPr>
          <a:xfrm>
            <a:off x="7003175" y="972000"/>
            <a:ext cx="4140000" cy="1325563"/>
          </a:xfrm>
        </p:spPr>
        <p:txBody>
          <a:bodyPr anchor="b" anchorCtr="0">
            <a:noAutofit/>
          </a:bodyPr>
          <a:lstStyle>
            <a:lvl1pPr>
              <a:defRPr sz="3600"/>
            </a:lvl1pPr>
          </a:lstStyle>
          <a:p>
            <a:r>
              <a:rPr lang="sv-SE"/>
              <a:t>Rubrik på en eller två rader</a:t>
            </a:r>
          </a:p>
        </p:txBody>
      </p:sp>
      <p:sp>
        <p:nvSpPr>
          <p:cNvPr id="4" name="Platshållare för innehåll 3">
            <a:extLst>
              <a:ext uri="{FF2B5EF4-FFF2-40B4-BE49-F238E27FC236}">
                <a16:creationId xmlns:a16="http://schemas.microsoft.com/office/drawing/2014/main" id="{91BFD846-89A8-413D-9B4E-79A0C286829D}"/>
              </a:ext>
            </a:extLst>
          </p:cNvPr>
          <p:cNvSpPr>
            <a:spLocks noGrp="1"/>
          </p:cNvSpPr>
          <p:nvPr>
            <p:ph sz="half" idx="2" hasCustomPrompt="1"/>
          </p:nvPr>
        </p:nvSpPr>
        <p:spPr>
          <a:xfrm>
            <a:off x="7003175" y="2484000"/>
            <a:ext cx="4140000" cy="3240000"/>
          </a:xfrm>
        </p:spPr>
        <p:txBody>
          <a:bodyPr>
            <a:noAutofit/>
          </a:bodyPr>
          <a:lstStyle>
            <a:lvl1pPr>
              <a:spcBef>
                <a:spcPts val="600"/>
              </a:spcBef>
              <a:defRPr sz="2000"/>
            </a:lvl1pPr>
            <a:lvl2pPr>
              <a:spcBef>
                <a:spcPts val="600"/>
              </a:spcBef>
              <a:defRPr sz="1800"/>
            </a:lvl2pPr>
            <a:lvl3pPr>
              <a:spcBef>
                <a:spcPts val="600"/>
              </a:spcBef>
              <a:defRPr sz="1600"/>
            </a:lvl3pPr>
          </a:lstStyle>
          <a:p>
            <a:pPr lvl="0"/>
            <a:r>
              <a:rPr lang="sv-SE"/>
              <a:t>Lägg till innehåll eller skriv text</a:t>
            </a:r>
          </a:p>
          <a:p>
            <a:pPr lvl="1"/>
            <a:r>
              <a:rPr lang="sv-SE"/>
              <a:t>Nivå två</a:t>
            </a:r>
          </a:p>
          <a:p>
            <a:pPr lvl="2"/>
            <a:r>
              <a:rPr lang="sv-SE"/>
              <a:t>Nivå tre</a:t>
            </a:r>
          </a:p>
        </p:txBody>
      </p:sp>
      <p:sp>
        <p:nvSpPr>
          <p:cNvPr id="5" name="Platshållare för datum 4">
            <a:extLst>
              <a:ext uri="{FF2B5EF4-FFF2-40B4-BE49-F238E27FC236}">
                <a16:creationId xmlns:a16="http://schemas.microsoft.com/office/drawing/2014/main" id="{44278D66-6239-4120-87FD-AF687B658D60}"/>
              </a:ext>
            </a:extLst>
          </p:cNvPr>
          <p:cNvSpPr>
            <a:spLocks noGrp="1"/>
          </p:cNvSpPr>
          <p:nvPr>
            <p:ph type="dt" sz="half" idx="10"/>
          </p:nvPr>
        </p:nvSpPr>
        <p:spPr/>
        <p:txBody>
          <a:bodyPr/>
          <a:lstStyle>
            <a:lvl1pPr>
              <a:defRPr>
                <a:solidFill>
                  <a:schemeClr val="bg1"/>
                </a:solidFill>
              </a:defRPr>
            </a:lvl1pPr>
          </a:lstStyle>
          <a:p>
            <a:fld id="{7B6AD9C4-35A3-4D7A-9B19-F30406AB6CAC}" type="datetimeFigureOut">
              <a:rPr lang="sv-SE" smtClean="0"/>
              <a:t>2026-10-22</a:t>
            </a:fld>
            <a:endParaRPr lang="sv-SE"/>
          </a:p>
        </p:txBody>
      </p:sp>
      <p:sp>
        <p:nvSpPr>
          <p:cNvPr id="6" name="Platshållare för sidfot 5">
            <a:extLst>
              <a:ext uri="{FF2B5EF4-FFF2-40B4-BE49-F238E27FC236}">
                <a16:creationId xmlns:a16="http://schemas.microsoft.com/office/drawing/2014/main" id="{D1D86113-5BDD-4567-921A-D416519CF510}"/>
              </a:ext>
            </a:extLst>
          </p:cNvPr>
          <p:cNvSpPr>
            <a:spLocks noGrp="1"/>
          </p:cNvSpPr>
          <p:nvPr>
            <p:ph type="ftr" sz="quarter" idx="11"/>
          </p:nvPr>
        </p:nvSpPr>
        <p:spPr/>
        <p:txBody>
          <a:bodyPr/>
          <a:lstStyle>
            <a:lvl1pPr>
              <a:defRPr>
                <a:solidFill>
                  <a:schemeClr val="bg1"/>
                </a:solidFill>
              </a:defRPr>
            </a:lvl1pPr>
          </a:lstStyle>
          <a:p>
            <a:endParaRPr lang="sv-SE"/>
          </a:p>
        </p:txBody>
      </p:sp>
      <p:sp>
        <p:nvSpPr>
          <p:cNvPr id="10" name="Platshållare för bild 9">
            <a:extLst>
              <a:ext uri="{FF2B5EF4-FFF2-40B4-BE49-F238E27FC236}">
                <a16:creationId xmlns:a16="http://schemas.microsoft.com/office/drawing/2014/main" id="{80E395B5-3017-4735-BEE7-B3DEC703BAA8}"/>
              </a:ext>
            </a:extLst>
          </p:cNvPr>
          <p:cNvSpPr>
            <a:spLocks noGrp="1"/>
          </p:cNvSpPr>
          <p:nvPr>
            <p:ph type="pic" sz="quarter" idx="13" hasCustomPrompt="1"/>
          </p:nvPr>
        </p:nvSpPr>
        <p:spPr>
          <a:xfrm>
            <a:off x="345601" y="0"/>
            <a:ext cx="5750400" cy="6858000"/>
          </a:xfrm>
        </p:spPr>
        <p:txBody>
          <a:bodyPr tIns="0" bIns="1800000" anchor="ctr" anchorCtr="0">
            <a:normAutofit/>
          </a:bodyPr>
          <a:lstStyle>
            <a:lvl1pPr marL="0" indent="0" algn="ctr">
              <a:buNone/>
              <a:defRPr sz="1800"/>
            </a:lvl1pPr>
          </a:lstStyle>
          <a:p>
            <a:r>
              <a:rPr lang="sv-SE"/>
              <a:t>Klicka på ikonen för att </a:t>
            </a:r>
            <a:br>
              <a:rPr lang="sv-SE"/>
            </a:br>
            <a:r>
              <a:rPr lang="sv-SE"/>
              <a:t>lägga till en bild</a:t>
            </a:r>
          </a:p>
        </p:txBody>
      </p:sp>
      <p:sp>
        <p:nvSpPr>
          <p:cNvPr id="9" name="Rektangel 8">
            <a:extLst>
              <a:ext uri="{FF2B5EF4-FFF2-40B4-BE49-F238E27FC236}">
                <a16:creationId xmlns:a16="http://schemas.microsoft.com/office/drawing/2014/main" id="{50831E66-BE42-4C10-8590-C12E77B62EBA}"/>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84619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ld och rubrik">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437C3FB-B590-43F3-8686-17D11169DEC7}"/>
              </a:ext>
            </a:extLst>
          </p:cNvPr>
          <p:cNvSpPr>
            <a:spLocks noGrp="1"/>
          </p:cNvSpPr>
          <p:nvPr>
            <p:ph type="pic" sz="quarter" idx="13" hasCustomPrompt="1"/>
          </p:nvPr>
        </p:nvSpPr>
        <p:spPr>
          <a:xfrm>
            <a:off x="345601" y="0"/>
            <a:ext cx="11846400" cy="6858000"/>
          </a:xfrm>
        </p:spPr>
        <p:txBody>
          <a:bodyPr tIns="0" bIns="1800000" anchor="ctr" anchorCtr="0">
            <a:normAutofit/>
          </a:bodyPr>
          <a:lstStyle>
            <a:lvl1pPr marL="0" indent="0" algn="ctr">
              <a:buNone/>
              <a:defRPr sz="1800"/>
            </a:lvl1pPr>
          </a:lstStyle>
          <a:p>
            <a:r>
              <a:rPr lang="sv-SE"/>
              <a:t>Klicka på ikonen för att </a:t>
            </a:r>
            <a:br>
              <a:rPr lang="sv-SE"/>
            </a:br>
            <a:r>
              <a:rPr lang="sv-SE"/>
              <a:t>lägga till en bild</a:t>
            </a:r>
          </a:p>
        </p:txBody>
      </p:sp>
      <p:sp>
        <p:nvSpPr>
          <p:cNvPr id="3" name="Platshållare för datum 2">
            <a:extLst>
              <a:ext uri="{FF2B5EF4-FFF2-40B4-BE49-F238E27FC236}">
                <a16:creationId xmlns:a16="http://schemas.microsoft.com/office/drawing/2014/main" id="{70C0FFDE-20E1-4E05-AD5B-876993A14B78}"/>
              </a:ext>
            </a:extLst>
          </p:cNvPr>
          <p:cNvSpPr>
            <a:spLocks noGrp="1"/>
          </p:cNvSpPr>
          <p:nvPr>
            <p:ph type="dt" sz="half" idx="10"/>
          </p:nvPr>
        </p:nvSpPr>
        <p:spPr/>
        <p:txBody>
          <a:bodyPr/>
          <a:lstStyle>
            <a:lvl1pPr>
              <a:defRPr>
                <a:solidFill>
                  <a:schemeClr val="bg1"/>
                </a:solidFill>
              </a:defRPr>
            </a:lvl1pPr>
          </a:lstStyle>
          <a:p>
            <a:fld id="{7B6AD9C4-35A3-4D7A-9B19-F30406AB6CAC}" type="datetimeFigureOut">
              <a:rPr lang="sv-SE" smtClean="0"/>
              <a:t>2026-10-22</a:t>
            </a:fld>
            <a:endParaRPr lang="sv-SE"/>
          </a:p>
        </p:txBody>
      </p:sp>
      <p:sp>
        <p:nvSpPr>
          <p:cNvPr id="4" name="Platshållare för sidfot 3">
            <a:extLst>
              <a:ext uri="{FF2B5EF4-FFF2-40B4-BE49-F238E27FC236}">
                <a16:creationId xmlns:a16="http://schemas.microsoft.com/office/drawing/2014/main" id="{9C658C64-0CC7-478A-AC17-30210252F9E4}"/>
              </a:ext>
            </a:extLst>
          </p:cNvPr>
          <p:cNvSpPr>
            <a:spLocks noGrp="1"/>
          </p:cNvSpPr>
          <p:nvPr>
            <p:ph type="ftr" sz="quarter" idx="11"/>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FBD27019-FF78-4832-9008-F432E9C3B22A}"/>
              </a:ext>
            </a:extLst>
          </p:cNvPr>
          <p:cNvSpPr>
            <a:spLocks noGrp="1"/>
          </p:cNvSpPr>
          <p:nvPr>
            <p:ph type="sldNum" sz="quarter" idx="12"/>
          </p:nvPr>
        </p:nvSpPr>
        <p:spPr/>
        <p:txBody>
          <a:bodyPr/>
          <a:lstStyle>
            <a:lvl1pPr>
              <a:defRPr>
                <a:solidFill>
                  <a:schemeClr val="bg1"/>
                </a:solidFill>
              </a:defRPr>
            </a:lvl1pPr>
          </a:lstStyle>
          <a:p>
            <a:fld id="{1943B2B7-BEA8-4334-A326-592BBB640B02}" type="slidenum">
              <a:rPr lang="sv-SE" smtClean="0"/>
              <a:t>‹#›</a:t>
            </a:fld>
            <a:endParaRPr lang="sv-SE"/>
          </a:p>
        </p:txBody>
      </p:sp>
      <p:sp>
        <p:nvSpPr>
          <p:cNvPr id="8" name="Rubrik 1">
            <a:extLst>
              <a:ext uri="{FF2B5EF4-FFF2-40B4-BE49-F238E27FC236}">
                <a16:creationId xmlns:a16="http://schemas.microsoft.com/office/drawing/2014/main" id="{118C7873-AD9A-4598-BEE2-3ED782562B05}"/>
              </a:ext>
            </a:extLst>
          </p:cNvPr>
          <p:cNvSpPr>
            <a:spLocks noGrp="1"/>
          </p:cNvSpPr>
          <p:nvPr>
            <p:ph type="title" hasCustomPrompt="1"/>
          </p:nvPr>
        </p:nvSpPr>
        <p:spPr>
          <a:xfrm>
            <a:off x="3348465" y="617055"/>
            <a:ext cx="5495070" cy="1325563"/>
          </a:xfrm>
        </p:spPr>
        <p:txBody>
          <a:bodyPr anchor="b" anchorCtr="0">
            <a:noAutofit/>
          </a:bodyPr>
          <a:lstStyle>
            <a:lvl1pPr>
              <a:defRPr sz="2800"/>
            </a:lvl1pPr>
          </a:lstStyle>
          <a:p>
            <a:r>
              <a:rPr lang="sv-SE"/>
              <a:t>Rubrik i svart/vit/blå placeras fritt på bilden där den passar</a:t>
            </a:r>
          </a:p>
        </p:txBody>
      </p:sp>
      <p:sp>
        <p:nvSpPr>
          <p:cNvPr id="9" name="Rektangel 8">
            <a:extLst>
              <a:ext uri="{FF2B5EF4-FFF2-40B4-BE49-F238E27FC236}">
                <a16:creationId xmlns:a16="http://schemas.microsoft.com/office/drawing/2014/main" id="{7BBAB7C4-34CF-4F5D-8C3D-27B38F9E8CF0}"/>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00298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örre innehåll">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7055415-C399-4877-B646-A2D63B23A56C}"/>
              </a:ext>
            </a:extLst>
          </p:cNvPr>
          <p:cNvSpPr>
            <a:spLocks noGrp="1"/>
          </p:cNvSpPr>
          <p:nvPr>
            <p:ph type="dt" sz="half" idx="10"/>
          </p:nvPr>
        </p:nvSpPr>
        <p:spPr/>
        <p:txBody>
          <a:bodyPr/>
          <a:lstStyle/>
          <a:p>
            <a:fld id="{7B6AD9C4-35A3-4D7A-9B19-F30406AB6CAC}" type="datetimeFigureOut">
              <a:rPr lang="sv-SE" smtClean="0"/>
              <a:t>2026-10-22</a:t>
            </a:fld>
            <a:endParaRPr lang="sv-SE"/>
          </a:p>
        </p:txBody>
      </p:sp>
      <p:sp>
        <p:nvSpPr>
          <p:cNvPr id="3" name="Platshållare för sidfot 2">
            <a:extLst>
              <a:ext uri="{FF2B5EF4-FFF2-40B4-BE49-F238E27FC236}">
                <a16:creationId xmlns:a16="http://schemas.microsoft.com/office/drawing/2014/main" id="{EF62413D-730B-4EBD-B9C6-E6B147E9DB2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3D275AC-7ABB-49A4-BADA-267D495A831F}"/>
              </a:ext>
            </a:extLst>
          </p:cNvPr>
          <p:cNvSpPr>
            <a:spLocks noGrp="1"/>
          </p:cNvSpPr>
          <p:nvPr>
            <p:ph type="sldNum" sz="quarter" idx="12"/>
          </p:nvPr>
        </p:nvSpPr>
        <p:spPr/>
        <p:txBody>
          <a:bodyPr/>
          <a:lstStyle/>
          <a:p>
            <a:fld id="{1943B2B7-BEA8-4334-A326-592BBB640B02}" type="slidenum">
              <a:rPr lang="sv-SE" smtClean="0"/>
              <a:t>‹#›</a:t>
            </a:fld>
            <a:endParaRPr lang="sv-SE"/>
          </a:p>
        </p:txBody>
      </p:sp>
      <p:sp>
        <p:nvSpPr>
          <p:cNvPr id="6" name="Platshållare för innehåll 2">
            <a:extLst>
              <a:ext uri="{FF2B5EF4-FFF2-40B4-BE49-F238E27FC236}">
                <a16:creationId xmlns:a16="http://schemas.microsoft.com/office/drawing/2014/main" id="{241C9948-CE84-42C5-B2F5-861912055175}"/>
              </a:ext>
            </a:extLst>
          </p:cNvPr>
          <p:cNvSpPr>
            <a:spLocks noGrp="1"/>
          </p:cNvSpPr>
          <p:nvPr>
            <p:ph sz="half" idx="14" hasCustomPrompt="1"/>
          </p:nvPr>
        </p:nvSpPr>
        <p:spPr>
          <a:xfrm>
            <a:off x="1800000" y="1134737"/>
            <a:ext cx="8640000" cy="4589261"/>
          </a:xfrm>
        </p:spPr>
        <p:txBody>
          <a:bodyPr>
            <a:noAutofit/>
          </a:bodyPr>
          <a:lstStyle>
            <a:lvl1pPr marL="0" indent="0">
              <a:buNone/>
              <a:defRPr sz="2000"/>
            </a:lvl1pPr>
            <a:lvl2pPr>
              <a:defRPr sz="1800"/>
            </a:lvl2pPr>
            <a:lvl3pPr>
              <a:defRPr sz="1600"/>
            </a:lvl3pPr>
          </a:lstStyle>
          <a:p>
            <a:pPr lvl="0"/>
            <a:r>
              <a:rPr lang="sv-SE"/>
              <a:t>Innehåll med grafik som t ex tabell eller diagram</a:t>
            </a:r>
          </a:p>
        </p:txBody>
      </p:sp>
      <p:sp>
        <p:nvSpPr>
          <p:cNvPr id="8" name="Rektangel 7">
            <a:extLst>
              <a:ext uri="{FF2B5EF4-FFF2-40B4-BE49-F238E27FC236}">
                <a16:creationId xmlns:a16="http://schemas.microsoft.com/office/drawing/2014/main" id="{7BC50C73-2857-465E-A01E-727A200B1112}"/>
              </a:ext>
            </a:extLst>
          </p:cNvPr>
          <p:cNvSpPr/>
          <p:nvPr/>
        </p:nvSpPr>
        <p:spPr>
          <a:xfrm>
            <a:off x="1" y="0"/>
            <a:ext cx="3455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27955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om">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7BF05E-0759-41B0-A771-97D723EF6EC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56996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vslut">
    <p:bg>
      <p:bgPr>
        <a:solidFill>
          <a:schemeClr val="accent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302B766-1A21-4681-B97B-01C97262C002}"/>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datum 4">
            <a:extLst>
              <a:ext uri="{FF2B5EF4-FFF2-40B4-BE49-F238E27FC236}">
                <a16:creationId xmlns:a16="http://schemas.microsoft.com/office/drawing/2014/main" id="{B710450C-1CB8-48CB-BBC9-7DC124B22122}"/>
              </a:ext>
            </a:extLst>
          </p:cNvPr>
          <p:cNvSpPr>
            <a:spLocks noGrp="1"/>
          </p:cNvSpPr>
          <p:nvPr>
            <p:ph type="dt" sz="half" idx="10"/>
          </p:nvPr>
        </p:nvSpPr>
        <p:spPr/>
        <p:txBody>
          <a:bodyPr/>
          <a:lstStyle>
            <a:lvl1pPr>
              <a:defRPr>
                <a:solidFill>
                  <a:schemeClr val="bg1"/>
                </a:solidFill>
              </a:defRPr>
            </a:lvl1pPr>
          </a:lstStyle>
          <a:p>
            <a:fld id="{7B6AD9C4-35A3-4D7A-9B19-F30406AB6CAC}" type="datetimeFigureOut">
              <a:rPr lang="sv-SE" smtClean="0"/>
              <a:t>2026-10-22</a:t>
            </a:fld>
            <a:endParaRPr lang="sv-SE"/>
          </a:p>
        </p:txBody>
      </p:sp>
      <p:sp>
        <p:nvSpPr>
          <p:cNvPr id="6" name="Platshållare för sidfot 5">
            <a:extLst>
              <a:ext uri="{FF2B5EF4-FFF2-40B4-BE49-F238E27FC236}">
                <a16:creationId xmlns:a16="http://schemas.microsoft.com/office/drawing/2014/main" id="{E466EFA4-20AE-4AD4-B435-6B0C7A76D4F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7" name="Platshållare för bildnummer 6">
            <a:extLst>
              <a:ext uri="{FF2B5EF4-FFF2-40B4-BE49-F238E27FC236}">
                <a16:creationId xmlns:a16="http://schemas.microsoft.com/office/drawing/2014/main" id="{07F53102-507D-4A65-80DF-48F934CE2983}"/>
              </a:ext>
            </a:extLst>
          </p:cNvPr>
          <p:cNvSpPr>
            <a:spLocks noGrp="1"/>
          </p:cNvSpPr>
          <p:nvPr>
            <p:ph type="sldNum" sz="quarter" idx="12"/>
          </p:nvPr>
        </p:nvSpPr>
        <p:spPr/>
        <p:txBody>
          <a:bodyPr/>
          <a:lstStyle>
            <a:lvl1pPr>
              <a:defRPr>
                <a:solidFill>
                  <a:schemeClr val="bg1"/>
                </a:solidFill>
              </a:defRPr>
            </a:lvl1pPr>
          </a:lstStyle>
          <a:p>
            <a:fld id="{1943B2B7-BEA8-4334-A326-592BBB640B02}" type="slidenum">
              <a:rPr lang="sv-SE" smtClean="0"/>
              <a:t>‹#›</a:t>
            </a:fld>
            <a:endParaRPr lang="sv-SE"/>
          </a:p>
        </p:txBody>
      </p:sp>
      <p:pic>
        <p:nvPicPr>
          <p:cNvPr id="8" name="Bildobjekt 7">
            <a:extLst>
              <a:ext uri="{FF2B5EF4-FFF2-40B4-BE49-F238E27FC236}">
                <a16:creationId xmlns:a16="http://schemas.microsoft.com/office/drawing/2014/main" id="{01505DD5-2D9F-4AA5-8E4B-961FE767E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713" y="2898400"/>
            <a:ext cx="3422574" cy="990553"/>
          </a:xfrm>
          <a:prstGeom prst="rect">
            <a:avLst/>
          </a:prstGeom>
        </p:spPr>
      </p:pic>
    </p:spTree>
    <p:extLst>
      <p:ext uri="{BB962C8B-B14F-4D97-AF65-F5344CB8AC3E}">
        <p14:creationId xmlns:p14="http://schemas.microsoft.com/office/powerpoint/2010/main" val="2198654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å">
    <p:bg>
      <p:bgPr>
        <a:solidFill>
          <a:schemeClr val="accent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4120362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Lila">
    <p:bg>
      <p:bgPr>
        <a:solidFill>
          <a:schemeClr val="accent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1220147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Grön">
    <p:bg>
      <p:bgPr>
        <a:solidFill>
          <a:schemeClr val="accent3"/>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1501750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Gul">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tx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tx1"/>
                </a:solidFill>
              </a:defRPr>
            </a:lvl1pPr>
          </a:lstStyle>
          <a:p>
            <a:fld id="{3EB2360C-C35F-5040-8F82-49517619CE55}" type="datetime1">
              <a:rPr lang="sv-SE" smtClean="0"/>
              <a:pPr/>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tx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tx1"/>
                </a:solidFill>
              </a:defRPr>
            </a:lvl1pPr>
          </a:lstStyle>
          <a:p>
            <a:fld id="{B13FB9FB-F0A8-4F05-A3B7-7EDA3F6823CA}" type="slidenum">
              <a:rPr lang="sv-SE" smtClean="0"/>
              <a:pPr/>
              <a:t>‹#›</a:t>
            </a:fld>
            <a:endParaRPr lang="sv-SE"/>
          </a:p>
        </p:txBody>
      </p:sp>
    </p:spTree>
    <p:extLst>
      <p:ext uri="{BB962C8B-B14F-4D97-AF65-F5344CB8AC3E}">
        <p14:creationId xmlns:p14="http://schemas.microsoft.com/office/powerpoint/2010/main" val="4152700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jus blå">
    <p:bg>
      <p:bgPr>
        <a:solidFill>
          <a:schemeClr val="accent5"/>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737815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Röd">
    <p:bg>
      <p:bgPr>
        <a:solidFill>
          <a:schemeClr val="accent6"/>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1467470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å">
    <p:bg>
      <p:bgPr>
        <a:solidFill>
          <a:schemeClr val="tx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5E64001-8B8D-4A08-870E-B2A5C68E210F}"/>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B7BA672-CB4E-4C09-A9A5-C5188FAC7802}"/>
              </a:ext>
            </a:extLst>
          </p:cNvPr>
          <p:cNvSpPr>
            <a:spLocks noGrp="1"/>
          </p:cNvSpPr>
          <p:nvPr>
            <p:ph type="ctrTitle" hasCustomPrompt="1"/>
          </p:nvPr>
        </p:nvSpPr>
        <p:spPr>
          <a:xfrm>
            <a:off x="2856000" y="1963490"/>
            <a:ext cx="6480000" cy="2123658"/>
          </a:xfrm>
        </p:spPr>
        <p:txBody>
          <a:bodyPr anchor="ctr" anchorCtr="0">
            <a:noAutofit/>
          </a:bodyPr>
          <a:lstStyle>
            <a:lvl1pPr algn="l">
              <a:lnSpc>
                <a:spcPct val="100000"/>
              </a:lnSpc>
              <a:defRPr sz="6600" b="1">
                <a:solidFill>
                  <a:schemeClr val="bg1"/>
                </a:solidFill>
              </a:defRPr>
            </a:lvl1pPr>
          </a:lstStyle>
          <a:p>
            <a:r>
              <a:rPr lang="sv-SE"/>
              <a:t>Stor rubrik på en eller två</a:t>
            </a:r>
          </a:p>
        </p:txBody>
      </p:sp>
      <p:sp>
        <p:nvSpPr>
          <p:cNvPr id="4" name="Platshållare för datum 3">
            <a:extLst>
              <a:ext uri="{FF2B5EF4-FFF2-40B4-BE49-F238E27FC236}">
                <a16:creationId xmlns:a16="http://schemas.microsoft.com/office/drawing/2014/main" id="{796C12B1-FAC5-408C-938E-5A34ADECC4F4}"/>
              </a:ext>
            </a:extLst>
          </p:cNvPr>
          <p:cNvSpPr>
            <a:spLocks noGrp="1"/>
          </p:cNvSpPr>
          <p:nvPr>
            <p:ph type="dt" sz="half" idx="10"/>
          </p:nvPr>
        </p:nvSpPr>
        <p:spPr/>
        <p:txBody>
          <a:bodyPr/>
          <a:lstStyle>
            <a:lvl1pPr>
              <a:defRPr>
                <a:solidFill>
                  <a:schemeClr val="bg1"/>
                </a:solidFill>
              </a:defRPr>
            </a:lvl1pPr>
          </a:lstStyle>
          <a:p>
            <a:fld id="{3EB2360C-C35F-5040-8F82-49517619CE55}" type="datetime1">
              <a:rPr lang="sv-SE" smtClean="0"/>
              <a:t>2026-10-22</a:t>
            </a:fld>
            <a:endParaRPr lang="sv-SE"/>
          </a:p>
        </p:txBody>
      </p:sp>
      <p:sp>
        <p:nvSpPr>
          <p:cNvPr id="5" name="Platshållare för sidfot 4">
            <a:extLst>
              <a:ext uri="{FF2B5EF4-FFF2-40B4-BE49-F238E27FC236}">
                <a16:creationId xmlns:a16="http://schemas.microsoft.com/office/drawing/2014/main" id="{F2AF2A56-066C-474D-9C57-F10EE75EABE2}"/>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BB080D49-24A8-48AD-B084-47F2DB775D5E}"/>
              </a:ext>
            </a:extLst>
          </p:cNvPr>
          <p:cNvSpPr>
            <a:spLocks noGrp="1"/>
          </p:cNvSpPr>
          <p:nvPr>
            <p:ph type="sldNum" sz="quarter" idx="12"/>
          </p:nvPr>
        </p:nvSpPr>
        <p:spPr/>
        <p:txBody>
          <a:bodyPr/>
          <a:lstStyle>
            <a:lvl1pPr>
              <a:defRPr>
                <a:solidFill>
                  <a:schemeClr val="bg1"/>
                </a:solidFill>
              </a:defRPr>
            </a:lvl1pPr>
          </a:lstStyle>
          <a:p>
            <a:fld id="{B13FB9FB-F0A8-4F05-A3B7-7EDA3F6823CA}" type="slidenum">
              <a:rPr lang="sv-SE" smtClean="0"/>
              <a:pPr/>
              <a:t>‹#›</a:t>
            </a:fld>
            <a:endParaRPr lang="sv-SE"/>
          </a:p>
        </p:txBody>
      </p:sp>
      <p:pic>
        <p:nvPicPr>
          <p:cNvPr id="8" name="Bildobjekt 7">
            <a:extLst>
              <a:ext uri="{FF2B5EF4-FFF2-40B4-BE49-F238E27FC236}">
                <a16:creationId xmlns:a16="http://schemas.microsoft.com/office/drawing/2014/main" id="{0E5F354F-E26A-4C4E-A496-1F6686E3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872" y="6056300"/>
            <a:ext cx="1667528" cy="482612"/>
          </a:xfrm>
          <a:prstGeom prst="rect">
            <a:avLst/>
          </a:prstGeom>
        </p:spPr>
      </p:pic>
    </p:spTree>
    <p:extLst>
      <p:ext uri="{BB962C8B-B14F-4D97-AF65-F5344CB8AC3E}">
        <p14:creationId xmlns:p14="http://schemas.microsoft.com/office/powerpoint/2010/main" val="312464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8CA09C7-587A-4657-81D5-AC0FD131658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81824" y="6055200"/>
            <a:ext cx="1665480" cy="482611"/>
          </a:xfrm>
          <a:prstGeom prst="rect">
            <a:avLst/>
          </a:prstGeom>
        </p:spPr>
      </p:pic>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6661A35B-5759-402D-A031-2298209AB0E2}" type="datetimeFigureOut">
              <a:rPr lang="sv-SE" smtClean="0"/>
              <a:t>2026-10-22</a:t>
            </a:fld>
            <a:endParaRPr lang="sv-SE"/>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CC95FCE1-8E5F-4560-B29E-7FB78EB7A839}" type="slidenum">
              <a:rPr lang="sv-SE" smtClean="0"/>
              <a:t>‹#›</a:t>
            </a:fld>
            <a:endParaRPr lang="sv-SE"/>
          </a:p>
        </p:txBody>
      </p:sp>
    </p:spTree>
    <p:extLst>
      <p:ext uri="{BB962C8B-B14F-4D97-AF65-F5344CB8AC3E}">
        <p14:creationId xmlns:p14="http://schemas.microsoft.com/office/powerpoint/2010/main" val="913107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8CA09C7-587A-4657-81D5-AC0FD131658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81824" y="6055200"/>
            <a:ext cx="1665480" cy="482611"/>
          </a:xfrm>
          <a:prstGeom prst="rect">
            <a:avLst/>
          </a:prstGeom>
        </p:spPr>
      </p:pic>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7B6AD9C4-35A3-4D7A-9B19-F30406AB6CAC}" type="datetimeFigureOut">
              <a:rPr lang="sv-SE" smtClean="0"/>
              <a:t>2026-10-22</a:t>
            </a:fld>
            <a:endParaRPr lang="sv-SE"/>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1943B2B7-BEA8-4334-A326-592BBB640B02}" type="slidenum">
              <a:rPr lang="sv-SE" smtClean="0"/>
              <a:t>‹#›</a:t>
            </a:fld>
            <a:endParaRPr lang="sv-SE"/>
          </a:p>
        </p:txBody>
      </p:sp>
    </p:spTree>
    <p:extLst>
      <p:ext uri="{BB962C8B-B14F-4D97-AF65-F5344CB8AC3E}">
        <p14:creationId xmlns:p14="http://schemas.microsoft.com/office/powerpoint/2010/main" val="6550716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8CA09C7-587A-4657-81D5-AC0FD13165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81824" y="6055200"/>
            <a:ext cx="1665480" cy="482611"/>
          </a:xfrm>
          <a:prstGeom prst="rect">
            <a:avLst/>
          </a:prstGeom>
        </p:spPr>
      </p:pic>
      <p:sp>
        <p:nvSpPr>
          <p:cNvPr id="2" name="Platshållare för rubrik 1">
            <a:extLst>
              <a:ext uri="{FF2B5EF4-FFF2-40B4-BE49-F238E27FC236}">
                <a16:creationId xmlns:a16="http://schemas.microsoft.com/office/drawing/2014/main" id="{0234B26A-6B2B-4C95-8A12-DEAF372AB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DE046B-4018-48D7-8D73-CC8D08898B31}"/>
              </a:ext>
            </a:extLst>
          </p:cNvPr>
          <p:cNvSpPr>
            <a:spLocks noGrp="1"/>
          </p:cNvSpPr>
          <p:nvPr>
            <p:ph type="body" idx="1"/>
          </p:nvPr>
        </p:nvSpPr>
        <p:spPr>
          <a:xfrm>
            <a:off x="838200" y="1825625"/>
            <a:ext cx="10515600" cy="3990975"/>
          </a:xfrm>
          <a:prstGeom prst="rect">
            <a:avLst/>
          </a:prstGeom>
        </p:spPr>
        <p:txBody>
          <a:bodyPr vert="horz" lIns="91440" tIns="45720" rIns="91440" bIns="45720" rtlCol="0">
            <a:normAutofit/>
          </a:body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471CCF-095F-468D-ADFF-411F91FB9373}"/>
              </a:ext>
            </a:extLst>
          </p:cNvPr>
          <p:cNvSpPr>
            <a:spLocks noGrp="1"/>
          </p:cNvSpPr>
          <p:nvPr>
            <p:ph type="dt" sz="half" idx="2"/>
          </p:nvPr>
        </p:nvSpPr>
        <p:spPr>
          <a:xfrm>
            <a:off x="674838" y="6384966"/>
            <a:ext cx="1021520" cy="152845"/>
          </a:xfrm>
          <a:prstGeom prst="rect">
            <a:avLst/>
          </a:prstGeom>
        </p:spPr>
        <p:txBody>
          <a:bodyPr vert="horz" lIns="0" tIns="0" rIns="0" bIns="0" rtlCol="0" anchor="b" anchorCtr="0">
            <a:noAutofit/>
          </a:bodyPr>
          <a:lstStyle>
            <a:lvl1pPr algn="l">
              <a:defRPr sz="1000">
                <a:solidFill>
                  <a:schemeClr val="tx2"/>
                </a:solidFill>
              </a:defRPr>
            </a:lvl1pPr>
          </a:lstStyle>
          <a:p>
            <a:fld id="{517961DE-70CA-1949-9072-9D2A38C11419}" type="datetime1">
              <a:rPr lang="sv-SE" smtClean="0"/>
              <a:t>2026-10-22</a:t>
            </a:fld>
            <a:endParaRPr lang="sv-SE"/>
          </a:p>
        </p:txBody>
      </p:sp>
      <p:sp>
        <p:nvSpPr>
          <p:cNvPr id="5" name="Platshållare för sidfot 4">
            <a:extLst>
              <a:ext uri="{FF2B5EF4-FFF2-40B4-BE49-F238E27FC236}">
                <a16:creationId xmlns:a16="http://schemas.microsoft.com/office/drawing/2014/main" id="{0D2D835D-2058-46B0-B2A7-6BEB4597C28B}"/>
              </a:ext>
            </a:extLst>
          </p:cNvPr>
          <p:cNvSpPr>
            <a:spLocks noGrp="1"/>
          </p:cNvSpPr>
          <p:nvPr>
            <p:ph type="ftr" sz="quarter" idx="3"/>
          </p:nvPr>
        </p:nvSpPr>
        <p:spPr>
          <a:xfrm>
            <a:off x="1696358" y="6383923"/>
            <a:ext cx="3751641" cy="154931"/>
          </a:xfrm>
          <a:prstGeom prst="rect">
            <a:avLst/>
          </a:prstGeom>
        </p:spPr>
        <p:txBody>
          <a:bodyPr vert="horz" lIns="0" tIns="0" rIns="0" bIns="0" rtlCol="0" anchor="b" anchorCtr="0">
            <a:noAutofit/>
          </a:bodyPr>
          <a:lstStyle>
            <a:lvl1pPr algn="l">
              <a:defRPr sz="1000">
                <a:solidFill>
                  <a:schemeClr val="tx2"/>
                </a:solidFill>
              </a:defRPr>
            </a:lvl1pPr>
          </a:lstStyle>
          <a:p>
            <a:endParaRPr lang="sv-SE"/>
          </a:p>
        </p:txBody>
      </p:sp>
      <p:sp>
        <p:nvSpPr>
          <p:cNvPr id="6" name="Platshållare för bildnummer 5">
            <a:extLst>
              <a:ext uri="{FF2B5EF4-FFF2-40B4-BE49-F238E27FC236}">
                <a16:creationId xmlns:a16="http://schemas.microsoft.com/office/drawing/2014/main" id="{E2D76D85-745A-4E90-8EF1-A95FE2D46768}"/>
              </a:ext>
            </a:extLst>
          </p:cNvPr>
          <p:cNvSpPr>
            <a:spLocks noGrp="1"/>
          </p:cNvSpPr>
          <p:nvPr>
            <p:ph type="sldNum" sz="quarter" idx="4"/>
          </p:nvPr>
        </p:nvSpPr>
        <p:spPr>
          <a:xfrm>
            <a:off x="5447999" y="6383923"/>
            <a:ext cx="1296002" cy="153888"/>
          </a:xfrm>
          <a:prstGeom prst="rect">
            <a:avLst/>
          </a:prstGeom>
        </p:spPr>
        <p:txBody>
          <a:bodyPr vert="horz" lIns="0" tIns="0" rIns="0" bIns="0" rtlCol="0" anchor="b" anchorCtr="0">
            <a:noAutofit/>
          </a:bodyPr>
          <a:lstStyle>
            <a:lvl1pPr algn="ctr">
              <a:defRPr sz="1000">
                <a:solidFill>
                  <a:schemeClr val="tx2"/>
                </a:solidFill>
              </a:defRPr>
            </a:lvl1pPr>
          </a:lstStyle>
          <a:p>
            <a:fld id="{B13FB9FB-F0A8-4F05-A3B7-7EDA3F6823CA}" type="slidenum">
              <a:rPr lang="sv-SE" smtClean="0"/>
              <a:pPr/>
              <a:t>‹#›</a:t>
            </a:fld>
            <a:endParaRPr lang="sv-SE"/>
          </a:p>
        </p:txBody>
      </p:sp>
    </p:spTree>
    <p:extLst>
      <p:ext uri="{BB962C8B-B14F-4D97-AF65-F5344CB8AC3E}">
        <p14:creationId xmlns:p14="http://schemas.microsoft.com/office/powerpoint/2010/main" val="40958566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sldNum="0" hdr="0" ftr="0" dt="0"/>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1200"/>
        </a:spcBef>
        <a:buFont typeface="Arial" panose="020B0604020202020204" pitchFamily="34" charset="0"/>
        <a:buChar char="•"/>
        <a:defRPr sz="2400" kern="1200" baseline="0">
          <a:solidFill>
            <a:schemeClr val="tx1"/>
          </a:solidFill>
          <a:latin typeface="+mn-lt"/>
          <a:ea typeface="+mn-ea"/>
          <a:cs typeface="+mn-cs"/>
        </a:defRPr>
      </a:lvl1pPr>
      <a:lvl2pPr marL="504000" indent="-252000" algn="l" defTabSz="914400" rtl="0" eaLnBrk="1" latinLnBrk="0" hangingPunct="1">
        <a:lnSpc>
          <a:spcPct val="100000"/>
        </a:lnSpc>
        <a:spcBef>
          <a:spcPts val="800"/>
        </a:spcBef>
        <a:buSzPct val="70000"/>
        <a:buFont typeface="Courier New" charset="0"/>
        <a:buChar char="o"/>
        <a:defRPr sz="22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regionvarmland.se/vardgivarwebben/samverkan-avtal-och-vardval/revidering-av-halso--och-sjukvardens-utvecklingsplan/remissversion-med-bilago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FDEA8E-3715-22DC-A1C9-95282860E721}"/>
              </a:ext>
            </a:extLst>
          </p:cNvPr>
          <p:cNvSpPr>
            <a:spLocks noGrp="1"/>
          </p:cNvSpPr>
          <p:nvPr>
            <p:ph type="title"/>
          </p:nvPr>
        </p:nvSpPr>
        <p:spPr>
          <a:xfrm>
            <a:off x="2496809" y="120353"/>
            <a:ext cx="7200000" cy="1325563"/>
          </a:xfrm>
        </p:spPr>
        <p:txBody>
          <a:bodyPr/>
          <a:lstStyle/>
          <a:p>
            <a:r>
              <a:rPr lang="sv-SE"/>
              <a:t>Till dig som använder materialet</a:t>
            </a:r>
          </a:p>
        </p:txBody>
      </p:sp>
      <p:sp>
        <p:nvSpPr>
          <p:cNvPr id="3" name="Platshållare för text 2">
            <a:extLst>
              <a:ext uri="{FF2B5EF4-FFF2-40B4-BE49-F238E27FC236}">
                <a16:creationId xmlns:a16="http://schemas.microsoft.com/office/drawing/2014/main" id="{24296B09-4A8D-00F8-0380-9119B7717295}"/>
              </a:ext>
            </a:extLst>
          </p:cNvPr>
          <p:cNvSpPr>
            <a:spLocks noGrp="1"/>
          </p:cNvSpPr>
          <p:nvPr>
            <p:ph type="body" sz="quarter" idx="13"/>
          </p:nvPr>
        </p:nvSpPr>
        <p:spPr>
          <a:xfrm>
            <a:off x="2496809" y="1631203"/>
            <a:ext cx="7520560" cy="3240000"/>
          </a:xfrm>
        </p:spPr>
        <p:txBody>
          <a:bodyPr vert="horz" lIns="91440" tIns="45720" rIns="91440" bIns="45720" rtlCol="0" anchor="t">
            <a:noAutofit/>
          </a:bodyPr>
          <a:lstStyle/>
          <a:p>
            <a:pPr marL="251460" indent="-251460"/>
            <a:r>
              <a:rPr lang="sv-SE"/>
              <a:t>Bilderna passar att visa till exempel på ett APT. </a:t>
            </a:r>
          </a:p>
          <a:p>
            <a:pPr marL="251460" indent="-251460"/>
            <a:r>
              <a:rPr lang="sv-SE"/>
              <a:t>Syftet är att berätta för medarbetare att de som vill har möjlighet att tycka till om riktningen för specialistpsykiatrin fram till 2040. </a:t>
            </a:r>
            <a:endParaRPr lang="sv-SE">
              <a:cs typeface="Arial"/>
            </a:endParaRPr>
          </a:p>
          <a:p>
            <a:pPr marL="251460" indent="-251460"/>
            <a:r>
              <a:rPr lang="sv-SE"/>
              <a:t>Bilderna berättar inte om planen i sin helhet men visar definitionen och målbilden för specialistpsykiatrin samt de tre inriktningar som ska ta verksamheterna närmare målbilden. </a:t>
            </a:r>
            <a:endParaRPr lang="sv-SE">
              <a:cs typeface="Arial"/>
            </a:endParaRPr>
          </a:p>
          <a:p>
            <a:pPr marL="251460" indent="-251460"/>
            <a:r>
              <a:rPr lang="sv-SE"/>
              <a:t>Till bilderna finns pratmanus i anteckningssidorna. </a:t>
            </a:r>
            <a:endParaRPr lang="sv-SE">
              <a:cs typeface="Arial"/>
            </a:endParaRPr>
          </a:p>
        </p:txBody>
      </p:sp>
    </p:spTree>
    <p:extLst>
      <p:ext uri="{BB962C8B-B14F-4D97-AF65-F5344CB8AC3E}">
        <p14:creationId xmlns:p14="http://schemas.microsoft.com/office/powerpoint/2010/main" val="3582918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A990C8-E9E9-46DD-967B-9AF072764173}"/>
              </a:ext>
            </a:extLst>
          </p:cNvPr>
          <p:cNvSpPr>
            <a:spLocks noGrp="1"/>
          </p:cNvSpPr>
          <p:nvPr>
            <p:ph type="ctrTitle"/>
          </p:nvPr>
        </p:nvSpPr>
        <p:spPr/>
        <p:txBody>
          <a:bodyPr/>
          <a:lstStyle/>
          <a:p>
            <a:r>
              <a:rPr lang="sv-SE"/>
              <a:t>Tyck till om utvecklingsplanen!</a:t>
            </a:r>
          </a:p>
        </p:txBody>
      </p:sp>
      <p:sp>
        <p:nvSpPr>
          <p:cNvPr id="3" name="Underrubrik 2">
            <a:extLst>
              <a:ext uri="{FF2B5EF4-FFF2-40B4-BE49-F238E27FC236}">
                <a16:creationId xmlns:a16="http://schemas.microsoft.com/office/drawing/2014/main" id="{057E94A7-75EC-44CE-9410-C23957DC3D43}"/>
              </a:ext>
            </a:extLst>
          </p:cNvPr>
          <p:cNvSpPr>
            <a:spLocks noGrp="1"/>
          </p:cNvSpPr>
          <p:nvPr>
            <p:ph type="subTitle" idx="1"/>
          </p:nvPr>
        </p:nvSpPr>
        <p:spPr/>
        <p:txBody>
          <a:bodyPr/>
          <a:lstStyle/>
          <a:p>
            <a:r>
              <a:rPr lang="sv-SE"/>
              <a:t>Region Värmlands utvecklingsplan för framtidens </a:t>
            </a:r>
            <a:r>
              <a:rPr lang="sv-SE" err="1"/>
              <a:t>specilistpyskiatri</a:t>
            </a:r>
            <a:r>
              <a:rPr lang="sv-SE"/>
              <a:t> mot 2040</a:t>
            </a:r>
          </a:p>
        </p:txBody>
      </p:sp>
    </p:spTree>
    <p:extLst>
      <p:ext uri="{BB962C8B-B14F-4D97-AF65-F5344CB8AC3E}">
        <p14:creationId xmlns:p14="http://schemas.microsoft.com/office/powerpoint/2010/main" val="50272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0BF8F7-FFEC-16CA-9FD3-94C3EF17FDC3}"/>
              </a:ext>
            </a:extLst>
          </p:cNvPr>
          <p:cNvSpPr>
            <a:spLocks noGrp="1"/>
          </p:cNvSpPr>
          <p:nvPr>
            <p:ph type="title"/>
          </p:nvPr>
        </p:nvSpPr>
        <p:spPr>
          <a:xfrm>
            <a:off x="7003175" y="972000"/>
            <a:ext cx="4253404" cy="1325563"/>
          </a:xfrm>
        </p:spPr>
        <p:txBody>
          <a:bodyPr/>
          <a:lstStyle/>
          <a:p>
            <a:r>
              <a:rPr lang="sv-SE"/>
              <a:t>Remiss – en chans att tycka till</a:t>
            </a:r>
          </a:p>
        </p:txBody>
      </p:sp>
      <p:sp>
        <p:nvSpPr>
          <p:cNvPr id="3" name="Platshållare för innehåll 2">
            <a:extLst>
              <a:ext uri="{FF2B5EF4-FFF2-40B4-BE49-F238E27FC236}">
                <a16:creationId xmlns:a16="http://schemas.microsoft.com/office/drawing/2014/main" id="{4D849139-3377-2D73-092D-89370F227897}"/>
              </a:ext>
            </a:extLst>
          </p:cNvPr>
          <p:cNvSpPr>
            <a:spLocks noGrp="1"/>
          </p:cNvSpPr>
          <p:nvPr>
            <p:ph sz="half" idx="2"/>
          </p:nvPr>
        </p:nvSpPr>
        <p:spPr/>
        <p:txBody>
          <a:bodyPr/>
          <a:lstStyle/>
          <a:p>
            <a:r>
              <a:rPr lang="sv-SE" b="0" i="0">
                <a:solidFill>
                  <a:srgbClr val="000000"/>
                </a:solidFill>
                <a:effectLst/>
              </a:rPr>
              <a:t>Nu finns ett förslag på Region Värmlands utvecklingsplan för specialistpsykiatrin 2040.</a:t>
            </a:r>
          </a:p>
          <a:p>
            <a:r>
              <a:rPr lang="sv-SE">
                <a:solidFill>
                  <a:srgbClr val="000000"/>
                </a:solidFill>
              </a:rPr>
              <a:t>Planen ger riktningen för VUP och BUP till 2040. </a:t>
            </a:r>
          </a:p>
          <a:p>
            <a:r>
              <a:rPr lang="sv-SE"/>
              <a:t>Fastställs av regionfullmäktige i februari 2027.</a:t>
            </a:r>
            <a:endParaRPr lang="sv-SE" b="0" i="0">
              <a:solidFill>
                <a:srgbClr val="000000"/>
              </a:solidFill>
              <a:effectLst/>
            </a:endParaRPr>
          </a:p>
        </p:txBody>
      </p:sp>
      <p:pic>
        <p:nvPicPr>
          <p:cNvPr id="8" name="Platshållare för bild 7">
            <a:extLst>
              <a:ext uri="{FF2B5EF4-FFF2-40B4-BE49-F238E27FC236}">
                <a16:creationId xmlns:a16="http://schemas.microsoft.com/office/drawing/2014/main" id="{1796D7B8-AF86-930F-654C-F80D76B3248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294" b="7840"/>
          <a:stretch>
            <a:fillRect/>
          </a:stretch>
        </p:blipFill>
        <p:spPr>
          <a:xfrm>
            <a:off x="1048825" y="600075"/>
            <a:ext cx="4280372" cy="565785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6807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2">
            <a:extLst>
              <a:ext uri="{FF2B5EF4-FFF2-40B4-BE49-F238E27FC236}">
                <a16:creationId xmlns:a16="http://schemas.microsoft.com/office/drawing/2014/main" id="{C6B53D71-CAE9-6EA2-E342-CD86EEBCC6DF}"/>
              </a:ext>
            </a:extLst>
          </p:cNvPr>
          <p:cNvSpPr txBox="1">
            <a:spLocks/>
          </p:cNvSpPr>
          <p:nvPr/>
        </p:nvSpPr>
        <p:spPr>
          <a:xfrm>
            <a:off x="1515207" y="160266"/>
            <a:ext cx="9161586" cy="1205057"/>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r>
              <a:rPr lang="sv-SE"/>
              <a:t>Definition av specialistpsykiatri </a:t>
            </a:r>
          </a:p>
        </p:txBody>
      </p:sp>
      <p:pic>
        <p:nvPicPr>
          <p:cNvPr id="12" name="Bildobjekt 11">
            <a:extLst>
              <a:ext uri="{FF2B5EF4-FFF2-40B4-BE49-F238E27FC236}">
                <a16:creationId xmlns:a16="http://schemas.microsoft.com/office/drawing/2014/main" id="{4C352AA5-4749-282B-A08C-B37276C2D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365323"/>
            <a:ext cx="7772400" cy="4371975"/>
          </a:xfrm>
          <a:prstGeom prst="rect">
            <a:avLst/>
          </a:prstGeom>
        </p:spPr>
      </p:pic>
    </p:spTree>
    <p:extLst>
      <p:ext uri="{BB962C8B-B14F-4D97-AF65-F5344CB8AC3E}">
        <p14:creationId xmlns:p14="http://schemas.microsoft.com/office/powerpoint/2010/main" val="2965044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0B9B0-4FDD-2332-0A21-BA9F23FF1424}"/>
            </a:ext>
          </a:extLst>
        </p:cNvPr>
        <p:cNvGrpSpPr/>
        <p:nvPr/>
      </p:nvGrpSpPr>
      <p:grpSpPr>
        <a:xfrm>
          <a:off x="0" y="0"/>
          <a:ext cx="0" cy="0"/>
          <a:chOff x="0" y="0"/>
          <a:chExt cx="0" cy="0"/>
        </a:xfrm>
      </p:grpSpPr>
      <p:sp>
        <p:nvSpPr>
          <p:cNvPr id="10" name="Rubrik 2">
            <a:extLst>
              <a:ext uri="{FF2B5EF4-FFF2-40B4-BE49-F238E27FC236}">
                <a16:creationId xmlns:a16="http://schemas.microsoft.com/office/drawing/2014/main" id="{78543C85-7C2F-98B5-87B8-D2D323530ACF}"/>
              </a:ext>
            </a:extLst>
          </p:cNvPr>
          <p:cNvSpPr txBox="1">
            <a:spLocks/>
          </p:cNvSpPr>
          <p:nvPr/>
        </p:nvSpPr>
        <p:spPr>
          <a:xfrm>
            <a:off x="1515207" y="160266"/>
            <a:ext cx="9161586" cy="1205057"/>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r>
              <a:rPr lang="sv-SE"/>
              <a:t>Målbild 2040</a:t>
            </a:r>
          </a:p>
        </p:txBody>
      </p:sp>
      <p:pic>
        <p:nvPicPr>
          <p:cNvPr id="3" name="Bildobjekt 2">
            <a:extLst>
              <a:ext uri="{FF2B5EF4-FFF2-40B4-BE49-F238E27FC236}">
                <a16:creationId xmlns:a16="http://schemas.microsoft.com/office/drawing/2014/main" id="{948FBC4C-A7E5-E7CF-4D4F-99265FF21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365323"/>
            <a:ext cx="7772400" cy="4371975"/>
          </a:xfrm>
          <a:prstGeom prst="rect">
            <a:avLst/>
          </a:prstGeom>
        </p:spPr>
      </p:pic>
    </p:spTree>
    <p:extLst>
      <p:ext uri="{BB962C8B-B14F-4D97-AF65-F5344CB8AC3E}">
        <p14:creationId xmlns:p14="http://schemas.microsoft.com/office/powerpoint/2010/main" val="739724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FA6B8-90F5-38B1-260D-3E30D794FF43}"/>
            </a:ext>
          </a:extLst>
        </p:cNvPr>
        <p:cNvGrpSpPr/>
        <p:nvPr/>
      </p:nvGrpSpPr>
      <p:grpSpPr>
        <a:xfrm>
          <a:off x="0" y="0"/>
          <a:ext cx="0" cy="0"/>
          <a:chOff x="0" y="0"/>
          <a:chExt cx="0" cy="0"/>
        </a:xfrm>
      </p:grpSpPr>
      <p:sp>
        <p:nvSpPr>
          <p:cNvPr id="10" name="Rubrik 2">
            <a:extLst>
              <a:ext uri="{FF2B5EF4-FFF2-40B4-BE49-F238E27FC236}">
                <a16:creationId xmlns:a16="http://schemas.microsoft.com/office/drawing/2014/main" id="{F2FF4583-607A-B7A4-77B6-D6777347C142}"/>
              </a:ext>
            </a:extLst>
          </p:cNvPr>
          <p:cNvSpPr txBox="1">
            <a:spLocks/>
          </p:cNvSpPr>
          <p:nvPr/>
        </p:nvSpPr>
        <p:spPr>
          <a:xfrm>
            <a:off x="895350" y="245991"/>
            <a:ext cx="10401300" cy="1205057"/>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r>
              <a:rPr lang="sv-SE" sz="4000"/>
              <a:t>Tre inriktningar som tar oss till målbilden</a:t>
            </a:r>
          </a:p>
        </p:txBody>
      </p:sp>
      <p:pic>
        <p:nvPicPr>
          <p:cNvPr id="3" name="Bildobjekt 2">
            <a:extLst>
              <a:ext uri="{FF2B5EF4-FFF2-40B4-BE49-F238E27FC236}">
                <a16:creationId xmlns:a16="http://schemas.microsoft.com/office/drawing/2014/main" id="{2393135F-9623-11AF-37B9-2A78A056D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844" y="1014417"/>
            <a:ext cx="9358312" cy="5264051"/>
          </a:xfrm>
          <a:prstGeom prst="rect">
            <a:avLst/>
          </a:prstGeom>
        </p:spPr>
      </p:pic>
    </p:spTree>
    <p:extLst>
      <p:ext uri="{BB962C8B-B14F-4D97-AF65-F5344CB8AC3E}">
        <p14:creationId xmlns:p14="http://schemas.microsoft.com/office/powerpoint/2010/main" val="54809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F7039-A42C-63BC-6E22-4E8294F9C1B9}"/>
            </a:ext>
          </a:extLst>
        </p:cNvPr>
        <p:cNvGrpSpPr/>
        <p:nvPr/>
      </p:nvGrpSpPr>
      <p:grpSpPr>
        <a:xfrm>
          <a:off x="0" y="0"/>
          <a:ext cx="0" cy="0"/>
          <a:chOff x="0" y="0"/>
          <a:chExt cx="0" cy="0"/>
        </a:xfrm>
      </p:grpSpPr>
      <p:sp>
        <p:nvSpPr>
          <p:cNvPr id="10" name="Rubrik 2">
            <a:extLst>
              <a:ext uri="{FF2B5EF4-FFF2-40B4-BE49-F238E27FC236}">
                <a16:creationId xmlns:a16="http://schemas.microsoft.com/office/drawing/2014/main" id="{1B4944AA-7D71-0457-2986-910827CAC685}"/>
              </a:ext>
            </a:extLst>
          </p:cNvPr>
          <p:cNvSpPr txBox="1">
            <a:spLocks/>
          </p:cNvSpPr>
          <p:nvPr/>
        </p:nvSpPr>
        <p:spPr>
          <a:xfrm>
            <a:off x="1085851" y="160266"/>
            <a:ext cx="10001250" cy="1205057"/>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lgn="ctr"/>
            <a:r>
              <a:rPr lang="sv-SE" sz="4000"/>
              <a:t>Hur blir utvecklingsplanen verklighet?</a:t>
            </a:r>
          </a:p>
        </p:txBody>
      </p:sp>
      <p:pic>
        <p:nvPicPr>
          <p:cNvPr id="4" name="Bildobjekt 3">
            <a:extLst>
              <a:ext uri="{FF2B5EF4-FFF2-40B4-BE49-F238E27FC236}">
                <a16:creationId xmlns:a16="http://schemas.microsoft.com/office/drawing/2014/main" id="{3C471AD5-C1BD-16E0-D149-B7EEB8F49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9785" y="1279596"/>
            <a:ext cx="9087278" cy="5111593"/>
          </a:xfrm>
          <a:prstGeom prst="rect">
            <a:avLst/>
          </a:prstGeom>
        </p:spPr>
      </p:pic>
    </p:spTree>
    <p:extLst>
      <p:ext uri="{BB962C8B-B14F-4D97-AF65-F5344CB8AC3E}">
        <p14:creationId xmlns:p14="http://schemas.microsoft.com/office/powerpoint/2010/main" val="342655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A3AE9F-F41E-538B-ECAF-B832A87505B2}"/>
              </a:ext>
            </a:extLst>
          </p:cNvPr>
          <p:cNvSpPr>
            <a:spLocks noGrp="1"/>
          </p:cNvSpPr>
          <p:nvPr>
            <p:ph type="title"/>
          </p:nvPr>
        </p:nvSpPr>
        <p:spPr>
          <a:xfrm>
            <a:off x="2496809" y="972000"/>
            <a:ext cx="7773862" cy="1325563"/>
          </a:xfrm>
        </p:spPr>
        <p:txBody>
          <a:bodyPr/>
          <a:lstStyle/>
          <a:p>
            <a:r>
              <a:rPr lang="sv-SE"/>
              <a:t>Styrgruppen presenterar planen</a:t>
            </a:r>
          </a:p>
        </p:txBody>
      </p:sp>
      <p:sp>
        <p:nvSpPr>
          <p:cNvPr id="3" name="Platshållare för text 2">
            <a:extLst>
              <a:ext uri="{FF2B5EF4-FFF2-40B4-BE49-F238E27FC236}">
                <a16:creationId xmlns:a16="http://schemas.microsoft.com/office/drawing/2014/main" id="{A68CF86B-113C-503B-3995-0554672B89F0}"/>
              </a:ext>
            </a:extLst>
          </p:cNvPr>
          <p:cNvSpPr>
            <a:spLocks noGrp="1"/>
          </p:cNvSpPr>
          <p:nvPr>
            <p:ph type="body" sz="quarter" idx="13"/>
          </p:nvPr>
        </p:nvSpPr>
        <p:spPr>
          <a:xfrm>
            <a:off x="2497422" y="2482850"/>
            <a:ext cx="8455923" cy="3240000"/>
          </a:xfrm>
        </p:spPr>
        <p:txBody>
          <a:bodyPr vert="horz" lIns="91440" tIns="45720" rIns="91440" bIns="45720" rtlCol="0" anchor="t">
            <a:noAutofit/>
          </a:bodyPr>
          <a:lstStyle/>
          <a:p>
            <a:pPr marL="0" indent="0">
              <a:buNone/>
            </a:pPr>
            <a:r>
              <a:rPr lang="sv-SE" b="1"/>
              <a:t>Digitala träffar</a:t>
            </a:r>
          </a:p>
          <a:p>
            <a:pPr marL="251460" indent="-251460"/>
            <a:r>
              <a:rPr lang="sv-SE"/>
              <a:t>2 november, klockan 12.00–13.00</a:t>
            </a:r>
            <a:endParaRPr lang="sv-SE" b="1">
              <a:cs typeface="Arial"/>
            </a:endParaRPr>
          </a:p>
          <a:p>
            <a:pPr marL="251460" lvl="0" indent="-251460" fontAlgn="ctr"/>
            <a:r>
              <a:rPr lang="sv-SE"/>
              <a:t>10 november, klockan 12.00–13.00</a:t>
            </a:r>
            <a:endParaRPr lang="sv-SE">
              <a:cs typeface="Arial"/>
            </a:endParaRPr>
          </a:p>
          <a:p>
            <a:pPr marL="0" indent="0">
              <a:buNone/>
            </a:pPr>
            <a:endParaRPr lang="sv-SE"/>
          </a:p>
          <a:p>
            <a:pPr marL="0" indent="0">
              <a:buNone/>
            </a:pPr>
            <a:endParaRPr lang="sv-SE"/>
          </a:p>
        </p:txBody>
      </p:sp>
    </p:spTree>
    <p:extLst>
      <p:ext uri="{BB962C8B-B14F-4D97-AF65-F5344CB8AC3E}">
        <p14:creationId xmlns:p14="http://schemas.microsoft.com/office/powerpoint/2010/main" val="2667096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922CD9-AF28-B8B0-9CA2-34F0EB21767F}"/>
              </a:ext>
            </a:extLst>
          </p:cNvPr>
          <p:cNvSpPr>
            <a:spLocks noGrp="1"/>
          </p:cNvSpPr>
          <p:nvPr>
            <p:ph type="title"/>
          </p:nvPr>
        </p:nvSpPr>
        <p:spPr/>
        <p:txBody>
          <a:bodyPr/>
          <a:lstStyle/>
          <a:p>
            <a:r>
              <a:rPr lang="sv-SE"/>
              <a:t>Lämna synpunkter</a:t>
            </a:r>
          </a:p>
        </p:txBody>
      </p:sp>
      <p:sp>
        <p:nvSpPr>
          <p:cNvPr id="3" name="Platshållare för text 2">
            <a:extLst>
              <a:ext uri="{FF2B5EF4-FFF2-40B4-BE49-F238E27FC236}">
                <a16:creationId xmlns:a16="http://schemas.microsoft.com/office/drawing/2014/main" id="{800BDF70-F122-E269-57BB-E32A95BDE17B}"/>
              </a:ext>
            </a:extLst>
          </p:cNvPr>
          <p:cNvSpPr>
            <a:spLocks noGrp="1"/>
          </p:cNvSpPr>
          <p:nvPr>
            <p:ph type="body" sz="quarter" idx="13"/>
          </p:nvPr>
        </p:nvSpPr>
        <p:spPr/>
        <p:txBody>
          <a:bodyPr vert="horz" lIns="91440" tIns="45720" rIns="91440" bIns="45720" rtlCol="0" anchor="t">
            <a:noAutofit/>
          </a:bodyPr>
          <a:lstStyle/>
          <a:p>
            <a:pPr marL="251460" indent="-251460"/>
            <a:r>
              <a:rPr lang="sv-SE">
                <a:highlight>
                  <a:srgbClr val="FFFF00"/>
                </a:highlight>
                <a:hlinkClick r:id="rId3"/>
              </a:rPr>
              <a:t>Här finns planen att läsa. </a:t>
            </a:r>
            <a:r>
              <a:rPr lang="sv-SE">
                <a:highlight>
                  <a:srgbClr val="FFFF00"/>
                </a:highlight>
              </a:rPr>
              <a:t>– lägg till qr</a:t>
            </a:r>
            <a:endParaRPr lang="sv-SE">
              <a:highlight>
                <a:srgbClr val="FFFF00"/>
              </a:highlight>
              <a:cs typeface="Arial"/>
            </a:endParaRPr>
          </a:p>
          <a:p>
            <a:pPr marL="251460" indent="-251460"/>
            <a:r>
              <a:rPr lang="sv-SE"/>
              <a:t>Lämna synpunkter via formuläret på samma sida. </a:t>
            </a:r>
            <a:endParaRPr lang="sv-SE">
              <a:cs typeface="Arial"/>
            </a:endParaRPr>
          </a:p>
          <a:p>
            <a:pPr marL="251460" indent="-251460"/>
            <a:r>
              <a:rPr lang="sv-SE"/>
              <a:t>Lämna synpunkter fram till den 22 november. </a:t>
            </a:r>
          </a:p>
          <a:p>
            <a:pPr marL="251460" indent="-251460"/>
            <a:r>
              <a:rPr lang="sv-SE"/>
              <a:t>Utvecklingsplanen fastställs av hälso- och sjukvårdsnämnden i februari 2027. </a:t>
            </a:r>
            <a:endParaRPr lang="sv-SE">
              <a:cs typeface="Arial"/>
            </a:endParaRPr>
          </a:p>
          <a:p>
            <a:pPr marL="0" indent="0">
              <a:buNone/>
            </a:pPr>
            <a:endParaRPr lang="sv-SE"/>
          </a:p>
          <a:p>
            <a:pPr marL="0" indent="0">
              <a:buNone/>
            </a:pPr>
            <a:endParaRPr lang="sv-SE"/>
          </a:p>
        </p:txBody>
      </p:sp>
    </p:spTree>
    <p:extLst>
      <p:ext uri="{BB962C8B-B14F-4D97-AF65-F5344CB8AC3E}">
        <p14:creationId xmlns:p14="http://schemas.microsoft.com/office/powerpoint/2010/main" val="1017495027"/>
      </p:ext>
    </p:extLst>
  </p:cSld>
  <p:clrMapOvr>
    <a:masterClrMapping/>
  </p:clrMapOvr>
</p:sld>
</file>

<file path=ppt/theme/theme1.xml><?xml version="1.0" encoding="utf-8"?>
<a:theme xmlns:a="http://schemas.openxmlformats.org/drawingml/2006/main" name="Region Varmland">
  <a:themeElements>
    <a:clrScheme name="Region Varmland farger">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Region Värmland" id="{D301F77F-05F8-4EAC-B0A7-77EEF84B37BE}" vid="{0349C4BF-E19F-44D1-80A2-52EBC7B72535}"/>
    </a:ext>
  </a:extLst>
</a:theme>
</file>

<file path=ppt/theme/theme2.xml><?xml version="1.0" encoding="utf-8"?>
<a:theme xmlns:a="http://schemas.openxmlformats.org/drawingml/2006/main" name="Region Varmland Grå">
  <a:themeElements>
    <a:clrScheme name="Region Varmland farger">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Region Värmland" id="{D301F77F-05F8-4EAC-B0A7-77EEF84B37BE}" vid="{BA14B6D6-CCF9-4C6F-B87B-D4013CFA3824}"/>
    </a:ext>
  </a:extLst>
</a:theme>
</file>

<file path=ppt/theme/theme3.xml><?xml version="1.0" encoding="utf-8"?>
<a:theme xmlns:a="http://schemas.openxmlformats.org/drawingml/2006/main" name="Stor rubrik">
  <a:themeElements>
    <a:clrScheme name="Region Värmland-HEX">
      <a:dk1>
        <a:srgbClr val="000000"/>
      </a:dk1>
      <a:lt1>
        <a:srgbClr val="FFFFFF"/>
      </a:lt1>
      <a:dk2>
        <a:srgbClr val="6F6E68"/>
      </a:dk2>
      <a:lt2>
        <a:srgbClr val="E7E6E6"/>
      </a:lt2>
      <a:accent1>
        <a:srgbClr val="003A70"/>
      </a:accent1>
      <a:accent2>
        <a:srgbClr val="93328E"/>
      </a:accent2>
      <a:accent3>
        <a:srgbClr val="008264"/>
      </a:accent3>
      <a:accent4>
        <a:srgbClr val="F9B000"/>
      </a:accent4>
      <a:accent5>
        <a:srgbClr val="005EB8"/>
      </a:accent5>
      <a:accent6>
        <a:srgbClr val="AA112C"/>
      </a:accent6>
      <a:hlink>
        <a:srgbClr val="003A70"/>
      </a:hlink>
      <a:folHlink>
        <a:srgbClr val="93328E"/>
      </a:folHlink>
    </a:clrScheme>
    <a:fontScheme name="Region Varml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Region Värmland" id="{D301F77F-05F8-4EAC-B0A7-77EEF84B37BE}" vid="{E6EA708E-2F9B-4427-93FC-14D83DF272B5}"/>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dd5b03-44a8-4a49-ae49-25c22b496eec">
      <Terms xmlns="http://schemas.microsoft.com/office/infopath/2007/PartnerControls"/>
    </lcf76f155ced4ddcb4097134ff3c332f>
    <TaxCatchAll xmlns="0adaf793-615f-4f25-8c15-ca85f9afa98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47C6023E7630D43B358C857BE7B4D65" ma:contentTypeVersion="11" ma:contentTypeDescription="Create a new document." ma:contentTypeScope="" ma:versionID="68e3425b39cd5a63bc7c6fa670c40bea">
  <xsd:schema xmlns:xsd="http://www.w3.org/2001/XMLSchema" xmlns:xs="http://www.w3.org/2001/XMLSchema" xmlns:p="http://schemas.microsoft.com/office/2006/metadata/properties" xmlns:ns2="29dd5b03-44a8-4a49-ae49-25c22b496eec" xmlns:ns3="0adaf793-615f-4f25-8c15-ca85f9afa98d" targetNamespace="http://schemas.microsoft.com/office/2006/metadata/properties" ma:root="true" ma:fieldsID="a81c83000833c21d6101ea2ec9f16663" ns2:_="" ns3:_="">
    <xsd:import namespace="29dd5b03-44a8-4a49-ae49-25c22b496eec"/>
    <xsd:import namespace="0adaf793-615f-4f25-8c15-ca85f9afa98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dd5b03-44a8-4a49-ae49-25c22b496e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6c666c-3d86-41dd-931b-6486b2d8a6be"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daf793-615f-4f25-8c15-ca85f9afa98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320bab-2268-4537-9709-026edd6595d8}" ma:internalName="TaxCatchAll" ma:showField="CatchAllData" ma:web="0adaf793-615f-4f25-8c15-ca85f9afa9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E152CA-E73D-4C05-8276-314444067177}">
  <ds:schemaRefs>
    <ds:schemaRef ds:uri="http://schemas.microsoft.com/office/2006/documentManagement/types"/>
    <ds:schemaRef ds:uri="0adaf793-615f-4f25-8c15-ca85f9afa98d"/>
    <ds:schemaRef ds:uri="http://www.w3.org/XML/1998/namespace"/>
    <ds:schemaRef ds:uri="29dd5b03-44a8-4a49-ae49-25c22b496eec"/>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B0B46CEF-B583-4581-A04C-E338A8D0E594}">
  <ds:schemaRefs>
    <ds:schemaRef ds:uri="http://schemas.microsoft.com/sharepoint/v3/contenttype/forms"/>
  </ds:schemaRefs>
</ds:datastoreItem>
</file>

<file path=customXml/itemProps3.xml><?xml version="1.0" encoding="utf-8"?>
<ds:datastoreItem xmlns:ds="http://schemas.openxmlformats.org/officeDocument/2006/customXml" ds:itemID="{EE78AC9D-FDB7-4131-A80C-23F98F3BAC61}">
  <ds:schemaRefs>
    <ds:schemaRef ds:uri="0adaf793-615f-4f25-8c15-ca85f9afa98d"/>
    <ds:schemaRef ds:uri="29dd5b03-44a8-4a49-ae49-25c22b496e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Powerpoint-Region Värmland</Template>
  <TotalTime>0</TotalTime>
  <Words>1307</Words>
  <Application>Microsoft Macintosh PowerPoint</Application>
  <PresentationFormat>Bredbild</PresentationFormat>
  <Paragraphs>88</Paragraphs>
  <Slides>9</Slides>
  <Notes>7</Notes>
  <HiddenSlides>0</HiddenSlides>
  <MMClips>0</MMClips>
  <ScaleCrop>false</ScaleCrop>
  <HeadingPairs>
    <vt:vector size="6" baseType="variant">
      <vt:variant>
        <vt:lpstr>Använt teckensnitt</vt:lpstr>
      </vt:variant>
      <vt:variant>
        <vt:i4>3</vt:i4>
      </vt:variant>
      <vt:variant>
        <vt:lpstr>Tema</vt:lpstr>
      </vt:variant>
      <vt:variant>
        <vt:i4>3</vt:i4>
      </vt:variant>
      <vt:variant>
        <vt:lpstr>Bildrubriker</vt:lpstr>
      </vt:variant>
      <vt:variant>
        <vt:i4>9</vt:i4>
      </vt:variant>
    </vt:vector>
  </HeadingPairs>
  <TitlesOfParts>
    <vt:vector size="15" baseType="lpstr">
      <vt:lpstr>Aptos</vt:lpstr>
      <vt:lpstr>Arial</vt:lpstr>
      <vt:lpstr>Courier New</vt:lpstr>
      <vt:lpstr>Region Varmland</vt:lpstr>
      <vt:lpstr>Region Varmland Grå</vt:lpstr>
      <vt:lpstr>Stor rubrik</vt:lpstr>
      <vt:lpstr>Till dig som använder materialet</vt:lpstr>
      <vt:lpstr>Tyck till om utvecklingsplanen!</vt:lpstr>
      <vt:lpstr>Remiss – en chans att tycka till</vt:lpstr>
      <vt:lpstr>PowerPoint-presentation</vt:lpstr>
      <vt:lpstr>PowerPoint-presentation</vt:lpstr>
      <vt:lpstr>PowerPoint-presentation</vt:lpstr>
      <vt:lpstr>PowerPoint-presentation</vt:lpstr>
      <vt:lpstr>Styrgruppen presenterar planen</vt:lpstr>
      <vt:lpstr>Lämna synpunkter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Österling</dc:creator>
  <cp:lastModifiedBy>Anna Stålhammar Gärdin</cp:lastModifiedBy>
  <cp:revision>2</cp:revision>
  <dcterms:created xsi:type="dcterms:W3CDTF">2025-04-02T14:06:26Z</dcterms:created>
  <dcterms:modified xsi:type="dcterms:W3CDTF">2026-10-22T07:46:06Z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0x010100847C6023E7630D43B358C857BE7B4D65</vt:lpwstr>
  </property>
  <property fmtid="{D5CDD505-2E9C-101B-9397-08002B2CF9AE}" pid="3" name="MediaServiceImageTags">
    <vt:lpwstr/>
  </property>
</Properties>
</file>