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314" r:id="rId5"/>
    <p:sldId id="315" r:id="rId6"/>
    <p:sldId id="280" r:id="rId7"/>
    <p:sldId id="260" r:id="rId8"/>
    <p:sldId id="289" r:id="rId9"/>
    <p:sldId id="284" r:id="rId10"/>
    <p:sldId id="264" r:id="rId11"/>
    <p:sldId id="335" r:id="rId12"/>
    <p:sldId id="316" r:id="rId13"/>
    <p:sldId id="258" r:id="rId14"/>
    <p:sldId id="282" r:id="rId15"/>
    <p:sldId id="265" r:id="rId16"/>
    <p:sldId id="283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22" r:id="rId27"/>
    <p:sldId id="275" r:id="rId28"/>
    <p:sldId id="324" r:id="rId29"/>
    <p:sldId id="291" r:id="rId30"/>
  </p:sldIdLst>
  <p:sldSz cx="12192000" cy="6858000"/>
  <p:notesSz cx="6789738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914DE-1E10-4A53-B0B9-1241F2F1EAC8}" v="290" dt="2019-10-29T15:37:42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EC8D-D861-4650-B814-1D19C30FF396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0838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A0EE-8259-4B57-993F-BF93F73E41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24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Symptom som kan uppkomma för en palliativ patient. Behöver inte vara i den ordningen. </a:t>
            </a:r>
          </a:p>
          <a:p>
            <a:r>
              <a:rPr lang="sv-SE"/>
              <a:t>Vi kommer prata mer om andnöd/</a:t>
            </a:r>
            <a:r>
              <a:rPr lang="sv-SE" err="1"/>
              <a:t>dyspné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0C2BC-69EB-4E95-898D-FF2FC50591E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2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Oavsett vilken dimension smärtan tillhör kan den yttra sig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A0EE-8259-4B57-993F-BF93F73E412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17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Eller korta meningar och svar.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0C2BC-69EB-4E95-898D-FF2FC50591E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59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1: Springa till bussen =ökat andningsarbete. Försök att göra samma sak men att bara andas med ett sugrör i munnen. </a:t>
            </a:r>
          </a:p>
          <a:p>
            <a:r>
              <a:rPr lang="sv-SE"/>
              <a:t>2: Den fysiska – kroppslig smärta. Den psykiska – depression, nedstämdhet.. Den sociala – familj, vänner. . Den existentiella – svårt att finna sig i sin situation och/eller tillvaro.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0C2BC-69EB-4E95-898D-FF2FC50591E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63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Patient med andnöd kan känna att rummet kryper in på en. Viktigt att fråga om lov att närma sig. Om NEJ, sitt en bit längre bort och närma dig i små steg där man hela tiden frågar om lov.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0C2BC-69EB-4E95-898D-FF2FC50591E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69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4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8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9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0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31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5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43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3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9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2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1B84-17A5-44CD-B0B6-767B2A4BA4B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F9B61E-A653-4BB7-9900-46B1A7AD51D2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0E632-DBDF-4745-BE62-10662562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>
                <a:latin typeface="Calibri" panose="020F0502020204030204" pitchFamily="34" charset="0"/>
              </a:rPr>
              <a:t>Palliativ rehabilitering – Vad kan man göra som omvårdnadspersonal?</a:t>
            </a:r>
            <a:br>
              <a:rPr lang="sv-SE" b="1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86DDDB-A515-47C5-83C1-F1679DE95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289" y="2036148"/>
            <a:ext cx="8272003" cy="3777622"/>
          </a:xfrm>
        </p:spPr>
        <p:txBody>
          <a:bodyPr/>
          <a:lstStyle/>
          <a:p>
            <a:pPr marL="0" indent="0">
              <a:buNone/>
            </a:pPr>
            <a:endParaRPr lang="sv-SE" b="1"/>
          </a:p>
          <a:p>
            <a:pPr marL="0" indent="0">
              <a:buNone/>
            </a:pPr>
            <a:r>
              <a:rPr lang="sv-SE" sz="2400" b="1">
                <a:latin typeface="Calibri" panose="020F0502020204030204" pitchFamily="34" charset="0"/>
              </a:rPr>
              <a:t>Regin Dahl</a:t>
            </a:r>
          </a:p>
          <a:p>
            <a:pPr marL="0" indent="0">
              <a:buNone/>
            </a:pPr>
            <a:r>
              <a:rPr lang="sv-SE" sz="2400" b="1">
                <a:latin typeface="Calibri" panose="020F0502020204030204" pitchFamily="34" charset="0"/>
              </a:rPr>
              <a:t>Fysioterapeut Cytostatika sektionen/Palliativa teamet och Mobilt Närvårds teamet vid Sjukhuset i Arvika</a:t>
            </a:r>
          </a:p>
          <a:p>
            <a:pPr marL="0" indent="0">
              <a:buNone/>
            </a:pPr>
            <a:endParaRPr lang="sv-SE" sz="2400" b="1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>
                <a:latin typeface="Calibri" panose="020F0502020204030204" pitchFamily="34" charset="0"/>
              </a:rPr>
              <a:t>Tove Vaugarny</a:t>
            </a:r>
          </a:p>
          <a:p>
            <a:pPr marL="0" indent="0">
              <a:buNone/>
            </a:pPr>
            <a:r>
              <a:rPr lang="sv-SE" sz="2400" b="1">
                <a:latin typeface="Calibri" panose="020F0502020204030204" pitchFamily="34" charset="0"/>
              </a:rPr>
              <a:t>Fysioterapeut Sjukhuset i Torsby, 20% i Palliativa teamet</a:t>
            </a:r>
          </a:p>
          <a:p>
            <a:pPr marL="0" indent="0">
              <a:buNone/>
            </a:pPr>
            <a:endParaRPr lang="sv-SE" sz="24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68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71138E8-2061-4D40-AFC2-63BA5B98B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7" r="1" b="1"/>
          <a:stretch/>
        </p:blipFill>
        <p:spPr>
          <a:xfrm>
            <a:off x="7582707" y="970949"/>
            <a:ext cx="3123538" cy="459943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3FAAD5A-84D8-4B24-9DF9-1BDF7127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64817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sv-SE" sz="4400">
                <a:latin typeface="Calibri" panose="020F0502020204030204" pitchFamily="34" charset="0"/>
                <a:cs typeface="Calibri" panose="020F0502020204030204" pitchFamily="34" charset="0"/>
              </a:rPr>
              <a:t>TOTAL smärta,</a:t>
            </a:r>
            <a:br>
              <a:rPr lang="sv-SE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>
                <a:latin typeface="Calibri" panose="020F0502020204030204" pitchFamily="34" charset="0"/>
                <a:cs typeface="Calibri" panose="020F0502020204030204" pitchFamily="34" charset="0"/>
              </a:rPr>
              <a:t>Fyra dimensioner: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B16456-EEB6-4986-886D-5BFD1A358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791058" cy="3042547"/>
          </a:xfrm>
        </p:spPr>
        <p:txBody>
          <a:bodyPr>
            <a:normAutofit lnSpcReduction="10000"/>
          </a:bodyPr>
          <a:lstStyle/>
          <a:p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Den fysiska – kroppslig smärta</a:t>
            </a:r>
          </a:p>
          <a:p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Den psykiska – depression, nedstämdhet, oro.</a:t>
            </a:r>
          </a:p>
          <a:p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Den sociala – familj, vänner. </a:t>
            </a:r>
          </a:p>
          <a:p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Den existentiella – svårt att finna sig i sin situation och/eller tillvaro. </a:t>
            </a:r>
          </a:p>
          <a:p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51579" y="595619"/>
            <a:ext cx="9603275" cy="1420114"/>
          </a:xfrm>
        </p:spPr>
        <p:txBody>
          <a:bodyPr>
            <a:noAutofit/>
          </a:bodyPr>
          <a:lstStyle/>
          <a:p>
            <a:r>
              <a:rPr lang="sv-SE" sz="4400">
                <a:latin typeface="Calibri" panose="020F0502020204030204" pitchFamily="34" charset="0"/>
              </a:rPr>
              <a:t>Förebygga komplikationer som följd av långvarigt sängliggande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678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Att komma upp ur sängen:</a:t>
            </a:r>
          </a:p>
          <a:p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Underlättar andning och cirkulation.</a:t>
            </a:r>
          </a:p>
          <a:p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Underlättar tarmarnas och njurarnas arbete. </a:t>
            </a:r>
          </a:p>
          <a:p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Minskar risken för trycksår.</a:t>
            </a:r>
          </a:p>
          <a:p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Minskad förlust av muskelmassa på grund av inaktivitet och hjälper till att bibehålla funktion.</a:t>
            </a:r>
          </a:p>
          <a:p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Bättre sömn och psykiskt välbefinnande.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96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sz="3200" b="1">
                <a:latin typeface="Calibri" panose="020F0502020204030204" pitchFamily="34" charset="0"/>
                <a:cs typeface="Calibri" panose="020F0502020204030204" pitchFamily="34" charset="0"/>
              </a:rPr>
              <a:t>VILA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r>
              <a:rPr lang="sv-SE" sz="2000">
                <a:latin typeface="Calibri" panose="020F0502020204030204" pitchFamily="34" charset="0"/>
                <a:cs typeface="Calibri" panose="020F0502020204030204" pitchFamily="34" charset="0"/>
              </a:rPr>
              <a:t>Att unna sig vila utan dålig samvete för patienten och anhöriga.</a:t>
            </a:r>
          </a:p>
          <a:p>
            <a:r>
              <a:rPr lang="sv-SE" sz="2000">
                <a:latin typeface="Calibri" panose="020F0502020204030204" pitchFamily="34" charset="0"/>
                <a:cs typeface="Calibri" panose="020F0502020204030204" pitchFamily="34" charset="0"/>
              </a:rPr>
              <a:t>Vila smart. Utnyttja vilan med syfte på att behålla bästa möjliga livskvalitet, orka mera och lättare. </a:t>
            </a:r>
          </a:p>
          <a:p>
            <a:r>
              <a:rPr lang="sv-SE" sz="2000">
                <a:latin typeface="Calibri" panose="020F0502020204030204" pitchFamily="34" charset="0"/>
                <a:cs typeface="Calibri" panose="020F0502020204030204" pitchFamily="34" charset="0"/>
              </a:rPr>
              <a:t>Organisera vilan under dagen och veckan. </a:t>
            </a:r>
            <a:endParaRPr lang="sv-SE" sz="2000"/>
          </a:p>
          <a:p>
            <a:endParaRPr lang="sv-SE" sz="2000"/>
          </a:p>
          <a:p>
            <a:pPr marL="0" indent="0">
              <a:buNone/>
            </a:pPr>
            <a:endParaRPr lang="sv-SE" sz="2000"/>
          </a:p>
          <a:p>
            <a:endParaRPr lang="sv-SE" sz="2000"/>
          </a:p>
          <a:p>
            <a:endParaRPr lang="sv-SE" sz="2000"/>
          </a:p>
        </p:txBody>
      </p:sp>
      <p:pic>
        <p:nvPicPr>
          <p:cNvPr id="1026" name="Picture 2" descr="Vila och återhämtning">
            <a:extLst>
              <a:ext uri="{FF2B5EF4-FFF2-40B4-BE49-F238E27FC236}">
                <a16:creationId xmlns:a16="http://schemas.microsoft.com/office/drawing/2014/main" id="{9F1CE8C1-76CB-4748-9B61-F13F562D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756" y="2645166"/>
            <a:ext cx="2926098" cy="21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0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b="1">
                <a:latin typeface="Calibri"/>
              </a:rPr>
              <a:t>smärtstillande  vid aktivitet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1579" y="1853754"/>
            <a:ext cx="10463613" cy="42857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sv-SE" sz="240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800">
                <a:latin typeface="Calibri" panose="020F0502020204030204" pitchFamily="34" charset="0"/>
              </a:rPr>
              <a:t>Motivera för att ta ordinerad ”vid behovs smärtstillande”, för att underlätta daglig livets aktiviteter som är viktiga för patienten och familjen.</a:t>
            </a:r>
          </a:p>
          <a:p>
            <a:pPr marL="0" indent="0">
              <a:buNone/>
            </a:pPr>
            <a:endParaRPr lang="sv-SE" sz="2400">
              <a:latin typeface="Calibri"/>
            </a:endParaRP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96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A4B909BD-22FF-45DA-892C-00ECFA4D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sv-SE" sz="3200"/>
              <a:t>Patienten med Andnöd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err="1"/>
              <a:t>Framåtlutad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err="1"/>
              <a:t>Ökat</a:t>
            </a:r>
            <a:r>
              <a:rPr lang="en-US" sz="1700"/>
              <a:t> </a:t>
            </a:r>
            <a:r>
              <a:rPr lang="en-US" sz="1700" err="1"/>
              <a:t>andningsarbete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err="1"/>
              <a:t>Blek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err="1"/>
              <a:t>Lågt</a:t>
            </a:r>
            <a:r>
              <a:rPr lang="en-US" sz="1700"/>
              <a:t> </a:t>
            </a:r>
            <a:r>
              <a:rPr lang="en-US" sz="1700" err="1"/>
              <a:t>saturationsvärde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err="1"/>
              <a:t>Spänningar</a:t>
            </a:r>
            <a:r>
              <a:rPr lang="en-US" sz="1700"/>
              <a:t> </a:t>
            </a:r>
            <a:r>
              <a:rPr lang="en-US" sz="1700" err="1"/>
              <a:t>i</a:t>
            </a:r>
            <a:r>
              <a:rPr lang="en-US" sz="1700"/>
              <a:t> </a:t>
            </a:r>
            <a:r>
              <a:rPr lang="en-US" sz="1700" err="1"/>
              <a:t>axlar</a:t>
            </a:r>
            <a:r>
              <a:rPr lang="en-US" sz="1700"/>
              <a:t>, </a:t>
            </a:r>
            <a:r>
              <a:rPr lang="en-US" sz="1700" err="1"/>
              <a:t>näck</a:t>
            </a:r>
            <a:r>
              <a:rPr lang="en-US" sz="1700"/>
              <a:t> </a:t>
            </a:r>
            <a:r>
              <a:rPr lang="en-US" sz="1700" err="1"/>
              <a:t>och</a:t>
            </a:r>
            <a:r>
              <a:rPr lang="en-US" sz="1700"/>
              <a:t> </a:t>
            </a:r>
            <a:r>
              <a:rPr lang="en-US" sz="1700" err="1"/>
              <a:t>bröstkorgen</a:t>
            </a:r>
            <a:r>
              <a:rPr lang="en-US" sz="1700"/>
              <a:t> </a:t>
            </a:r>
          </a:p>
          <a:p>
            <a:pPr>
              <a:lnSpc>
                <a:spcPct val="110000"/>
              </a:lnSpc>
            </a:pPr>
            <a:r>
              <a:rPr lang="en-US" sz="1700" err="1"/>
              <a:t>Hyperventilerar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/>
              <a:t>Klara </a:t>
            </a:r>
            <a:r>
              <a:rPr lang="en-US" sz="1700" err="1"/>
              <a:t>kanske</a:t>
            </a:r>
            <a:r>
              <a:rPr lang="en-US" sz="1700"/>
              <a:t> </a:t>
            </a:r>
            <a:r>
              <a:rPr lang="en-US" sz="1700" err="1"/>
              <a:t>inte</a:t>
            </a:r>
            <a:r>
              <a:rPr lang="en-US" sz="1700"/>
              <a:t> </a:t>
            </a:r>
            <a:r>
              <a:rPr lang="en-US" sz="1700" err="1"/>
              <a:t>att</a:t>
            </a:r>
            <a:r>
              <a:rPr lang="en-US" sz="1700"/>
              <a:t> </a:t>
            </a:r>
            <a:r>
              <a:rPr lang="en-US" sz="1700" err="1"/>
              <a:t>prata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err="1"/>
              <a:t>Blå</a:t>
            </a:r>
            <a:r>
              <a:rPr lang="en-US" sz="1700"/>
              <a:t> </a:t>
            </a:r>
            <a:r>
              <a:rPr lang="en-US" sz="1700" err="1"/>
              <a:t>kring</a:t>
            </a:r>
            <a:r>
              <a:rPr lang="en-US" sz="1700"/>
              <a:t> </a:t>
            </a:r>
            <a:r>
              <a:rPr lang="en-US" sz="1700" err="1"/>
              <a:t>näsa</a:t>
            </a:r>
            <a:r>
              <a:rPr lang="en-US" sz="1700"/>
              <a:t>, finger </a:t>
            </a:r>
            <a:r>
              <a:rPr lang="en-US" sz="1700" err="1"/>
              <a:t>och</a:t>
            </a:r>
            <a:r>
              <a:rPr lang="en-US" sz="1700"/>
              <a:t> </a:t>
            </a:r>
            <a:r>
              <a:rPr lang="en-US" sz="1700" err="1"/>
              <a:t>tår</a:t>
            </a:r>
            <a:r>
              <a:rPr lang="en-US" sz="1700"/>
              <a:t>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latshållare för innehåll 4">
            <a:extLst>
              <a:ext uri="{FF2B5EF4-FFF2-40B4-BE49-F238E27FC236}">
                <a16:creationId xmlns:a16="http://schemas.microsoft.com/office/drawing/2014/main" id="{75D9EE27-7AE5-40B0-995B-2625B91CC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2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AB3BEE-2730-4B59-905B-7FB0E432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76" y="964692"/>
            <a:ext cx="7761248" cy="118872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sv-SE"/>
              <a:t>Dyspné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9E3E32-5A54-4B9B-8805-773BE36A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376" y="1975314"/>
            <a:ext cx="5130800" cy="4100507"/>
          </a:xfrm>
        </p:spPr>
        <p:txBody>
          <a:bodyPr>
            <a:normAutofit fontScale="92500" lnSpcReduction="20000"/>
          </a:bodyPr>
          <a:lstStyle/>
          <a:p>
            <a:r>
              <a:rPr lang="sv-SE" sz="1700"/>
              <a:t>Andnöd/dyspné innehåller två komponenter: </a:t>
            </a:r>
          </a:p>
          <a:p>
            <a:pPr lvl="2">
              <a:buFontTx/>
              <a:buChar char="-"/>
            </a:pPr>
            <a:r>
              <a:rPr lang="sv-SE" sz="1700"/>
              <a:t>Känslan av att inte få luft</a:t>
            </a:r>
          </a:p>
          <a:p>
            <a:pPr lvl="2">
              <a:buFontTx/>
              <a:buChar char="-"/>
            </a:pPr>
            <a:r>
              <a:rPr lang="sv-SE" sz="1700"/>
              <a:t>Upplevelsen av att andningsarbetet är ansträngande </a:t>
            </a:r>
          </a:p>
          <a:p>
            <a:pPr marL="457200" lvl="2" indent="0">
              <a:buNone/>
            </a:pPr>
            <a:endParaRPr lang="sv-SE" sz="1700"/>
          </a:p>
          <a:p>
            <a:r>
              <a:rPr lang="sv-SE" sz="1700"/>
              <a:t>Patientens upplevelse av andnöd beror flera aspekter än enbart den fysiska (4 dimensionerna av total smärta). </a:t>
            </a:r>
          </a:p>
          <a:p>
            <a:pPr marL="0" indent="0">
              <a:buNone/>
            </a:pPr>
            <a:endParaRPr lang="sv-SE" sz="1700"/>
          </a:p>
          <a:p>
            <a:r>
              <a:rPr lang="sv-SE" sz="1700"/>
              <a:t>Andnöd är ångestskapande och känslan av att inte få luft kan ge upphov till dödsångest. </a:t>
            </a:r>
          </a:p>
          <a:p>
            <a:pPr marL="0" indent="0">
              <a:buNone/>
            </a:pPr>
            <a:endParaRPr lang="sv-SE" sz="1700"/>
          </a:p>
          <a:p>
            <a:r>
              <a:rPr lang="sv-SE" sz="1700"/>
              <a:t>En framgångsrik hantering av andnöd kräver insatser från samtliga yrkeskategorier i ett vårdande team. </a:t>
            </a:r>
          </a:p>
          <a:p>
            <a:pPr>
              <a:buFontTx/>
              <a:buChar char="-"/>
            </a:pPr>
            <a:endParaRPr lang="sv-SE" sz="1700"/>
          </a:p>
        </p:txBody>
      </p:sp>
    </p:spTree>
    <p:extLst>
      <p:ext uri="{BB962C8B-B14F-4D97-AF65-F5344CB8AC3E}">
        <p14:creationId xmlns:p14="http://schemas.microsoft.com/office/powerpoint/2010/main" val="199091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DF606248-FE5B-4A7C-BC48-9994561C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sv-SE" sz="3200"/>
              <a:t>Åtgärder vid andnöd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11F73-271F-4E50-9BB6-4C4A08835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400"/>
              <a:t>Lugn och ro. Tid!</a:t>
            </a:r>
          </a:p>
          <a:p>
            <a:pPr>
              <a:lnSpc>
                <a:spcPct val="110000"/>
              </a:lnSpc>
            </a:pPr>
            <a:r>
              <a:rPr lang="sv-SE" sz="1400"/>
              <a:t>Fråga om lov att få komma nära. Tala lugnt. </a:t>
            </a:r>
          </a:p>
          <a:p>
            <a:pPr>
              <a:lnSpc>
                <a:spcPct val="110000"/>
              </a:lnSpc>
            </a:pPr>
            <a:r>
              <a:rPr lang="sv-SE" sz="1400"/>
              <a:t>Hålla handen </a:t>
            </a:r>
          </a:p>
          <a:p>
            <a:pPr>
              <a:lnSpc>
                <a:spcPct val="110000"/>
              </a:lnSpc>
            </a:pPr>
            <a:r>
              <a:rPr lang="sv-SE" sz="1400"/>
              <a:t>Lyssna, se och känn. </a:t>
            </a:r>
          </a:p>
          <a:p>
            <a:pPr>
              <a:lnSpc>
                <a:spcPct val="110000"/>
              </a:lnSpc>
            </a:pPr>
            <a:r>
              <a:rPr lang="sv-SE" sz="1400"/>
              <a:t>Fläkt/badda på pannan</a:t>
            </a:r>
          </a:p>
          <a:p>
            <a:pPr>
              <a:lnSpc>
                <a:spcPct val="110000"/>
              </a:lnSpc>
            </a:pPr>
            <a:r>
              <a:rPr lang="sv-SE" sz="1400"/>
              <a:t>Patienten hittar sin bästa position</a:t>
            </a:r>
          </a:p>
          <a:p>
            <a:pPr>
              <a:lnSpc>
                <a:spcPct val="110000"/>
              </a:lnSpc>
            </a:pPr>
            <a:r>
              <a:rPr lang="sv-SE" sz="1400"/>
              <a:t>Hjärtläge (upprätt med kuddar under armbåge som stöd)</a:t>
            </a:r>
          </a:p>
          <a:p>
            <a:pPr>
              <a:lnSpc>
                <a:spcPct val="110000"/>
              </a:lnSpc>
            </a:pPr>
            <a:r>
              <a:rPr lang="sv-SE" sz="1400"/>
              <a:t>Eventuella hjälpmedel som höj/sänkbar säng osv</a:t>
            </a:r>
          </a:p>
          <a:p>
            <a:pPr>
              <a:lnSpc>
                <a:spcPct val="110000"/>
              </a:lnSpc>
            </a:pPr>
            <a:r>
              <a:rPr lang="sv-SE" sz="1400"/>
              <a:t>Lämna aldrig en person med andnöd ensam</a:t>
            </a:r>
          </a:p>
          <a:p>
            <a:pPr>
              <a:lnSpc>
                <a:spcPct val="110000"/>
              </a:lnSpc>
            </a:pPr>
            <a:endParaRPr lang="sv-SE" sz="1400"/>
          </a:p>
          <a:p>
            <a:pPr>
              <a:lnSpc>
                <a:spcPct val="110000"/>
              </a:lnSpc>
            </a:pPr>
            <a:endParaRPr lang="sv-SE" sz="1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FAC0A3-3472-4593-A9EC-94E8E0C0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" r="4155"/>
          <a:stretch/>
        </p:blipFill>
        <p:spPr>
          <a:xfrm>
            <a:off x="8203143" y="1116345"/>
            <a:ext cx="2625562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0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83053-AE46-4E05-8EDC-984A43E4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Andningskontroll vid ADL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9B0704-7D0A-42FB-B9A1-296D09CC5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4000"/>
              <a:t>Göra allt i etapper</a:t>
            </a:r>
          </a:p>
          <a:p>
            <a:r>
              <a:rPr lang="sv-SE"/>
              <a:t>Stå upp-Vila till andningen lugnar sig eller stabiliserar sig.</a:t>
            </a:r>
          </a:p>
          <a:p>
            <a:r>
              <a:rPr lang="sv-SE"/>
              <a:t>Gå halva vägen och vila på stol eller rullator- Vila till andningen lugnar eller stabiliserar sig.</a:t>
            </a:r>
          </a:p>
          <a:p>
            <a:r>
              <a:rPr lang="sv-SE"/>
              <a:t>Gå resten av vägen- Vila till andningen lugnar eller stabiliserar sig.</a:t>
            </a:r>
          </a:p>
          <a:p>
            <a:r>
              <a:rPr lang="sv-SE"/>
              <a:t>Utföra ADL sittande</a:t>
            </a:r>
          </a:p>
          <a:p>
            <a:r>
              <a:rPr lang="sv-SE"/>
              <a:t>Samma åtgärd tillbaka.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45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51579" y="385070"/>
            <a:ext cx="9603275" cy="1049235"/>
          </a:xfrm>
        </p:spPr>
        <p:txBody>
          <a:bodyPr>
            <a:noAutofit/>
          </a:bodyPr>
          <a:lstStyle/>
          <a:p>
            <a:r>
              <a:rPr lang="sv-SE" sz="4000" b="1">
                <a:latin typeface="Calibri"/>
              </a:rPr>
              <a:t>Hitta livskvalité för patienten i patientens hem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2797" y="1713727"/>
            <a:ext cx="10740421" cy="448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/>
              <a:t>  </a:t>
            </a:r>
            <a:r>
              <a:rPr lang="sv-SE" sz="3200" b="1"/>
              <a:t> </a:t>
            </a:r>
          </a:p>
          <a:p>
            <a:pPr marL="0" indent="0">
              <a:buNone/>
            </a:pPr>
            <a:r>
              <a:rPr lang="sv-SE" sz="3200" b="1">
                <a:latin typeface="Calibri"/>
              </a:rPr>
              <a:t>    </a:t>
            </a:r>
            <a:r>
              <a:rPr lang="sv-SE" sz="3200">
                <a:latin typeface="Calibri"/>
              </a:rPr>
              <a:t>Fokus på en god anamnes för att hitta patientens: </a:t>
            </a:r>
          </a:p>
          <a:p>
            <a:pPr lvl="1"/>
            <a:r>
              <a:rPr lang="sv-SE" sz="3200">
                <a:latin typeface="Calibri"/>
              </a:rPr>
              <a:t> Livskvalité.</a:t>
            </a:r>
          </a:p>
          <a:p>
            <a:pPr lvl="1"/>
            <a:r>
              <a:rPr lang="sv-SE" sz="3200">
                <a:latin typeface="Calibri"/>
              </a:rPr>
              <a:t> Hitta symptomen att behandla eller lindra. </a:t>
            </a:r>
          </a:p>
          <a:p>
            <a:pPr lvl="1"/>
            <a:r>
              <a:rPr lang="sv-SE" sz="3200">
                <a:latin typeface="Calibri"/>
              </a:rPr>
              <a:t> Reducera fallrisk.</a:t>
            </a:r>
          </a:p>
          <a:p>
            <a:pPr lvl="1"/>
            <a:r>
              <a:rPr lang="sv-SE" sz="3200">
                <a:latin typeface="Calibri"/>
              </a:rPr>
              <a:t> Rätt bruk av hjälpmedel och trygg förflyttning.</a:t>
            </a:r>
            <a:endParaRPr lang="en-US" sz="3200">
              <a:latin typeface="Calibri"/>
            </a:endParaRPr>
          </a:p>
          <a:p>
            <a:pPr marL="457200" lvl="1" indent="0">
              <a:buNone/>
            </a:pPr>
            <a:endParaRPr lang="sv-SE" sz="2800" b="1"/>
          </a:p>
          <a:p>
            <a:pPr lvl="1"/>
            <a:endParaRPr lang="sv-SE" sz="2800" b="1"/>
          </a:p>
        </p:txBody>
      </p:sp>
    </p:spTree>
    <p:extLst>
      <p:ext uri="{BB962C8B-B14F-4D97-AF65-F5344CB8AC3E}">
        <p14:creationId xmlns:p14="http://schemas.microsoft.com/office/powerpoint/2010/main" val="399990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95F3BF-CCDC-40C8-88F4-7AEE4530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2EEEFC-A5CE-41EF-A570-8AB90E500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Mycket smärtor och stel i nacke, axlar och bröstkorgen.</a:t>
            </a:r>
          </a:p>
          <a:p>
            <a:r>
              <a:rPr lang="sv-SE"/>
              <a:t>Band fint då man får hjälp av bandet att lyfta armen.</a:t>
            </a:r>
          </a:p>
          <a:p>
            <a:r>
              <a:rPr lang="sv-SE"/>
              <a:t>Massage axlar och nacke.</a:t>
            </a:r>
          </a:p>
          <a:p>
            <a:r>
              <a:rPr lang="sv-SE"/>
              <a:t>Värmepackning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62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C8802-1AA2-4C42-B57A-0BDFE612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800" b="1">
                <a:latin typeface="Calibri" panose="020F0502020204030204" pitchFamily="34" charset="0"/>
              </a:rPr>
              <a:t>”Jag är nog färdig med att gympa.”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05EED8-40EE-4297-94E3-82E551711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800"/>
          </a:p>
          <a:p>
            <a:pPr marL="0" indent="0">
              <a:buNone/>
            </a:pPr>
            <a:r>
              <a:rPr lang="sv-SE" sz="2800">
                <a:latin typeface="Calibri" panose="020F0502020204030204" pitchFamily="34" charset="0"/>
              </a:rPr>
              <a:t>Teamet viktig för att se behovet. </a:t>
            </a:r>
          </a:p>
        </p:txBody>
      </p:sp>
    </p:spTree>
    <p:extLst>
      <p:ext uri="{BB962C8B-B14F-4D97-AF65-F5344CB8AC3E}">
        <p14:creationId xmlns:p14="http://schemas.microsoft.com/office/powerpoint/2010/main" val="120301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5AD1CC-C8D4-4651-A935-71D15C1D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TRÄNA tillsammans MED PATIENTEN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BE0FCA-FFB9-4CE2-A3F8-959970AFE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indent="-457200"/>
            <a:r>
              <a:rPr lang="sv-SE" sz="2400">
                <a:latin typeface="Calibri"/>
              </a:rPr>
              <a:t>Minimerar skaderisken.</a:t>
            </a:r>
          </a:p>
          <a:p>
            <a:pPr marL="971550" indent="-457200"/>
            <a:r>
              <a:rPr lang="sv-SE" sz="2400">
                <a:latin typeface="Calibri"/>
              </a:rPr>
              <a:t>Stärker behandlingsresultatet och förhindrar snabb funktionsförlust.</a:t>
            </a:r>
            <a:endParaRPr lang="en-US" sz="2400">
              <a:latin typeface="Calibri"/>
            </a:endParaRPr>
          </a:p>
          <a:p>
            <a:pPr marL="971550" indent="-457200"/>
            <a:r>
              <a:rPr lang="sv-SE" sz="2400">
                <a:latin typeface="Calibri"/>
              </a:rPr>
              <a:t>Ger trygghet och stöd även till anhöriga.</a:t>
            </a:r>
          </a:p>
          <a:p>
            <a:pPr marL="971550" indent="-457200"/>
            <a:r>
              <a:rPr lang="sv-SE" sz="2400">
                <a:latin typeface="Calibri"/>
              </a:rPr>
              <a:t>Patienten har inga tid att förlora.</a:t>
            </a:r>
          </a:p>
          <a:p>
            <a:pPr marL="514350" indent="0">
              <a:buNone/>
            </a:pPr>
            <a:r>
              <a:rPr lang="sv-SE" sz="2400" b="1" i="1">
                <a:latin typeface="Calibri" panose="020F0502020204030204" pitchFamily="34" charset="0"/>
              </a:rPr>
              <a:t>(Punkten skiljer sig från vanlig fysioterapibehandling: Då mer fokus på egenansvar och egenträning.)</a:t>
            </a:r>
            <a:endParaRPr lang="sv-SE" sz="2400">
              <a:latin typeface="Calibri" panose="020F0502020204030204" pitchFamily="34" charset="0"/>
            </a:endParaRPr>
          </a:p>
          <a:p>
            <a:pPr marL="514350" indent="0">
              <a:buNone/>
            </a:pPr>
            <a:endParaRPr lang="sv-SE" sz="2400">
              <a:latin typeface="Calibri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45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83053-AE46-4E05-8EDC-984A43E4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Andningskontroll vid ADL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9B0704-7D0A-42FB-B9A1-296D09CC5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v-SE" sz="4000"/>
              <a:t>Ökad livskvalité med god planering från omvårdpersonalen</a:t>
            </a:r>
          </a:p>
          <a:p>
            <a:r>
              <a:rPr lang="sv-SE"/>
              <a:t>Ta fram alt patienten behöver i förväg.</a:t>
            </a:r>
          </a:p>
          <a:p>
            <a:r>
              <a:rPr lang="sv-SE"/>
              <a:t>Göra livskvaliteten i etapper.</a:t>
            </a:r>
          </a:p>
          <a:p>
            <a:r>
              <a:rPr lang="sv-SE"/>
              <a:t>Hjälpa till att städa upp efteråt.</a:t>
            </a:r>
          </a:p>
          <a:p>
            <a:r>
              <a:rPr lang="sv-SE"/>
              <a:t>Viktig att lyckas med sin ADL, stärker patiensen autonomi. 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97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83053-AE46-4E05-8EDC-984A43E4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Andningskontroll vid ADL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9B0704-7D0A-42FB-B9A1-296D09CC5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b="1"/>
              <a:t>Innan du går, fråga alltid. </a:t>
            </a:r>
          </a:p>
          <a:p>
            <a:endParaRPr lang="sv-SE"/>
          </a:p>
          <a:p>
            <a:r>
              <a:rPr lang="sv-SE"/>
              <a:t>KAN JAG HÄMTA NÅGOT FÖR DIG INNAN JAG GÅR?</a:t>
            </a:r>
          </a:p>
          <a:p>
            <a:r>
              <a:rPr lang="sv-SE"/>
              <a:t>NESTA BESÖK ÄR?</a:t>
            </a:r>
          </a:p>
          <a:p>
            <a:r>
              <a:rPr lang="sv-SE"/>
              <a:t>Har du din larm, telefon och …</a:t>
            </a:r>
          </a:p>
        </p:txBody>
      </p:sp>
    </p:spTree>
    <p:extLst>
      <p:ext uri="{BB962C8B-B14F-4D97-AF65-F5344CB8AC3E}">
        <p14:creationId xmlns:p14="http://schemas.microsoft.com/office/powerpoint/2010/main" val="81321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050255-B621-43EA-910D-4B26A641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>
                <a:latin typeface="Calibri"/>
                <a:cs typeface="Calibri"/>
              </a:rPr>
              <a:t>Patient Case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84C90F-F622-49F4-8DE9-FCC7C9DF5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Patent mycket andnöd på väg till toa, ångest för toabesöket. Skyndar sig så fort hon kan för att slippa att andas så länge. </a:t>
            </a:r>
          </a:p>
          <a:p>
            <a:endParaRPr lang="sv-SE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Åtgärd?</a:t>
            </a:r>
          </a:p>
        </p:txBody>
      </p:sp>
    </p:spTree>
    <p:extLst>
      <p:ext uri="{BB962C8B-B14F-4D97-AF65-F5344CB8AC3E}">
        <p14:creationId xmlns:p14="http://schemas.microsoft.com/office/powerpoint/2010/main" val="324501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342420"/>
            <a:ext cx="11652308" cy="1049235"/>
          </a:xfrm>
        </p:spPr>
        <p:txBody>
          <a:bodyPr>
            <a:noAutofit/>
          </a:bodyPr>
          <a:lstStyle/>
          <a:p>
            <a:r>
              <a:rPr lang="sv-SE" sz="4400" b="1">
                <a:latin typeface="Calibri" panose="020F0502020204030204" pitchFamily="34" charset="0"/>
                <a:cs typeface="Calibri" panose="020F0502020204030204" pitchFamily="34" charset="0"/>
              </a:rPr>
              <a:t>Sammanfattning: Förslag på Vad man göra Som omvårdnadspersonal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1764063"/>
            <a:ext cx="12038202" cy="4575348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Förebygga komplikationer till följd av långvarigt sängliggande. 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Andningsråd, viloställningar, göra förflyttningar i etapper mm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Fallreducerande åtgärder: Mattor, sladdar, belysning?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Involvera anhöriga så dom får göra gott och lyssna på förslag som dom har som lindrar och gör gott.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Uppmuntra till att ”våga vila” och att ta smärtlindring vid behov.</a:t>
            </a:r>
          </a:p>
          <a:p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96273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B6C54-73AF-4C65-A99E-B3687E14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>
                <a:latin typeface="Calibri" panose="020F0502020204030204" pitchFamily="34" charset="0"/>
                <a:cs typeface="Calibri" panose="020F0502020204030204" pitchFamily="34" charset="0"/>
              </a:rPr>
              <a:t>…Och om tid </a:t>
            </a:r>
            <a:r>
              <a:rPr lang="sv-SE" sz="4400" dirty="0"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lang="sv-SE" sz="4400">
                <a:latin typeface="Calibri" panose="020F0502020204030204" pitchFamily="34" charset="0"/>
                <a:cs typeface="Calibri" panose="020F0502020204030204" pitchFamily="34" charset="0"/>
              </a:rPr>
              <a:t>möjlighet finns:</a:t>
            </a:r>
            <a:endParaRPr lang="sv-S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A2648E-FE45-46C4-B781-A8A1AC7C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932" y="2002480"/>
            <a:ext cx="9603275" cy="3450613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Öva tillsammans med patienten. 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Mjuk massage.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Avspänningsövningar t ex </a:t>
            </a:r>
            <a:r>
              <a:rPr lang="sv-SE" sz="2800" dirty="0"/>
              <a:t>Vårdguiden 1177.se Enkla övningar i </a:t>
            </a:r>
            <a:r>
              <a:rPr lang="sv-SE" sz="2800" dirty="0" err="1"/>
              <a:t>mindfulness</a:t>
            </a:r>
            <a:r>
              <a:rPr lang="sv-SE" sz="2800" dirty="0"/>
              <a:t> även som ljudfil eller </a:t>
            </a:r>
            <a:r>
              <a:rPr lang="sv-SE" sz="2800" dirty="0" err="1"/>
              <a:t>appar</a:t>
            </a:r>
            <a:r>
              <a:rPr lang="sv-SE" sz="2800" dirty="0"/>
              <a:t> med olika varianter av avspänning </a:t>
            </a:r>
          </a:p>
          <a:p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031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A4F936-1F2C-4E8B-B40A-C338036A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>
                <a:latin typeface="Calibri" panose="020F0502020204030204" pitchFamily="34" charset="0"/>
                <a:cs typeface="Calibri" panose="020F0502020204030204" pitchFamily="34" charset="0"/>
              </a:rPr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9E351A-0731-43BC-B796-7BD02C50F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2400"/>
          </a:p>
          <a:p>
            <a:pPr marL="0" indent="0">
              <a:buNone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Tack för att ni lyssnade!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sz="1800">
                <a:latin typeface="Calibri" panose="020F0502020204030204" pitchFamily="34" charset="0"/>
                <a:cs typeface="Calibri" panose="020F0502020204030204" pitchFamily="34" charset="0"/>
              </a:rPr>
              <a:t>Regin Dahl &amp; Tove Vaugarny</a:t>
            </a:r>
          </a:p>
          <a:p>
            <a:pPr marL="0" indent="0">
              <a:buNone/>
            </a:pPr>
            <a:r>
              <a:rPr lang="sv-SE" sz="1800">
                <a:latin typeface="Calibri" panose="020F0502020204030204" pitchFamily="34" charset="0"/>
                <a:cs typeface="Calibri" panose="020F0502020204030204" pitchFamily="34" charset="0"/>
              </a:rPr>
              <a:t>Fysioterapeuter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62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51579" y="41023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sv-SE" sz="4800" b="1">
                <a:latin typeface="Calibri"/>
              </a:rPr>
              <a:t>Tidpunkt för Start av fysioterapi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1579" y="1892544"/>
            <a:ext cx="9603275" cy="4538443"/>
          </a:xfrm>
        </p:spPr>
        <p:txBody>
          <a:bodyPr>
            <a:normAutofit/>
          </a:bodyPr>
          <a:lstStyle/>
          <a:p>
            <a:r>
              <a:rPr lang="sv-SE" sz="2800">
                <a:latin typeface="Calibri" panose="020F0502020204030204" pitchFamily="34" charset="0"/>
                <a:ea typeface="Times New Roman" panose="02020603050405020304" pitchFamily="18" charset="0"/>
              </a:rPr>
              <a:t>Mycket händer i början och många symptom och smärtor blir lindrigare eller avhjälpta med övriga teamets insatser.</a:t>
            </a:r>
          </a:p>
          <a:p>
            <a:r>
              <a:rPr lang="sv-SE" sz="2800">
                <a:latin typeface="Calibri" panose="020F0502020204030204" pitchFamily="34" charset="0"/>
                <a:ea typeface="Times New Roman" panose="02020603050405020304" pitchFamily="18" charset="0"/>
              </a:rPr>
              <a:t>Start av fysioterapi efter att patienterna är medicinskt stabiliserade av det Palliativa teamet. 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 sz="2400">
              <a:latin typeface="Calibri"/>
            </a:endParaRP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51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407B95E-9A4F-4CFC-B6D7-B22D18EEE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32486" y="3377509"/>
            <a:ext cx="3650088" cy="273404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2C759D4-EFF1-4699-97C3-0E7B67181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01859" y="321733"/>
            <a:ext cx="4111342" cy="27340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90A8D52-8FD2-4C0B-AD59-3AA5C657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Autofit/>
          </a:bodyPr>
          <a:lstStyle/>
          <a:p>
            <a:r>
              <a:rPr lang="sv-SE" sz="4400">
                <a:latin typeface="Calibri" panose="020F0502020204030204" pitchFamily="34" charset="0"/>
                <a:cs typeface="Calibri" panose="020F0502020204030204" pitchFamily="34" charset="0"/>
              </a:rPr>
              <a:t>Rätt insats vid rätt tidpunkt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A007AD-501E-4F1A-8487-22491850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När ska rehab kopplas in? </a:t>
            </a:r>
          </a:p>
          <a:p>
            <a:pPr>
              <a:buClrTx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Vad ser du? – Gångsvårigheter, nedsatt styrka, ökat andningsarbete vid rörelse osv. </a:t>
            </a:r>
          </a:p>
          <a:p>
            <a:pPr>
              <a:buClrTx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Förändring/försämring hos patienten avseende aktivitetsnivå</a:t>
            </a:r>
          </a:p>
          <a:p>
            <a:pPr>
              <a:buClrTx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Behov av hjälpmedel</a:t>
            </a:r>
          </a:p>
          <a:p>
            <a:pPr>
              <a:buClrTx/>
            </a:pPr>
            <a:r>
              <a:rPr lang="sv-SE" sz="2800">
                <a:latin typeface="Calibri" panose="020F0502020204030204" pitchFamily="34" charset="0"/>
                <a:cs typeface="Calibri" panose="020F0502020204030204" pitchFamily="34" charset="0"/>
              </a:rPr>
              <a:t>Vad vill patienten? Målsättning, livskvalitet</a:t>
            </a:r>
          </a:p>
          <a:p>
            <a:pPr>
              <a:buClrTx/>
            </a:pPr>
            <a:endParaRPr lang="sv-SE">
              <a:solidFill>
                <a:srgbClr val="FFFFFF"/>
              </a:solidFill>
            </a:endParaRPr>
          </a:p>
          <a:p>
            <a:endParaRPr lang="sv-SE">
              <a:solidFill>
                <a:srgbClr val="FFFFFF"/>
              </a:solidFill>
            </a:endParaRPr>
          </a:p>
          <a:p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9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AFE13-64E2-41E4-8A95-B9AE34D4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/>
              <a:t>Fokus på att Ta tillvara det friska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73B45F-3978-4750-A86A-D7CD0E133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>
              <a:latin typeface="Calibri" panose="020F0502020204030204" pitchFamily="34" charset="0"/>
            </a:endParaRPr>
          </a:p>
          <a:p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Fysioterapeutiska insatser skall vara fokuserade på att ta tillvara det friska, även när inget tillfrisknande är möjligt. ”Aktiv livshjälp”, dvs att bidra till att leva väl fram till döden.</a:t>
            </a:r>
          </a:p>
          <a:p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Respekt för patientens integritet och önskemål; </a:t>
            </a:r>
            <a:r>
              <a:rPr lang="sv-SE" sz="2400" u="sng">
                <a:latin typeface="Calibri" panose="020F0502020204030204" pitchFamily="34" charset="0"/>
                <a:cs typeface="Calibri" panose="020F0502020204030204" pitchFamily="34" charset="0"/>
              </a:rPr>
              <a:t>Vad känns viktigast för patienten just nu?</a:t>
            </a:r>
            <a:r>
              <a:rPr lang="sv-SE" sz="2400">
                <a:latin typeface="Calibri" panose="020F0502020204030204" pitchFamily="34" charset="0"/>
                <a:cs typeface="Calibri" panose="020F0502020204030204" pitchFamily="34" charset="0"/>
              </a:rPr>
              <a:t> Kortsiktiga mål och delmål. Behov, problem och mål kan skifta snabbt.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9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56FD7-ABB8-4599-BC16-60B8C362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sv-SE" sz="4900" b="1">
                <a:latin typeface="Calibri" panose="020F0502020204030204" pitchFamily="34" charset="0"/>
              </a:rPr>
              <a:t>behålla livskvalitet så långt det är möjligt och minska symptom</a:t>
            </a:r>
            <a:br>
              <a:rPr lang="sv-SE" b="1">
                <a:latin typeface="Calibri" panose="020F0502020204030204" pitchFamily="34" charset="0"/>
              </a:rPr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D26609-6999-48F8-A483-C63CD2C6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28800"/>
            <a:ext cx="10301397" cy="5243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 sz="2400">
                <a:latin typeface="Calibri" panose="020F0502020204030204" pitchFamily="34" charset="0"/>
              </a:rPr>
              <a:t>Främja dagliga livets aktiviteter och största möjliga grad av självständighet.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>
                <a:latin typeface="Calibri" panose="020F0502020204030204" pitchFamily="34" charset="0"/>
              </a:rPr>
              <a:t>Förebygga komplikationer som följd av långvarigt sängliggande.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>
                <a:latin typeface="Calibri" panose="020F0502020204030204" pitchFamily="34" charset="0"/>
              </a:rPr>
              <a:t> Förebygga och lindra smärta, dyspné, trötthet och andra symptom.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>
                <a:latin typeface="Calibri" panose="020F0502020204030204" pitchFamily="34" charset="0"/>
              </a:rPr>
              <a:t> Reducera/lindra svullnader.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>
                <a:latin typeface="Calibri" panose="020F0502020204030204" pitchFamily="34" charset="0"/>
              </a:rPr>
              <a:t>Minska fallrisk.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>
                <a:latin typeface="Calibri" panose="020F0502020204030204" pitchFamily="34" charset="0"/>
              </a:rPr>
              <a:t> Ge goda kroppsupplevelser och göra gott.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400">
                <a:latin typeface="Calibri" panose="020F0502020204030204" pitchFamily="34" charset="0"/>
              </a:rPr>
              <a:t> Främja avspänning, lindra ångest och oro.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19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vatten, solnedgång, utomhus&#10;&#10;Beskrivning genererad med mycket hög exakthet">
            <a:extLst>
              <a:ext uri="{FF2B5EF4-FFF2-40B4-BE49-F238E27FC236}">
                <a16:creationId xmlns:a16="http://schemas.microsoft.com/office/drawing/2014/main" id="{1245F199-61DF-41FB-A487-9404BA531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4" r="9412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FD14F5-C920-4F5B-89E6-D3DF38F6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sv-SE" sz="4400" err="1">
                <a:latin typeface="Calibri" panose="020F0502020204030204" pitchFamily="34" charset="0"/>
                <a:cs typeface="Calibri" panose="020F0502020204030204" pitchFamily="34" charset="0"/>
              </a:rPr>
              <a:t>BehandlingsÅtgärder</a:t>
            </a:r>
            <a:endParaRPr lang="sv-SE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FFD74B-23B6-431E-9878-C8BB0C1E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661" y="2638044"/>
            <a:ext cx="4292707" cy="31019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v-SE"/>
              <a:t>Patientens önskemål och behov styr</a:t>
            </a:r>
          </a:p>
          <a:p>
            <a:pPr>
              <a:lnSpc>
                <a:spcPct val="90000"/>
              </a:lnSpc>
            </a:pPr>
            <a:r>
              <a:rPr lang="sv-SE"/>
              <a:t>Motivation till fortsatt aktivitet ADL</a:t>
            </a:r>
          </a:p>
          <a:p>
            <a:pPr>
              <a:lnSpc>
                <a:spcPct val="90000"/>
              </a:lnSpc>
            </a:pPr>
            <a:r>
              <a:rPr lang="sv-SE"/>
              <a:t>Hjälpmedel – gånghjälpmedel </a:t>
            </a:r>
          </a:p>
          <a:p>
            <a:pPr>
              <a:lnSpc>
                <a:spcPct val="90000"/>
              </a:lnSpc>
            </a:pPr>
            <a:r>
              <a:rPr lang="sv-SE"/>
              <a:t>Muskelträning; Funktionell träning </a:t>
            </a:r>
            <a:endParaRPr lang="sv-SE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sv-SE"/>
              <a:t>Gång- och förflyttningsträning </a:t>
            </a:r>
          </a:p>
          <a:p>
            <a:pPr>
              <a:lnSpc>
                <a:spcPct val="90000"/>
              </a:lnSpc>
            </a:pPr>
            <a:r>
              <a:rPr lang="sv-SE"/>
              <a:t>Andningsgymnastik </a:t>
            </a:r>
          </a:p>
          <a:p>
            <a:pPr>
              <a:lnSpc>
                <a:spcPct val="90000"/>
              </a:lnSpc>
            </a:pPr>
            <a:r>
              <a:rPr lang="sv-SE"/>
              <a:t>Smärtlindring – TENS, fysisk aktivitet </a:t>
            </a:r>
          </a:p>
          <a:p>
            <a:pPr>
              <a:lnSpc>
                <a:spcPct val="90000"/>
              </a:lnSpc>
            </a:pPr>
            <a:r>
              <a:rPr lang="sv-SE"/>
              <a:t>Avspänningsträning, </a:t>
            </a:r>
            <a:r>
              <a:rPr lang="sv-SE" err="1"/>
              <a:t>mediYoga</a:t>
            </a:r>
            <a:endParaRPr lang="sv-SE"/>
          </a:p>
          <a:p>
            <a:pPr>
              <a:lnSpc>
                <a:spcPct val="90000"/>
              </a:lnSpc>
            </a:pPr>
            <a:r>
              <a:rPr lang="sv-SE"/>
              <a:t>Mjuk massage</a:t>
            </a:r>
          </a:p>
          <a:p>
            <a:pPr>
              <a:lnSpc>
                <a:spcPct val="90000"/>
              </a:lnSpc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81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AAEF48-5286-4B76-80EC-1697003A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sz="3200"/>
              <a:t>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D32841-C331-4189-9D30-7F5C1B80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800">
                <a:latin typeface="Calibri" panose="020F0502020204030204" pitchFamily="34" charset="0"/>
                <a:cs typeface="Calibri" panose="020F0502020204030204" pitchFamily="34" charset="0"/>
              </a:rPr>
              <a:t>Teamsamverkan i palliativt team innebär att kompetensen breddas. Utbudet av insatser ökar för vad patienten kan erbjudas. </a:t>
            </a:r>
          </a:p>
          <a:p>
            <a:pPr>
              <a:lnSpc>
                <a:spcPct val="110000"/>
              </a:lnSpc>
            </a:pPr>
            <a:r>
              <a:rPr lang="sv-SE" sz="1800">
                <a:latin typeface="Calibri" panose="020F0502020204030204" pitchFamily="34" charset="0"/>
                <a:cs typeface="Calibri" panose="020F0502020204030204" pitchFamily="34" charset="0"/>
              </a:rPr>
              <a:t>Arbetar för samverkan i vårdkedjan mellan Region Värmland och kommunerna. </a:t>
            </a:r>
          </a:p>
          <a:p>
            <a:pPr>
              <a:lnSpc>
                <a:spcPct val="110000"/>
              </a:lnSpc>
            </a:pPr>
            <a:r>
              <a:rPr lang="sv-SE" sz="1800">
                <a:latin typeface="Calibri" panose="020F0502020204030204" pitchFamily="34" charset="0"/>
                <a:cs typeface="Calibri" panose="020F0502020204030204" pitchFamily="34" charset="0"/>
              </a:rPr>
              <a:t>Kontakt och samarbete med kommunrehab och onkologens fysioterapeut/arbetsterapeut. </a:t>
            </a:r>
          </a:p>
        </p:txBody>
      </p:sp>
      <p:pic>
        <p:nvPicPr>
          <p:cNvPr id="4" name="Bildobjekt 3" descr="En bild som visar himmel, person, håller, kvinna&#10;&#10;Beskrivning genererad med mycket hög exakthet">
            <a:extLst>
              <a:ext uri="{FF2B5EF4-FFF2-40B4-BE49-F238E27FC236}">
                <a16:creationId xmlns:a16="http://schemas.microsoft.com/office/drawing/2014/main" id="{6DBF34C6-EEED-4956-A2D9-BE78A637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07"/>
          <a:stretch/>
        </p:blipFill>
        <p:spPr>
          <a:xfrm>
            <a:off x="6094411" y="2345918"/>
            <a:ext cx="4960443" cy="27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14609-1581-47ED-86BE-571ED641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>
                <a:latin typeface="Calibri" panose="020F0502020204030204" pitchFamily="34" charset="0"/>
                <a:cs typeface="Calibri" panose="020F0502020204030204" pitchFamily="34" charset="0"/>
              </a:rPr>
              <a:t>Symptom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8A897-AB3D-4CF7-9985-A73215471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568" y="2432098"/>
            <a:ext cx="7729728" cy="3101983"/>
          </a:xfrm>
        </p:spPr>
        <p:txBody>
          <a:bodyPr>
            <a:normAutofit fontScale="85000" lnSpcReduction="20000"/>
          </a:bodyPr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Trötthet (</a:t>
            </a:r>
            <a:r>
              <a:rPr lang="sv-SE" err="1"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Smärta</a:t>
            </a:r>
          </a:p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Nedsatt aptit</a:t>
            </a:r>
          </a:p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Illamående</a:t>
            </a:r>
          </a:p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Förstoppning</a:t>
            </a:r>
          </a:p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Ångest/depression </a:t>
            </a:r>
          </a:p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Muntorrhet</a:t>
            </a:r>
          </a:p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Andnöd (</a:t>
            </a:r>
            <a:r>
              <a:rPr lang="sv-SE" err="1">
                <a:latin typeface="Calibri" panose="020F0502020204030204" pitchFamily="34" charset="0"/>
                <a:cs typeface="Calibri" panose="020F0502020204030204" pitchFamily="34" charset="0"/>
              </a:rPr>
              <a:t>dyspné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7CB84AA-42A3-4BC5-95E1-F6E36EAE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592" y="2628969"/>
            <a:ext cx="4834324" cy="24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F2025E8A4FD4CBE3C9A3179265068" ma:contentTypeVersion="5" ma:contentTypeDescription="Create a new document." ma:contentTypeScope="" ma:versionID="17d83bd09bb8753c609c76e3cd165597">
  <xsd:schema xmlns:xsd="http://www.w3.org/2001/XMLSchema" xmlns:xs="http://www.w3.org/2001/XMLSchema" xmlns:p="http://schemas.microsoft.com/office/2006/metadata/properties" xmlns:ns3="de599b3e-6bf0-4c3b-9808-1e476bca0a86" xmlns:ns4="ca514cfe-dc95-4683-92e7-40cb526518b4" targetNamespace="http://schemas.microsoft.com/office/2006/metadata/properties" ma:root="true" ma:fieldsID="29673acc9c21ef4784643f8a069d606b" ns3:_="" ns4:_="">
    <xsd:import namespace="de599b3e-6bf0-4c3b-9808-1e476bca0a86"/>
    <xsd:import namespace="ca514cfe-dc95-4683-92e7-40cb526518b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99b3e-6bf0-4c3b-9808-1e476bca0a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14cfe-dc95-4683-92e7-40cb52651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19A06-7FAD-4265-B0F7-22699549AE20}">
  <ds:schemaRefs>
    <ds:schemaRef ds:uri="http://purl.org/dc/dcmitype/"/>
    <ds:schemaRef ds:uri="http://www.w3.org/XML/1998/namespace"/>
    <ds:schemaRef ds:uri="http://schemas.openxmlformats.org/package/2006/metadata/core-properties"/>
    <ds:schemaRef ds:uri="ca514cfe-dc95-4683-92e7-40cb526518b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e599b3e-6bf0-4c3b-9808-1e476bca0a86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33AD20B-2943-4DE2-AD9D-62B2561366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99b3e-6bf0-4c3b-9808-1e476bca0a86"/>
    <ds:schemaRef ds:uri="ca514cfe-dc95-4683-92e7-40cb52651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78B548-BE9E-4917-8E59-3418E1A199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1188</Words>
  <Application>Microsoft Office PowerPoint</Application>
  <PresentationFormat>Bredbild</PresentationFormat>
  <Paragraphs>180</Paragraphs>
  <Slides>26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Wingdings</vt:lpstr>
      <vt:lpstr>Galleri</vt:lpstr>
      <vt:lpstr>Palliativ rehabilitering – Vad kan man göra som omvårdnadspersonal? </vt:lpstr>
      <vt:lpstr>”Jag är nog färdig med att gympa.” </vt:lpstr>
      <vt:lpstr>Tidpunkt för Start av fysioterapi</vt:lpstr>
      <vt:lpstr>Rätt insats vid rätt tidpunkt</vt:lpstr>
      <vt:lpstr>Fokus på att Ta tillvara det friska</vt:lpstr>
      <vt:lpstr>behålla livskvalitet så långt det är möjligt och minska symptom </vt:lpstr>
      <vt:lpstr>BehandlingsÅtgärder</vt:lpstr>
      <vt:lpstr>SAMVERKAN</vt:lpstr>
      <vt:lpstr>Symptom</vt:lpstr>
      <vt:lpstr>TOTAL smärta, Fyra dimensioner:</vt:lpstr>
      <vt:lpstr>Förebygga komplikationer som följd av långvarigt sängliggande</vt:lpstr>
      <vt:lpstr>VILA</vt:lpstr>
      <vt:lpstr>smärtstillande  vid aktivitet</vt:lpstr>
      <vt:lpstr>Patienten med Andnöd</vt:lpstr>
      <vt:lpstr>Dyspné</vt:lpstr>
      <vt:lpstr>Åtgärder vid andnöd</vt:lpstr>
      <vt:lpstr>Andningskontroll vid ADL</vt:lpstr>
      <vt:lpstr>Hitta livskvalité för patienten i patientens hem</vt:lpstr>
      <vt:lpstr>Träning</vt:lpstr>
      <vt:lpstr>TRÄNA tillsammans MED PATIENTEN</vt:lpstr>
      <vt:lpstr>Andningskontroll vid ADL</vt:lpstr>
      <vt:lpstr>Andningskontroll vid ADL</vt:lpstr>
      <vt:lpstr>Patient Case </vt:lpstr>
      <vt:lpstr>Sammanfattning: Förslag på Vad man göra Som omvårdnadspersonal</vt:lpstr>
      <vt:lpstr>…Och om tid och möjlighet finns: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 rehabilitering – Vad kan man göra som omvårdnadspersonal?</dc:title>
  <dc:creator>Tove Vaugarny</dc:creator>
  <cp:lastModifiedBy>Tove Vaugarny</cp:lastModifiedBy>
  <cp:revision>2</cp:revision>
  <dcterms:created xsi:type="dcterms:W3CDTF">2019-10-29T15:13:26Z</dcterms:created>
  <dcterms:modified xsi:type="dcterms:W3CDTF">2019-11-04T12:51:04Z</dcterms:modified>
</cp:coreProperties>
</file>