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7" r:id="rId3"/>
    <p:sldId id="262" r:id="rId4"/>
    <p:sldId id="275" r:id="rId5"/>
    <p:sldId id="263" r:id="rId6"/>
    <p:sldId id="279" r:id="rId7"/>
    <p:sldId id="264" r:id="rId8"/>
    <p:sldId id="259" r:id="rId9"/>
    <p:sldId id="270" r:id="rId10"/>
    <p:sldId id="265" r:id="rId11"/>
    <p:sldId id="280" r:id="rId12"/>
    <p:sldId id="274" r:id="rId13"/>
    <p:sldId id="266" r:id="rId14"/>
    <p:sldId id="268" r:id="rId15"/>
    <p:sldId id="269" r:id="rId16"/>
    <p:sldId id="271" r:id="rId17"/>
    <p:sldId id="284" r:id="rId18"/>
    <p:sldId id="285" r:id="rId19"/>
    <p:sldId id="272" r:id="rId20"/>
    <p:sldId id="273"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49EC62-A788-4BB3-8D9C-541003EB2EC2}" v="177" dt="2018-09-04T13:38:04.2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72"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307BF-F1A5-4B26-A88D-B02C1484E2A9}" type="datetimeFigureOut">
              <a:rPr lang="sv-SE" smtClean="0"/>
              <a:t>2018-10-02</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8F233-7FAC-48ED-852A-B892BFDCD3B6}" type="slidenum">
              <a:rPr lang="sv-SE" smtClean="0"/>
              <a:t>‹#›</a:t>
            </a:fld>
            <a:endParaRPr lang="sv-SE" dirty="0"/>
          </a:p>
        </p:txBody>
      </p:sp>
    </p:spTree>
    <p:extLst>
      <p:ext uri="{BB962C8B-B14F-4D97-AF65-F5344CB8AC3E}">
        <p14:creationId xmlns:p14="http://schemas.microsoft.com/office/powerpoint/2010/main" val="3346280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latshållare för bildobjekt 1">
            <a:extLst>
              <a:ext uri="{FF2B5EF4-FFF2-40B4-BE49-F238E27FC236}">
                <a16:creationId xmlns:a16="http://schemas.microsoft.com/office/drawing/2014/main" id="{ED8C2CE5-B1F6-4B60-A693-486881D26E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Platshållare för anteckningar 2">
            <a:extLst>
              <a:ext uri="{FF2B5EF4-FFF2-40B4-BE49-F238E27FC236}">
                <a16:creationId xmlns:a16="http://schemas.microsoft.com/office/drawing/2014/main" id="{14756467-70B7-4DCC-BD2C-9A4465F7E3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dirty="0"/>
          </a:p>
        </p:txBody>
      </p:sp>
      <p:sp>
        <p:nvSpPr>
          <p:cNvPr id="11268" name="Platshållare för bildnummer 3">
            <a:extLst>
              <a:ext uri="{FF2B5EF4-FFF2-40B4-BE49-F238E27FC236}">
                <a16:creationId xmlns:a16="http://schemas.microsoft.com/office/drawing/2014/main" id="{90EB6296-21BC-4FA4-BC8D-FA141104D7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A9EA9526-9F8C-4C11-9030-83F44FC2DD5C}" type="slidenum">
              <a:rPr lang="sv-SE" altLang="sv-SE" sz="1200" smtClean="0"/>
              <a:pPr/>
              <a:t>17</a:t>
            </a:fld>
            <a:endParaRPr lang="sv-SE" altLang="sv-SE" sz="1200" dirty="0"/>
          </a:p>
        </p:txBody>
      </p:sp>
    </p:spTree>
    <p:extLst>
      <p:ext uri="{BB962C8B-B14F-4D97-AF65-F5344CB8AC3E}">
        <p14:creationId xmlns:p14="http://schemas.microsoft.com/office/powerpoint/2010/main" val="3587179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2AD315-D326-4EF1-A48C-181C2F322E0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7C26004-21FA-4BDF-AB48-43060B2A6C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18D76DA-27F2-4E04-BF8B-61C9724202C9}"/>
              </a:ext>
            </a:extLst>
          </p:cNvPr>
          <p:cNvSpPr>
            <a:spLocks noGrp="1"/>
          </p:cNvSpPr>
          <p:nvPr>
            <p:ph type="dt" sz="half" idx="10"/>
          </p:nvPr>
        </p:nvSpPr>
        <p:spPr/>
        <p:txBody>
          <a:bodyPr/>
          <a:lstStyle/>
          <a:p>
            <a:fld id="{279CB7F8-EE14-4710-A721-81CD652F1520}" type="datetimeFigureOut">
              <a:rPr lang="sv-SE" smtClean="0"/>
              <a:t>2018-10-02</a:t>
            </a:fld>
            <a:endParaRPr lang="sv-SE" dirty="0"/>
          </a:p>
        </p:txBody>
      </p:sp>
      <p:sp>
        <p:nvSpPr>
          <p:cNvPr id="5" name="Platshållare för sidfot 4">
            <a:extLst>
              <a:ext uri="{FF2B5EF4-FFF2-40B4-BE49-F238E27FC236}">
                <a16:creationId xmlns:a16="http://schemas.microsoft.com/office/drawing/2014/main" id="{BE303E3A-1BAD-4194-BA5F-869DFFF2953E}"/>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00838873-1020-48A5-AE64-801AEB4B4C21}"/>
              </a:ext>
            </a:extLst>
          </p:cNvPr>
          <p:cNvSpPr>
            <a:spLocks noGrp="1"/>
          </p:cNvSpPr>
          <p:nvPr>
            <p:ph type="sldNum" sz="quarter" idx="12"/>
          </p:nvPr>
        </p:nvSpPr>
        <p:spPr/>
        <p:txBody>
          <a:bodyPr/>
          <a:lstStyle/>
          <a:p>
            <a:fld id="{2067CE08-2D78-4A6E-98ED-DADA117EFC24}" type="slidenum">
              <a:rPr lang="sv-SE" smtClean="0"/>
              <a:t>‹#›</a:t>
            </a:fld>
            <a:endParaRPr lang="sv-SE" dirty="0"/>
          </a:p>
        </p:txBody>
      </p:sp>
    </p:spTree>
    <p:extLst>
      <p:ext uri="{BB962C8B-B14F-4D97-AF65-F5344CB8AC3E}">
        <p14:creationId xmlns:p14="http://schemas.microsoft.com/office/powerpoint/2010/main" val="3150948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3B704F-9097-4CE9-82AD-63BE8C42C8A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AFDBA4F-5608-400E-9D1D-7310206B75A4}"/>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F7D9975-09CF-4C5D-9F19-5E81C11B0D4E}"/>
              </a:ext>
            </a:extLst>
          </p:cNvPr>
          <p:cNvSpPr>
            <a:spLocks noGrp="1"/>
          </p:cNvSpPr>
          <p:nvPr>
            <p:ph type="dt" sz="half" idx="10"/>
          </p:nvPr>
        </p:nvSpPr>
        <p:spPr/>
        <p:txBody>
          <a:bodyPr/>
          <a:lstStyle/>
          <a:p>
            <a:fld id="{279CB7F8-EE14-4710-A721-81CD652F1520}" type="datetimeFigureOut">
              <a:rPr lang="sv-SE" smtClean="0"/>
              <a:t>2018-10-02</a:t>
            </a:fld>
            <a:endParaRPr lang="sv-SE" dirty="0"/>
          </a:p>
        </p:txBody>
      </p:sp>
      <p:sp>
        <p:nvSpPr>
          <p:cNvPr id="5" name="Platshållare för sidfot 4">
            <a:extLst>
              <a:ext uri="{FF2B5EF4-FFF2-40B4-BE49-F238E27FC236}">
                <a16:creationId xmlns:a16="http://schemas.microsoft.com/office/drawing/2014/main" id="{98D81C9B-9D8D-427B-BF99-F71EB250C469}"/>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D2A0FEC2-95B1-4F6F-BF37-67F6FAA79153}"/>
              </a:ext>
            </a:extLst>
          </p:cNvPr>
          <p:cNvSpPr>
            <a:spLocks noGrp="1"/>
          </p:cNvSpPr>
          <p:nvPr>
            <p:ph type="sldNum" sz="quarter" idx="12"/>
          </p:nvPr>
        </p:nvSpPr>
        <p:spPr/>
        <p:txBody>
          <a:bodyPr/>
          <a:lstStyle/>
          <a:p>
            <a:fld id="{2067CE08-2D78-4A6E-98ED-DADA117EFC24}" type="slidenum">
              <a:rPr lang="sv-SE" smtClean="0"/>
              <a:t>‹#›</a:t>
            </a:fld>
            <a:endParaRPr lang="sv-SE" dirty="0"/>
          </a:p>
        </p:txBody>
      </p:sp>
    </p:spTree>
    <p:extLst>
      <p:ext uri="{BB962C8B-B14F-4D97-AF65-F5344CB8AC3E}">
        <p14:creationId xmlns:p14="http://schemas.microsoft.com/office/powerpoint/2010/main" val="400632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62C2212-43DE-4D9F-97FF-5743EB3C3CE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545D292-E7C5-45CF-8BE3-EED533C3B222}"/>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D2D309B-DA8A-48DF-AA28-AB025660D6F1}"/>
              </a:ext>
            </a:extLst>
          </p:cNvPr>
          <p:cNvSpPr>
            <a:spLocks noGrp="1"/>
          </p:cNvSpPr>
          <p:nvPr>
            <p:ph type="dt" sz="half" idx="10"/>
          </p:nvPr>
        </p:nvSpPr>
        <p:spPr/>
        <p:txBody>
          <a:bodyPr/>
          <a:lstStyle/>
          <a:p>
            <a:fld id="{279CB7F8-EE14-4710-A721-81CD652F1520}" type="datetimeFigureOut">
              <a:rPr lang="sv-SE" smtClean="0"/>
              <a:t>2018-10-02</a:t>
            </a:fld>
            <a:endParaRPr lang="sv-SE" dirty="0"/>
          </a:p>
        </p:txBody>
      </p:sp>
      <p:sp>
        <p:nvSpPr>
          <p:cNvPr id="5" name="Platshållare för sidfot 4">
            <a:extLst>
              <a:ext uri="{FF2B5EF4-FFF2-40B4-BE49-F238E27FC236}">
                <a16:creationId xmlns:a16="http://schemas.microsoft.com/office/drawing/2014/main" id="{B1D22985-E624-4586-B80C-54874AD6645F}"/>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CD32C788-4128-4AF5-8B3B-F8DEE2D402A4}"/>
              </a:ext>
            </a:extLst>
          </p:cNvPr>
          <p:cNvSpPr>
            <a:spLocks noGrp="1"/>
          </p:cNvSpPr>
          <p:nvPr>
            <p:ph type="sldNum" sz="quarter" idx="12"/>
          </p:nvPr>
        </p:nvSpPr>
        <p:spPr/>
        <p:txBody>
          <a:bodyPr/>
          <a:lstStyle/>
          <a:p>
            <a:fld id="{2067CE08-2D78-4A6E-98ED-DADA117EFC24}" type="slidenum">
              <a:rPr lang="sv-SE" smtClean="0"/>
              <a:t>‹#›</a:t>
            </a:fld>
            <a:endParaRPr lang="sv-SE" dirty="0"/>
          </a:p>
        </p:txBody>
      </p:sp>
    </p:spTree>
    <p:extLst>
      <p:ext uri="{BB962C8B-B14F-4D97-AF65-F5344CB8AC3E}">
        <p14:creationId xmlns:p14="http://schemas.microsoft.com/office/powerpoint/2010/main" val="3708248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Rubrik, text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p:spPr>
        <p:txBody>
          <a:bodyPr/>
          <a:lstStyle/>
          <a:p>
            <a:r>
              <a:rPr lang="sv-SE"/>
              <a:t>Klicka här för att ändra format</a:t>
            </a:r>
          </a:p>
        </p:txBody>
      </p:sp>
      <p:sp>
        <p:nvSpPr>
          <p:cNvPr id="3" name="Platshållare för text 2"/>
          <p:cNvSpPr>
            <a:spLocks noGrp="1"/>
          </p:cNvSpPr>
          <p:nvPr>
            <p:ph type="body" sz="half" idx="1"/>
          </p:nvPr>
        </p:nvSpPr>
        <p:spPr>
          <a:xfrm>
            <a:off x="609600" y="1600201"/>
            <a:ext cx="5384800" cy="45259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6197600" y="1600200"/>
            <a:ext cx="5384800" cy="21859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6197600" y="3938589"/>
            <a:ext cx="5384800" cy="21875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ectangle 4">
            <a:extLst>
              <a:ext uri="{FF2B5EF4-FFF2-40B4-BE49-F238E27FC236}">
                <a16:creationId xmlns:a16="http://schemas.microsoft.com/office/drawing/2014/main" id="{E64B3438-0797-478B-8621-3EEB62E3D56D}"/>
              </a:ext>
            </a:extLst>
          </p:cNvPr>
          <p:cNvSpPr>
            <a:spLocks noGrp="1" noChangeArrowheads="1"/>
          </p:cNvSpPr>
          <p:nvPr>
            <p:ph type="dt" sz="half" idx="10"/>
          </p:nvPr>
        </p:nvSpPr>
        <p:spPr>
          <a:ln/>
        </p:spPr>
        <p:txBody>
          <a:bodyPr/>
          <a:lstStyle>
            <a:lvl1pPr>
              <a:defRPr/>
            </a:lvl1pPr>
          </a:lstStyle>
          <a:p>
            <a:pPr>
              <a:defRPr/>
            </a:pPr>
            <a:endParaRPr lang="sv-SE" dirty="0"/>
          </a:p>
        </p:txBody>
      </p:sp>
      <p:sp>
        <p:nvSpPr>
          <p:cNvPr id="7" name="Rectangle 5">
            <a:extLst>
              <a:ext uri="{FF2B5EF4-FFF2-40B4-BE49-F238E27FC236}">
                <a16:creationId xmlns:a16="http://schemas.microsoft.com/office/drawing/2014/main" id="{5BC95FF6-DE5A-49BA-85BD-1E03FF58F7E5}"/>
              </a:ext>
            </a:extLst>
          </p:cNvPr>
          <p:cNvSpPr>
            <a:spLocks noGrp="1" noChangeArrowheads="1"/>
          </p:cNvSpPr>
          <p:nvPr>
            <p:ph type="ftr" sz="quarter" idx="11"/>
          </p:nvPr>
        </p:nvSpPr>
        <p:spPr>
          <a:ln/>
        </p:spPr>
        <p:txBody>
          <a:bodyPr/>
          <a:lstStyle>
            <a:lvl1pPr>
              <a:defRPr/>
            </a:lvl1pPr>
          </a:lstStyle>
          <a:p>
            <a:pPr>
              <a:defRPr/>
            </a:pPr>
            <a:endParaRPr lang="sv-SE" dirty="0"/>
          </a:p>
        </p:txBody>
      </p:sp>
      <p:sp>
        <p:nvSpPr>
          <p:cNvPr id="8" name="Rectangle 6">
            <a:extLst>
              <a:ext uri="{FF2B5EF4-FFF2-40B4-BE49-F238E27FC236}">
                <a16:creationId xmlns:a16="http://schemas.microsoft.com/office/drawing/2014/main" id="{1996744A-9661-4B36-ACB1-838751BC2907}"/>
              </a:ext>
            </a:extLst>
          </p:cNvPr>
          <p:cNvSpPr>
            <a:spLocks noGrp="1" noChangeArrowheads="1"/>
          </p:cNvSpPr>
          <p:nvPr>
            <p:ph type="sldNum" sz="quarter" idx="12"/>
          </p:nvPr>
        </p:nvSpPr>
        <p:spPr>
          <a:ln/>
        </p:spPr>
        <p:txBody>
          <a:bodyPr/>
          <a:lstStyle>
            <a:lvl1pPr>
              <a:defRPr/>
            </a:lvl1pPr>
          </a:lstStyle>
          <a:p>
            <a:pPr>
              <a:defRPr/>
            </a:pPr>
            <a:fld id="{FECC1D14-BD18-44EC-9AE1-5D35A10C67C9}" type="slidenum">
              <a:rPr lang="sv-SE" altLang="sv-SE"/>
              <a:pPr>
                <a:defRPr/>
              </a:pPr>
              <a:t>‹#›</a:t>
            </a:fld>
            <a:endParaRPr lang="sv-SE" altLang="sv-SE" dirty="0"/>
          </a:p>
        </p:txBody>
      </p:sp>
    </p:spTree>
    <p:extLst>
      <p:ext uri="{BB962C8B-B14F-4D97-AF65-F5344CB8AC3E}">
        <p14:creationId xmlns:p14="http://schemas.microsoft.com/office/powerpoint/2010/main" val="3909704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E8A5D2-8C0B-4D3E-B2A7-0D58C88C5BD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BABE958-2764-4BA0-AD9C-16C26CD2CCF3}"/>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0A29E77-CA52-4729-B3E5-D87CE108F437}"/>
              </a:ext>
            </a:extLst>
          </p:cNvPr>
          <p:cNvSpPr>
            <a:spLocks noGrp="1"/>
          </p:cNvSpPr>
          <p:nvPr>
            <p:ph type="dt" sz="half" idx="10"/>
          </p:nvPr>
        </p:nvSpPr>
        <p:spPr/>
        <p:txBody>
          <a:bodyPr/>
          <a:lstStyle/>
          <a:p>
            <a:fld id="{279CB7F8-EE14-4710-A721-81CD652F1520}" type="datetimeFigureOut">
              <a:rPr lang="sv-SE" smtClean="0"/>
              <a:t>2018-10-02</a:t>
            </a:fld>
            <a:endParaRPr lang="sv-SE" dirty="0"/>
          </a:p>
        </p:txBody>
      </p:sp>
      <p:sp>
        <p:nvSpPr>
          <p:cNvPr id="5" name="Platshållare för sidfot 4">
            <a:extLst>
              <a:ext uri="{FF2B5EF4-FFF2-40B4-BE49-F238E27FC236}">
                <a16:creationId xmlns:a16="http://schemas.microsoft.com/office/drawing/2014/main" id="{06C4365B-6766-482E-A2D3-DA7D58906608}"/>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ABA6F643-3382-420B-A8E6-153551559969}"/>
              </a:ext>
            </a:extLst>
          </p:cNvPr>
          <p:cNvSpPr>
            <a:spLocks noGrp="1"/>
          </p:cNvSpPr>
          <p:nvPr>
            <p:ph type="sldNum" sz="quarter" idx="12"/>
          </p:nvPr>
        </p:nvSpPr>
        <p:spPr/>
        <p:txBody>
          <a:bodyPr/>
          <a:lstStyle/>
          <a:p>
            <a:fld id="{2067CE08-2D78-4A6E-98ED-DADA117EFC24}" type="slidenum">
              <a:rPr lang="sv-SE" smtClean="0"/>
              <a:t>‹#›</a:t>
            </a:fld>
            <a:endParaRPr lang="sv-SE" dirty="0"/>
          </a:p>
        </p:txBody>
      </p:sp>
    </p:spTree>
    <p:extLst>
      <p:ext uri="{BB962C8B-B14F-4D97-AF65-F5344CB8AC3E}">
        <p14:creationId xmlns:p14="http://schemas.microsoft.com/office/powerpoint/2010/main" val="4064695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56F487-00CD-4EA0-9423-8B9A2EB9A1C5}"/>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BB5BC623-0B2A-47BF-905E-B35820D64D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8CC0FBC1-49C0-44C5-9946-343E0A676B85}"/>
              </a:ext>
            </a:extLst>
          </p:cNvPr>
          <p:cNvSpPr>
            <a:spLocks noGrp="1"/>
          </p:cNvSpPr>
          <p:nvPr>
            <p:ph type="dt" sz="half" idx="10"/>
          </p:nvPr>
        </p:nvSpPr>
        <p:spPr/>
        <p:txBody>
          <a:bodyPr/>
          <a:lstStyle/>
          <a:p>
            <a:fld id="{279CB7F8-EE14-4710-A721-81CD652F1520}" type="datetimeFigureOut">
              <a:rPr lang="sv-SE" smtClean="0"/>
              <a:t>2018-10-02</a:t>
            </a:fld>
            <a:endParaRPr lang="sv-SE" dirty="0"/>
          </a:p>
        </p:txBody>
      </p:sp>
      <p:sp>
        <p:nvSpPr>
          <p:cNvPr id="5" name="Platshållare för sidfot 4">
            <a:extLst>
              <a:ext uri="{FF2B5EF4-FFF2-40B4-BE49-F238E27FC236}">
                <a16:creationId xmlns:a16="http://schemas.microsoft.com/office/drawing/2014/main" id="{624D8F3E-CB9F-4577-A0E2-7D503DBAEF8E}"/>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CA0D3AC2-26CB-4374-9145-3268CD57FC5A}"/>
              </a:ext>
            </a:extLst>
          </p:cNvPr>
          <p:cNvSpPr>
            <a:spLocks noGrp="1"/>
          </p:cNvSpPr>
          <p:nvPr>
            <p:ph type="sldNum" sz="quarter" idx="12"/>
          </p:nvPr>
        </p:nvSpPr>
        <p:spPr/>
        <p:txBody>
          <a:bodyPr/>
          <a:lstStyle/>
          <a:p>
            <a:fld id="{2067CE08-2D78-4A6E-98ED-DADA117EFC24}" type="slidenum">
              <a:rPr lang="sv-SE" smtClean="0"/>
              <a:t>‹#›</a:t>
            </a:fld>
            <a:endParaRPr lang="sv-SE" dirty="0"/>
          </a:p>
        </p:txBody>
      </p:sp>
    </p:spTree>
    <p:extLst>
      <p:ext uri="{BB962C8B-B14F-4D97-AF65-F5344CB8AC3E}">
        <p14:creationId xmlns:p14="http://schemas.microsoft.com/office/powerpoint/2010/main" val="4142755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69B583-BBA5-40AF-844F-E8CEF1153C0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BEC633A-4767-4419-B210-89478DD2F150}"/>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1A3CF8D-2DED-4336-8535-ED46E06202FC}"/>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749D0DD-0936-45AB-B75E-A21434586201}"/>
              </a:ext>
            </a:extLst>
          </p:cNvPr>
          <p:cNvSpPr>
            <a:spLocks noGrp="1"/>
          </p:cNvSpPr>
          <p:nvPr>
            <p:ph type="dt" sz="half" idx="10"/>
          </p:nvPr>
        </p:nvSpPr>
        <p:spPr/>
        <p:txBody>
          <a:bodyPr/>
          <a:lstStyle/>
          <a:p>
            <a:fld id="{279CB7F8-EE14-4710-A721-81CD652F1520}" type="datetimeFigureOut">
              <a:rPr lang="sv-SE" smtClean="0"/>
              <a:t>2018-10-02</a:t>
            </a:fld>
            <a:endParaRPr lang="sv-SE" dirty="0"/>
          </a:p>
        </p:txBody>
      </p:sp>
      <p:sp>
        <p:nvSpPr>
          <p:cNvPr id="6" name="Platshållare för sidfot 5">
            <a:extLst>
              <a:ext uri="{FF2B5EF4-FFF2-40B4-BE49-F238E27FC236}">
                <a16:creationId xmlns:a16="http://schemas.microsoft.com/office/drawing/2014/main" id="{7FAF99A0-90FF-48FB-931D-860D2F7C4F56}"/>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0ACF9B67-979A-4582-891B-F4E1030FFD05}"/>
              </a:ext>
            </a:extLst>
          </p:cNvPr>
          <p:cNvSpPr>
            <a:spLocks noGrp="1"/>
          </p:cNvSpPr>
          <p:nvPr>
            <p:ph type="sldNum" sz="quarter" idx="12"/>
          </p:nvPr>
        </p:nvSpPr>
        <p:spPr/>
        <p:txBody>
          <a:bodyPr/>
          <a:lstStyle/>
          <a:p>
            <a:fld id="{2067CE08-2D78-4A6E-98ED-DADA117EFC24}" type="slidenum">
              <a:rPr lang="sv-SE" smtClean="0"/>
              <a:t>‹#›</a:t>
            </a:fld>
            <a:endParaRPr lang="sv-SE" dirty="0"/>
          </a:p>
        </p:txBody>
      </p:sp>
    </p:spTree>
    <p:extLst>
      <p:ext uri="{BB962C8B-B14F-4D97-AF65-F5344CB8AC3E}">
        <p14:creationId xmlns:p14="http://schemas.microsoft.com/office/powerpoint/2010/main" val="399749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946B3A-8B6F-44A4-B3CE-E9F0F79F7547}"/>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9FBD29C-BD37-4F44-A1B6-06F662B379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7F87EB5-E173-4BF3-895A-F9455F5CC80B}"/>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9C4D5A8-582A-4F11-A300-B3DB1E758F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EA022CB6-C42B-4E1E-836D-E5C942C2CD8E}"/>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BE366EE-6C0A-4CE6-84C5-BDA0E5C6B730}"/>
              </a:ext>
            </a:extLst>
          </p:cNvPr>
          <p:cNvSpPr>
            <a:spLocks noGrp="1"/>
          </p:cNvSpPr>
          <p:nvPr>
            <p:ph type="dt" sz="half" idx="10"/>
          </p:nvPr>
        </p:nvSpPr>
        <p:spPr/>
        <p:txBody>
          <a:bodyPr/>
          <a:lstStyle/>
          <a:p>
            <a:fld id="{279CB7F8-EE14-4710-A721-81CD652F1520}" type="datetimeFigureOut">
              <a:rPr lang="sv-SE" smtClean="0"/>
              <a:t>2018-10-02</a:t>
            </a:fld>
            <a:endParaRPr lang="sv-SE" dirty="0"/>
          </a:p>
        </p:txBody>
      </p:sp>
      <p:sp>
        <p:nvSpPr>
          <p:cNvPr id="8" name="Platshållare för sidfot 7">
            <a:extLst>
              <a:ext uri="{FF2B5EF4-FFF2-40B4-BE49-F238E27FC236}">
                <a16:creationId xmlns:a16="http://schemas.microsoft.com/office/drawing/2014/main" id="{9486A60F-0163-4DB9-89D9-CA0F6E7EE02B}"/>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F6461D87-DB97-45A6-91FA-087BF8AFF2EB}"/>
              </a:ext>
            </a:extLst>
          </p:cNvPr>
          <p:cNvSpPr>
            <a:spLocks noGrp="1"/>
          </p:cNvSpPr>
          <p:nvPr>
            <p:ph type="sldNum" sz="quarter" idx="12"/>
          </p:nvPr>
        </p:nvSpPr>
        <p:spPr/>
        <p:txBody>
          <a:bodyPr/>
          <a:lstStyle/>
          <a:p>
            <a:fld id="{2067CE08-2D78-4A6E-98ED-DADA117EFC24}" type="slidenum">
              <a:rPr lang="sv-SE" smtClean="0"/>
              <a:t>‹#›</a:t>
            </a:fld>
            <a:endParaRPr lang="sv-SE" dirty="0"/>
          </a:p>
        </p:txBody>
      </p:sp>
    </p:spTree>
    <p:extLst>
      <p:ext uri="{BB962C8B-B14F-4D97-AF65-F5344CB8AC3E}">
        <p14:creationId xmlns:p14="http://schemas.microsoft.com/office/powerpoint/2010/main" val="211342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177E7E-3CC6-41AA-83AE-6F7BE6BD4E9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FE4243E-5A08-4B7B-BAEA-154ED19107DC}"/>
              </a:ext>
            </a:extLst>
          </p:cNvPr>
          <p:cNvSpPr>
            <a:spLocks noGrp="1"/>
          </p:cNvSpPr>
          <p:nvPr>
            <p:ph type="dt" sz="half" idx="10"/>
          </p:nvPr>
        </p:nvSpPr>
        <p:spPr/>
        <p:txBody>
          <a:bodyPr/>
          <a:lstStyle/>
          <a:p>
            <a:fld id="{279CB7F8-EE14-4710-A721-81CD652F1520}" type="datetimeFigureOut">
              <a:rPr lang="sv-SE" smtClean="0"/>
              <a:t>2018-10-02</a:t>
            </a:fld>
            <a:endParaRPr lang="sv-SE" dirty="0"/>
          </a:p>
        </p:txBody>
      </p:sp>
      <p:sp>
        <p:nvSpPr>
          <p:cNvPr id="4" name="Platshållare för sidfot 3">
            <a:extLst>
              <a:ext uri="{FF2B5EF4-FFF2-40B4-BE49-F238E27FC236}">
                <a16:creationId xmlns:a16="http://schemas.microsoft.com/office/drawing/2014/main" id="{8CB2AD1D-81D3-4ABA-B9FC-50DB9AEDE3D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90D4F6E6-0724-46B1-BEB1-8E7F01ECFF57}"/>
              </a:ext>
            </a:extLst>
          </p:cNvPr>
          <p:cNvSpPr>
            <a:spLocks noGrp="1"/>
          </p:cNvSpPr>
          <p:nvPr>
            <p:ph type="sldNum" sz="quarter" idx="12"/>
          </p:nvPr>
        </p:nvSpPr>
        <p:spPr/>
        <p:txBody>
          <a:bodyPr/>
          <a:lstStyle/>
          <a:p>
            <a:fld id="{2067CE08-2D78-4A6E-98ED-DADA117EFC24}" type="slidenum">
              <a:rPr lang="sv-SE" smtClean="0"/>
              <a:t>‹#›</a:t>
            </a:fld>
            <a:endParaRPr lang="sv-SE" dirty="0"/>
          </a:p>
        </p:txBody>
      </p:sp>
    </p:spTree>
    <p:extLst>
      <p:ext uri="{BB962C8B-B14F-4D97-AF65-F5344CB8AC3E}">
        <p14:creationId xmlns:p14="http://schemas.microsoft.com/office/powerpoint/2010/main" val="3995632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56E33CA-7DBA-4AB4-8A24-E048537145A5}"/>
              </a:ext>
            </a:extLst>
          </p:cNvPr>
          <p:cNvSpPr>
            <a:spLocks noGrp="1"/>
          </p:cNvSpPr>
          <p:nvPr>
            <p:ph type="dt" sz="half" idx="10"/>
          </p:nvPr>
        </p:nvSpPr>
        <p:spPr/>
        <p:txBody>
          <a:bodyPr/>
          <a:lstStyle/>
          <a:p>
            <a:fld id="{279CB7F8-EE14-4710-A721-81CD652F1520}" type="datetimeFigureOut">
              <a:rPr lang="sv-SE" smtClean="0"/>
              <a:t>2018-10-02</a:t>
            </a:fld>
            <a:endParaRPr lang="sv-SE" dirty="0"/>
          </a:p>
        </p:txBody>
      </p:sp>
      <p:sp>
        <p:nvSpPr>
          <p:cNvPr id="3" name="Platshållare för sidfot 2">
            <a:extLst>
              <a:ext uri="{FF2B5EF4-FFF2-40B4-BE49-F238E27FC236}">
                <a16:creationId xmlns:a16="http://schemas.microsoft.com/office/drawing/2014/main" id="{67626B35-7AAC-4C4A-A82E-063B1B3E65F7}"/>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1ABE0195-5E59-43A5-BE13-191AF4672CFC}"/>
              </a:ext>
            </a:extLst>
          </p:cNvPr>
          <p:cNvSpPr>
            <a:spLocks noGrp="1"/>
          </p:cNvSpPr>
          <p:nvPr>
            <p:ph type="sldNum" sz="quarter" idx="12"/>
          </p:nvPr>
        </p:nvSpPr>
        <p:spPr/>
        <p:txBody>
          <a:bodyPr/>
          <a:lstStyle/>
          <a:p>
            <a:fld id="{2067CE08-2D78-4A6E-98ED-DADA117EFC24}" type="slidenum">
              <a:rPr lang="sv-SE" smtClean="0"/>
              <a:t>‹#›</a:t>
            </a:fld>
            <a:endParaRPr lang="sv-SE" dirty="0"/>
          </a:p>
        </p:txBody>
      </p:sp>
    </p:spTree>
    <p:extLst>
      <p:ext uri="{BB962C8B-B14F-4D97-AF65-F5344CB8AC3E}">
        <p14:creationId xmlns:p14="http://schemas.microsoft.com/office/powerpoint/2010/main" val="3918436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68B151-9930-4231-A7FE-67AF9B2D0F3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B36AA1B-CF33-41DD-AB43-68A8A7C0FB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AD7B7CA5-6D63-405D-9D1D-4C7FEA171D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EA6F3A0E-5971-4797-AA37-1B921FE78EDA}"/>
              </a:ext>
            </a:extLst>
          </p:cNvPr>
          <p:cNvSpPr>
            <a:spLocks noGrp="1"/>
          </p:cNvSpPr>
          <p:nvPr>
            <p:ph type="dt" sz="half" idx="10"/>
          </p:nvPr>
        </p:nvSpPr>
        <p:spPr/>
        <p:txBody>
          <a:bodyPr/>
          <a:lstStyle/>
          <a:p>
            <a:fld id="{279CB7F8-EE14-4710-A721-81CD652F1520}" type="datetimeFigureOut">
              <a:rPr lang="sv-SE" smtClean="0"/>
              <a:t>2018-10-02</a:t>
            </a:fld>
            <a:endParaRPr lang="sv-SE" dirty="0"/>
          </a:p>
        </p:txBody>
      </p:sp>
      <p:sp>
        <p:nvSpPr>
          <p:cNvPr id="6" name="Platshållare för sidfot 5">
            <a:extLst>
              <a:ext uri="{FF2B5EF4-FFF2-40B4-BE49-F238E27FC236}">
                <a16:creationId xmlns:a16="http://schemas.microsoft.com/office/drawing/2014/main" id="{CBF0E1A0-CB09-4390-966A-03D3A67F4935}"/>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07CB845C-5D8F-406B-B924-E2FE8F468FAC}"/>
              </a:ext>
            </a:extLst>
          </p:cNvPr>
          <p:cNvSpPr>
            <a:spLocks noGrp="1"/>
          </p:cNvSpPr>
          <p:nvPr>
            <p:ph type="sldNum" sz="quarter" idx="12"/>
          </p:nvPr>
        </p:nvSpPr>
        <p:spPr/>
        <p:txBody>
          <a:bodyPr/>
          <a:lstStyle/>
          <a:p>
            <a:fld id="{2067CE08-2D78-4A6E-98ED-DADA117EFC24}" type="slidenum">
              <a:rPr lang="sv-SE" smtClean="0"/>
              <a:t>‹#›</a:t>
            </a:fld>
            <a:endParaRPr lang="sv-SE" dirty="0"/>
          </a:p>
        </p:txBody>
      </p:sp>
    </p:spTree>
    <p:extLst>
      <p:ext uri="{BB962C8B-B14F-4D97-AF65-F5344CB8AC3E}">
        <p14:creationId xmlns:p14="http://schemas.microsoft.com/office/powerpoint/2010/main" val="1593993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8F8191-0468-41D6-B992-33065BA5C55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34C72E8-2BFB-4CCC-A301-3489B3CBF2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a:extLst>
              <a:ext uri="{FF2B5EF4-FFF2-40B4-BE49-F238E27FC236}">
                <a16:creationId xmlns:a16="http://schemas.microsoft.com/office/drawing/2014/main" id="{3C377B6B-CDFD-4EEC-A942-363BD07043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6643D614-CC73-4F2B-9AD5-4E2769C125E9}"/>
              </a:ext>
            </a:extLst>
          </p:cNvPr>
          <p:cNvSpPr>
            <a:spLocks noGrp="1"/>
          </p:cNvSpPr>
          <p:nvPr>
            <p:ph type="dt" sz="half" idx="10"/>
          </p:nvPr>
        </p:nvSpPr>
        <p:spPr/>
        <p:txBody>
          <a:bodyPr/>
          <a:lstStyle/>
          <a:p>
            <a:fld id="{279CB7F8-EE14-4710-A721-81CD652F1520}" type="datetimeFigureOut">
              <a:rPr lang="sv-SE" smtClean="0"/>
              <a:t>2018-10-02</a:t>
            </a:fld>
            <a:endParaRPr lang="sv-SE" dirty="0"/>
          </a:p>
        </p:txBody>
      </p:sp>
      <p:sp>
        <p:nvSpPr>
          <p:cNvPr id="6" name="Platshållare för sidfot 5">
            <a:extLst>
              <a:ext uri="{FF2B5EF4-FFF2-40B4-BE49-F238E27FC236}">
                <a16:creationId xmlns:a16="http://schemas.microsoft.com/office/drawing/2014/main" id="{EDA96CD4-4DAF-40C1-BD33-32DF8EC608CF}"/>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D581E2C7-7B4D-4CBF-9FF6-E177FE88B86E}"/>
              </a:ext>
            </a:extLst>
          </p:cNvPr>
          <p:cNvSpPr>
            <a:spLocks noGrp="1"/>
          </p:cNvSpPr>
          <p:nvPr>
            <p:ph type="sldNum" sz="quarter" idx="12"/>
          </p:nvPr>
        </p:nvSpPr>
        <p:spPr/>
        <p:txBody>
          <a:bodyPr/>
          <a:lstStyle/>
          <a:p>
            <a:fld id="{2067CE08-2D78-4A6E-98ED-DADA117EFC24}" type="slidenum">
              <a:rPr lang="sv-SE" smtClean="0"/>
              <a:t>‹#›</a:t>
            </a:fld>
            <a:endParaRPr lang="sv-SE" dirty="0"/>
          </a:p>
        </p:txBody>
      </p:sp>
    </p:spTree>
    <p:extLst>
      <p:ext uri="{BB962C8B-B14F-4D97-AF65-F5344CB8AC3E}">
        <p14:creationId xmlns:p14="http://schemas.microsoft.com/office/powerpoint/2010/main" val="2007741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4170C2E-CF37-40F8-8418-703E733188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C4EE96E-33EB-42FB-9DCA-7237F7A696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6C8CD1C-32C4-4B56-AB65-2B665F79EC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9CB7F8-EE14-4710-A721-81CD652F1520}" type="datetimeFigureOut">
              <a:rPr lang="sv-SE" smtClean="0"/>
              <a:t>2018-10-02</a:t>
            </a:fld>
            <a:endParaRPr lang="sv-SE" dirty="0"/>
          </a:p>
        </p:txBody>
      </p:sp>
      <p:sp>
        <p:nvSpPr>
          <p:cNvPr id="5" name="Platshållare för sidfot 4">
            <a:extLst>
              <a:ext uri="{FF2B5EF4-FFF2-40B4-BE49-F238E27FC236}">
                <a16:creationId xmlns:a16="http://schemas.microsoft.com/office/drawing/2014/main" id="{31975A84-FE6E-4002-B95C-074528B258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13B93B29-E7EE-4D79-8C48-D897B4D2A1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7CE08-2D78-4A6E-98ED-DADA117EFC24}" type="slidenum">
              <a:rPr lang="sv-SE" smtClean="0"/>
              <a:t>‹#›</a:t>
            </a:fld>
            <a:endParaRPr lang="sv-SE" dirty="0"/>
          </a:p>
        </p:txBody>
      </p:sp>
    </p:spTree>
    <p:extLst>
      <p:ext uri="{BB962C8B-B14F-4D97-AF65-F5344CB8AC3E}">
        <p14:creationId xmlns:p14="http://schemas.microsoft.com/office/powerpoint/2010/main" val="3136762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9DC694-4B86-4317-B6D7-2839DA7D99A3}"/>
              </a:ext>
            </a:extLst>
          </p:cNvPr>
          <p:cNvSpPr>
            <a:spLocks noGrp="1"/>
          </p:cNvSpPr>
          <p:nvPr>
            <p:ph type="ctrTitle"/>
          </p:nvPr>
        </p:nvSpPr>
        <p:spPr/>
        <p:txBody>
          <a:bodyPr/>
          <a:lstStyle/>
          <a:p>
            <a:r>
              <a:rPr lang="sv-SE" dirty="0"/>
              <a:t>PALLIATIV VÅRD</a:t>
            </a:r>
          </a:p>
        </p:txBody>
      </p:sp>
      <p:sp>
        <p:nvSpPr>
          <p:cNvPr id="3" name="Underrubrik 2">
            <a:extLst>
              <a:ext uri="{FF2B5EF4-FFF2-40B4-BE49-F238E27FC236}">
                <a16:creationId xmlns:a16="http://schemas.microsoft.com/office/drawing/2014/main" id="{B77D4A16-0A85-40ED-ACC6-89C659EFACC1}"/>
              </a:ext>
            </a:extLst>
          </p:cNvPr>
          <p:cNvSpPr>
            <a:spLocks noGrp="1"/>
          </p:cNvSpPr>
          <p:nvPr>
            <p:ph type="subTitle" idx="1"/>
          </p:nvPr>
        </p:nvSpPr>
        <p:spPr/>
        <p:txBody>
          <a:bodyPr vert="horz" lIns="91440" tIns="45720" rIns="91440" bIns="45720" rtlCol="0" anchor="t">
            <a:normAutofit/>
          </a:bodyPr>
          <a:lstStyle/>
          <a:p>
            <a:r>
              <a:rPr lang="sv-SE" dirty="0"/>
              <a:t>DEMENS med fokus på sen palliativ vård</a:t>
            </a:r>
          </a:p>
        </p:txBody>
      </p:sp>
    </p:spTree>
    <p:extLst>
      <p:ext uri="{BB962C8B-B14F-4D97-AF65-F5344CB8AC3E}">
        <p14:creationId xmlns:p14="http://schemas.microsoft.com/office/powerpoint/2010/main" val="2399951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97DA54-D743-4F37-8730-73E887F9246C}"/>
              </a:ext>
            </a:extLst>
          </p:cNvPr>
          <p:cNvSpPr>
            <a:spLocks noGrp="1"/>
          </p:cNvSpPr>
          <p:nvPr>
            <p:ph type="title"/>
          </p:nvPr>
        </p:nvSpPr>
        <p:spPr/>
        <p:txBody>
          <a:bodyPr/>
          <a:lstStyle/>
          <a:p>
            <a:r>
              <a:rPr lang="sv-SE" dirty="0"/>
              <a:t>Livets slut vid demens</a:t>
            </a:r>
          </a:p>
        </p:txBody>
      </p:sp>
      <p:sp>
        <p:nvSpPr>
          <p:cNvPr id="3" name="Platshållare för innehåll 2">
            <a:extLst>
              <a:ext uri="{FF2B5EF4-FFF2-40B4-BE49-F238E27FC236}">
                <a16:creationId xmlns:a16="http://schemas.microsoft.com/office/drawing/2014/main" id="{978E8339-2131-411F-B305-9E672A5953E8}"/>
              </a:ext>
            </a:extLst>
          </p:cNvPr>
          <p:cNvSpPr>
            <a:spLocks noGrp="1"/>
          </p:cNvSpPr>
          <p:nvPr>
            <p:ph idx="1"/>
          </p:nvPr>
        </p:nvSpPr>
        <p:spPr/>
        <p:txBody>
          <a:bodyPr>
            <a:normAutofit/>
          </a:bodyPr>
          <a:lstStyle/>
          <a:p>
            <a:r>
              <a:rPr lang="sv-SE" sz="2000" dirty="0"/>
              <a:t>Oftast uppenbart för både anhöriga och vårdpersonal. </a:t>
            </a:r>
          </a:p>
          <a:p>
            <a:endParaRPr lang="sv-SE" sz="2000" dirty="0"/>
          </a:p>
          <a:p>
            <a:r>
              <a:rPr lang="sv-SE" sz="2000" dirty="0"/>
              <a:t>Jag tycker man med fördel kan tänka som vid andra svåra sjukdomar med dyster prognos.</a:t>
            </a:r>
          </a:p>
          <a:p>
            <a:endParaRPr lang="sv-SE" sz="2000" dirty="0"/>
          </a:p>
          <a:p>
            <a:r>
              <a:rPr lang="sv-SE" sz="2000" dirty="0"/>
              <a:t>Ofta inte så dramatiskt utan en för demens lång period med långsam försämring .</a:t>
            </a:r>
          </a:p>
          <a:p>
            <a:endParaRPr lang="sv-SE" sz="2000" dirty="0"/>
          </a:p>
          <a:p>
            <a:r>
              <a:rPr lang="sv-SE" sz="2000" dirty="0"/>
              <a:t>Jag ser likheter med en långdragen cancersjukdom som till slut inte kan behandlas längre. </a:t>
            </a:r>
          </a:p>
        </p:txBody>
      </p:sp>
    </p:spTree>
    <p:extLst>
      <p:ext uri="{BB962C8B-B14F-4D97-AF65-F5344CB8AC3E}">
        <p14:creationId xmlns:p14="http://schemas.microsoft.com/office/powerpoint/2010/main" val="3441873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8923E2-829F-4295-AB90-66BF4722ACF6}"/>
              </a:ext>
            </a:extLst>
          </p:cNvPr>
          <p:cNvSpPr>
            <a:spLocks noGrp="1"/>
          </p:cNvSpPr>
          <p:nvPr>
            <p:ph type="title"/>
          </p:nvPr>
        </p:nvSpPr>
        <p:spPr/>
        <p:txBody>
          <a:bodyPr/>
          <a:lstStyle/>
          <a:p>
            <a:r>
              <a:rPr lang="sv-SE" dirty="0"/>
              <a:t>Behandling vid livets slut</a:t>
            </a:r>
          </a:p>
        </p:txBody>
      </p:sp>
      <p:sp>
        <p:nvSpPr>
          <p:cNvPr id="3" name="Platshållare för innehåll 2">
            <a:extLst>
              <a:ext uri="{FF2B5EF4-FFF2-40B4-BE49-F238E27FC236}">
                <a16:creationId xmlns:a16="http://schemas.microsoft.com/office/drawing/2014/main" id="{FF723B94-7D1C-4A0A-BD42-04992257D0C3}"/>
              </a:ext>
            </a:extLst>
          </p:cNvPr>
          <p:cNvSpPr>
            <a:spLocks noGrp="1"/>
          </p:cNvSpPr>
          <p:nvPr>
            <p:ph idx="1"/>
          </p:nvPr>
        </p:nvSpPr>
        <p:spPr>
          <a:xfrm>
            <a:off x="723900" y="1690688"/>
            <a:ext cx="10515600" cy="4351338"/>
          </a:xfrm>
        </p:spPr>
        <p:txBody>
          <a:bodyPr>
            <a:normAutofit/>
          </a:bodyPr>
          <a:lstStyle/>
          <a:p>
            <a:r>
              <a:rPr lang="sv-SE" sz="1800" dirty="0"/>
              <a:t>Skiljer sig inte från övrig palliativ vård.</a:t>
            </a:r>
          </a:p>
          <a:p>
            <a:r>
              <a:rPr lang="sv-SE" sz="1800" dirty="0"/>
              <a:t>Noggrann värdering av om det finns en somatisk orsak.</a:t>
            </a:r>
          </a:p>
          <a:p>
            <a:r>
              <a:rPr lang="sv-SE" sz="1800" dirty="0"/>
              <a:t>Försiktighet med läkemedel här är hjärnans receptorsystem drabbat.</a:t>
            </a:r>
          </a:p>
          <a:p>
            <a:r>
              <a:rPr lang="sv-SE" sz="1800" dirty="0"/>
              <a:t>Har smärtorna en somatisk bakgrund så ska man använda ” vanliga” doseringar.</a:t>
            </a:r>
          </a:p>
          <a:p>
            <a:r>
              <a:rPr lang="sv-SE" sz="1800" b="1" dirty="0"/>
              <a:t>God omvårdnad extra tillsyn av personal är bästa behandlingen och ska prövas först</a:t>
            </a:r>
            <a:r>
              <a:rPr lang="sv-SE" sz="1800" dirty="0"/>
              <a:t>. Evidensgrad 1</a:t>
            </a:r>
          </a:p>
          <a:p>
            <a:r>
              <a:rPr lang="sv-SE" sz="1800" dirty="0"/>
              <a:t>Är det mer oro ångest så kan bensodiazepiner vara rimligt att använda. Alprazolam ett alternativ.</a:t>
            </a:r>
          </a:p>
          <a:p>
            <a:r>
              <a:rPr lang="sv-SE" sz="1800" b="1" dirty="0"/>
              <a:t>Tag noga reda på omfattning av oro och om det är situationsutlöst vilket är det vanliga. Likaså vid oro och agitation. </a:t>
            </a:r>
          </a:p>
          <a:p>
            <a:r>
              <a:rPr lang="sv-SE" sz="1800" dirty="0"/>
              <a:t>Neuroleptika endast vid för patienten besvärande symtom och efter ett mycket moget övervägande.</a:t>
            </a:r>
          </a:p>
          <a:p>
            <a:r>
              <a:rPr lang="sv-SE" sz="1800" dirty="0"/>
              <a:t>Rop och skrikbeteende vid demens är tyvärr mycket svårbehandlat.</a:t>
            </a:r>
          </a:p>
          <a:p>
            <a:pPr marL="0" indent="0">
              <a:buNone/>
            </a:pPr>
            <a:endParaRPr lang="sv-SE" sz="2000" dirty="0"/>
          </a:p>
        </p:txBody>
      </p:sp>
    </p:spTree>
    <p:extLst>
      <p:ext uri="{BB962C8B-B14F-4D97-AF65-F5344CB8AC3E}">
        <p14:creationId xmlns:p14="http://schemas.microsoft.com/office/powerpoint/2010/main" val="1597342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B25FDCB-92C6-4149-8456-5E4430C5BADA}"/>
              </a:ext>
            </a:extLst>
          </p:cNvPr>
          <p:cNvSpPr>
            <a:spLocks noGrp="1"/>
          </p:cNvSpPr>
          <p:nvPr>
            <p:ph type="title"/>
          </p:nvPr>
        </p:nvSpPr>
        <p:spPr/>
        <p:txBody>
          <a:bodyPr/>
          <a:lstStyle/>
          <a:p>
            <a:r>
              <a:rPr lang="sv-SE" dirty="0"/>
              <a:t>BRYTPUNKT</a:t>
            </a:r>
          </a:p>
        </p:txBody>
      </p:sp>
      <p:pic>
        <p:nvPicPr>
          <p:cNvPr id="7" name="Platshållare för innehåll 6">
            <a:extLst>
              <a:ext uri="{FF2B5EF4-FFF2-40B4-BE49-F238E27FC236}">
                <a16:creationId xmlns:a16="http://schemas.microsoft.com/office/drawing/2014/main" id="{5D40CF8E-3579-43E0-B16C-421B8B6AB3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2496" y="1825625"/>
            <a:ext cx="6527007" cy="4351338"/>
          </a:xfrm>
        </p:spPr>
      </p:pic>
    </p:spTree>
    <p:extLst>
      <p:ext uri="{BB962C8B-B14F-4D97-AF65-F5344CB8AC3E}">
        <p14:creationId xmlns:p14="http://schemas.microsoft.com/office/powerpoint/2010/main" val="1338412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F46EAC-4F56-4312-8878-3F0D592036F7}"/>
              </a:ext>
            </a:extLst>
          </p:cNvPr>
          <p:cNvSpPr>
            <a:spLocks noGrp="1"/>
          </p:cNvSpPr>
          <p:nvPr>
            <p:ph type="title"/>
          </p:nvPr>
        </p:nvSpPr>
        <p:spPr/>
        <p:txBody>
          <a:bodyPr/>
          <a:lstStyle/>
          <a:p>
            <a:r>
              <a:rPr lang="sv-SE" dirty="0"/>
              <a:t>BRYTPUNKT SAMTAL</a:t>
            </a:r>
          </a:p>
        </p:txBody>
      </p:sp>
      <p:sp>
        <p:nvSpPr>
          <p:cNvPr id="3" name="Platshållare för innehåll 2">
            <a:extLst>
              <a:ext uri="{FF2B5EF4-FFF2-40B4-BE49-F238E27FC236}">
                <a16:creationId xmlns:a16="http://schemas.microsoft.com/office/drawing/2014/main" id="{AFFCAFD6-7CAA-4616-BAB6-F5940A2F2979}"/>
              </a:ext>
            </a:extLst>
          </p:cNvPr>
          <p:cNvSpPr>
            <a:spLocks noGrp="1"/>
          </p:cNvSpPr>
          <p:nvPr>
            <p:ph idx="1"/>
          </p:nvPr>
        </p:nvSpPr>
        <p:spPr/>
        <p:txBody>
          <a:bodyPr>
            <a:normAutofit/>
          </a:bodyPr>
          <a:lstStyle/>
          <a:p>
            <a:r>
              <a:rPr lang="sv-SE" sz="2400" dirty="0"/>
              <a:t>Låter dramatiskt och är väl mest använt inom cancervård</a:t>
            </a:r>
          </a:p>
          <a:p>
            <a:r>
              <a:rPr lang="sv-SE" sz="2400" dirty="0"/>
              <a:t>För övriga diagnoser så blir det mer att sätta vårdbegränsningar eller avstå från ytterligare behandling, utredning avsluta dialys med mera.</a:t>
            </a:r>
          </a:p>
          <a:p>
            <a:r>
              <a:rPr lang="sv-SE" sz="2400" dirty="0"/>
              <a:t>För en dement i sent palliativt skede är det viktigt att ta upp frågan med anhöriga eller den som mest företräder patienten.</a:t>
            </a:r>
          </a:p>
          <a:p>
            <a:r>
              <a:rPr lang="sv-SE" sz="2400" dirty="0"/>
              <a:t>Det finns en del juridik att ta hänsyn till. God man förvaltare har inget med det medicinska att göra.</a:t>
            </a:r>
          </a:p>
          <a:p>
            <a:r>
              <a:rPr lang="sv-SE" sz="2400" dirty="0"/>
              <a:t>Framtidsfullmakt ???</a:t>
            </a:r>
          </a:p>
          <a:p>
            <a:r>
              <a:rPr lang="sv-SE" sz="2400" dirty="0"/>
              <a:t>Lagstiftningen är väl ännu inte helt i fas för de situationer som kan uppstå i den sena fasen av demens. Nödrätt får egentligen inte sättas i system. </a:t>
            </a:r>
          </a:p>
        </p:txBody>
      </p:sp>
    </p:spTree>
    <p:extLst>
      <p:ext uri="{BB962C8B-B14F-4D97-AF65-F5344CB8AC3E}">
        <p14:creationId xmlns:p14="http://schemas.microsoft.com/office/powerpoint/2010/main" val="2193951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F0C32B-09CF-485E-A677-974FDA103137}"/>
              </a:ext>
            </a:extLst>
          </p:cNvPr>
          <p:cNvSpPr>
            <a:spLocks noGrp="1"/>
          </p:cNvSpPr>
          <p:nvPr>
            <p:ph type="title"/>
          </p:nvPr>
        </p:nvSpPr>
        <p:spPr/>
        <p:txBody>
          <a:bodyPr/>
          <a:lstStyle/>
          <a:p>
            <a:r>
              <a:rPr lang="sv-SE" dirty="0"/>
              <a:t>ETISKA FRÅGOR vid demens.</a:t>
            </a:r>
          </a:p>
        </p:txBody>
      </p:sp>
      <p:sp>
        <p:nvSpPr>
          <p:cNvPr id="3" name="Platshållare för innehåll 2">
            <a:extLst>
              <a:ext uri="{FF2B5EF4-FFF2-40B4-BE49-F238E27FC236}">
                <a16:creationId xmlns:a16="http://schemas.microsoft.com/office/drawing/2014/main" id="{2421E1EA-D3B4-4969-A9FA-5D079C6445C1}"/>
              </a:ext>
            </a:extLst>
          </p:cNvPr>
          <p:cNvSpPr>
            <a:spLocks noGrp="1"/>
          </p:cNvSpPr>
          <p:nvPr>
            <p:ph idx="1"/>
          </p:nvPr>
        </p:nvSpPr>
        <p:spPr/>
        <p:txBody>
          <a:bodyPr/>
          <a:lstStyle/>
          <a:p>
            <a:r>
              <a:rPr lang="sv-SE" dirty="0"/>
              <a:t>Vårdbegränsningar</a:t>
            </a:r>
          </a:p>
          <a:p>
            <a:r>
              <a:rPr lang="sv-SE" dirty="0"/>
              <a:t>När remittera till akutsjukhus, eller att helt avstå från det</a:t>
            </a:r>
          </a:p>
          <a:p>
            <a:r>
              <a:rPr lang="sv-SE" dirty="0"/>
              <a:t>Antibiotika </a:t>
            </a:r>
          </a:p>
          <a:p>
            <a:r>
              <a:rPr lang="sv-SE" dirty="0"/>
              <a:t>Nutrition Sond ? PEG ? Dropp ? </a:t>
            </a:r>
          </a:p>
          <a:p>
            <a:endParaRPr lang="sv-SE" dirty="0"/>
          </a:p>
          <a:p>
            <a:r>
              <a:rPr lang="sv-SE" dirty="0"/>
              <a:t>Frågor som man kan ta var för sig och som ska ha ett journalfört beslut, hur man grundat det och vilka samråd man har haft. Tid för att göra det måste finnas.</a:t>
            </a:r>
          </a:p>
          <a:p>
            <a:endParaRPr lang="sv-SE" dirty="0"/>
          </a:p>
        </p:txBody>
      </p:sp>
    </p:spTree>
    <p:extLst>
      <p:ext uri="{BB962C8B-B14F-4D97-AF65-F5344CB8AC3E}">
        <p14:creationId xmlns:p14="http://schemas.microsoft.com/office/powerpoint/2010/main" val="3482184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15758F-DE13-41A4-A9F1-F4DBA4E6AEA3}"/>
              </a:ext>
            </a:extLst>
          </p:cNvPr>
          <p:cNvSpPr>
            <a:spLocks noGrp="1"/>
          </p:cNvSpPr>
          <p:nvPr>
            <p:ph type="title"/>
          </p:nvPr>
        </p:nvSpPr>
        <p:spPr/>
        <p:txBody>
          <a:bodyPr/>
          <a:lstStyle/>
          <a:p>
            <a:r>
              <a:rPr lang="sv-SE" dirty="0"/>
              <a:t>ANNARS vad kan hända</a:t>
            </a:r>
          </a:p>
        </p:txBody>
      </p:sp>
      <p:pic>
        <p:nvPicPr>
          <p:cNvPr id="7" name="Platshållare för innehåll 6">
            <a:extLst>
              <a:ext uri="{FF2B5EF4-FFF2-40B4-BE49-F238E27FC236}">
                <a16:creationId xmlns:a16="http://schemas.microsoft.com/office/drawing/2014/main" id="{AD2C5737-95E5-4061-9FA9-68B0DD63DF5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705894"/>
            <a:ext cx="5181600" cy="2590800"/>
          </a:xfrm>
        </p:spPr>
      </p:pic>
      <p:pic>
        <p:nvPicPr>
          <p:cNvPr id="9" name="Platshållare för innehåll 8">
            <a:extLst>
              <a:ext uri="{FF2B5EF4-FFF2-40B4-BE49-F238E27FC236}">
                <a16:creationId xmlns:a16="http://schemas.microsoft.com/office/drawing/2014/main" id="{62E0973E-A800-4C9D-8559-1F6998585AF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10450" y="3158331"/>
            <a:ext cx="2705100" cy="1685925"/>
          </a:xfrm>
        </p:spPr>
      </p:pic>
    </p:spTree>
    <p:extLst>
      <p:ext uri="{BB962C8B-B14F-4D97-AF65-F5344CB8AC3E}">
        <p14:creationId xmlns:p14="http://schemas.microsoft.com/office/powerpoint/2010/main" val="2141366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A78DA8-2FF2-4A43-971B-B3763438B75B}"/>
              </a:ext>
            </a:extLst>
          </p:cNvPr>
          <p:cNvSpPr>
            <a:spLocks noGrp="1"/>
          </p:cNvSpPr>
          <p:nvPr>
            <p:ph type="title"/>
          </p:nvPr>
        </p:nvSpPr>
        <p:spPr/>
        <p:txBody>
          <a:bodyPr/>
          <a:lstStyle/>
          <a:p>
            <a:r>
              <a:rPr lang="sv-SE" dirty="0"/>
              <a:t>Vad saknas ?</a:t>
            </a:r>
          </a:p>
        </p:txBody>
      </p:sp>
      <p:sp>
        <p:nvSpPr>
          <p:cNvPr id="3" name="Platshållare för innehåll 2">
            <a:extLst>
              <a:ext uri="{FF2B5EF4-FFF2-40B4-BE49-F238E27FC236}">
                <a16:creationId xmlns:a16="http://schemas.microsoft.com/office/drawing/2014/main" id="{B7C0E741-9B81-4AF7-A430-DBE0297E6AD8}"/>
              </a:ext>
            </a:extLst>
          </p:cNvPr>
          <p:cNvSpPr>
            <a:spLocks noGrp="1"/>
          </p:cNvSpPr>
          <p:nvPr>
            <p:ph sz="half" idx="1"/>
          </p:nvPr>
        </p:nvSpPr>
        <p:spPr/>
        <p:txBody>
          <a:bodyPr/>
          <a:lstStyle/>
          <a:p>
            <a:r>
              <a:rPr lang="sv-SE" dirty="0"/>
              <a:t>TID</a:t>
            </a:r>
          </a:p>
          <a:p>
            <a:r>
              <a:rPr lang="sv-SE" sz="1800" dirty="0"/>
              <a:t>För läkare på VC</a:t>
            </a:r>
          </a:p>
          <a:p>
            <a:r>
              <a:rPr lang="sv-SE" sz="1800" dirty="0"/>
              <a:t>För läkare på sjukhus en del samtal kunde med fördel ske när en patient är inlagd på akutsjukhus.</a:t>
            </a:r>
          </a:p>
          <a:p>
            <a:r>
              <a:rPr lang="sv-SE" sz="1800" dirty="0"/>
              <a:t>För läkare som ansvarar för SÄBO , serviceboenden och  korttidsboenden</a:t>
            </a:r>
            <a:r>
              <a:rPr lang="sv-SE" dirty="0"/>
              <a:t>.</a:t>
            </a:r>
          </a:p>
          <a:p>
            <a:r>
              <a:rPr lang="sv-SE" sz="1800" dirty="0"/>
              <a:t>Prioriteringsfråga. Vad får ta tid att ge äldre multisjuka vård eller snabb tillgänglighet för yngre och med lite enklare krämpor.</a:t>
            </a:r>
            <a:endParaRPr lang="sv-SE" dirty="0"/>
          </a:p>
          <a:p>
            <a:r>
              <a:rPr lang="sv-SE" dirty="0"/>
              <a:t>Kanske ett behov av styrning från lämpliga myndigheter.</a:t>
            </a:r>
          </a:p>
        </p:txBody>
      </p:sp>
      <p:pic>
        <p:nvPicPr>
          <p:cNvPr id="6" name="Platshållare för innehåll 5">
            <a:extLst>
              <a:ext uri="{FF2B5EF4-FFF2-40B4-BE49-F238E27FC236}">
                <a16:creationId xmlns:a16="http://schemas.microsoft.com/office/drawing/2014/main" id="{9C62CEFC-61E0-43F0-92DA-4A7B55D7E5A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40192" y="1825625"/>
            <a:ext cx="4445616" cy="4351338"/>
          </a:xfrm>
        </p:spPr>
      </p:pic>
    </p:spTree>
    <p:extLst>
      <p:ext uri="{BB962C8B-B14F-4D97-AF65-F5344CB8AC3E}">
        <p14:creationId xmlns:p14="http://schemas.microsoft.com/office/powerpoint/2010/main" val="997763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ubrik 4">
            <a:extLst>
              <a:ext uri="{FF2B5EF4-FFF2-40B4-BE49-F238E27FC236}">
                <a16:creationId xmlns:a16="http://schemas.microsoft.com/office/drawing/2014/main" id="{5F7F50EA-78EF-4DFF-A03E-E9248CB83795}"/>
              </a:ext>
            </a:extLst>
          </p:cNvPr>
          <p:cNvSpPr>
            <a:spLocks noGrp="1" noChangeArrowheads="1"/>
          </p:cNvSpPr>
          <p:nvPr>
            <p:ph type="title"/>
          </p:nvPr>
        </p:nvSpPr>
        <p:spPr/>
        <p:txBody>
          <a:bodyPr/>
          <a:lstStyle/>
          <a:p>
            <a:r>
              <a:rPr lang="sv-SE" altLang="sv-SE" dirty="0"/>
              <a:t>Korta fakta</a:t>
            </a:r>
          </a:p>
        </p:txBody>
      </p:sp>
      <p:sp>
        <p:nvSpPr>
          <p:cNvPr id="10243" name="Platshållare för text 5">
            <a:extLst>
              <a:ext uri="{FF2B5EF4-FFF2-40B4-BE49-F238E27FC236}">
                <a16:creationId xmlns:a16="http://schemas.microsoft.com/office/drawing/2014/main" id="{81500B2F-B735-48D9-81B5-4AA6D8C8726E}"/>
              </a:ext>
            </a:extLst>
          </p:cNvPr>
          <p:cNvSpPr>
            <a:spLocks noGrp="1" noChangeArrowheads="1"/>
          </p:cNvSpPr>
          <p:nvPr>
            <p:ph type="body" sz="half" idx="1"/>
          </p:nvPr>
        </p:nvSpPr>
        <p:spPr>
          <a:xfrm>
            <a:off x="2147888" y="1600201"/>
            <a:ext cx="4038600" cy="4525963"/>
          </a:xfrm>
        </p:spPr>
        <p:txBody>
          <a:bodyPr/>
          <a:lstStyle/>
          <a:p>
            <a:r>
              <a:rPr lang="sv-SE" altLang="sv-SE" sz="1600" dirty="0"/>
              <a:t>2012 en beräknad samhällskostnad 63 miljarder. En ökning med över 10 miljarder under 2000 talet.</a:t>
            </a:r>
          </a:p>
          <a:p>
            <a:r>
              <a:rPr lang="sv-SE" altLang="sv-SE" sz="1600" dirty="0"/>
              <a:t>I nuläget ca 160 000 med demensdiagnos. Prognos till 2030 är att det kan vara upp till 230 000.</a:t>
            </a:r>
          </a:p>
          <a:p>
            <a:r>
              <a:rPr lang="sv-SE" altLang="sv-SE" sz="1600" dirty="0"/>
              <a:t>En kommunal kostnad ca 80% den informella vården dvs anhöriga som gör en stor och ekonomiskt svårvärderad insats15% och landstinget endast ca 5%</a:t>
            </a:r>
          </a:p>
          <a:p>
            <a:r>
              <a:rPr lang="sv-SE" altLang="sv-SE" sz="1600" dirty="0"/>
              <a:t>Socialstyrelsen räknar med att ca 70% av alla med särskilt boende har demensdiagnos</a:t>
            </a:r>
          </a:p>
          <a:p>
            <a:endParaRPr lang="sv-SE" altLang="sv-SE" sz="1600" dirty="0"/>
          </a:p>
          <a:p>
            <a:endParaRPr lang="sv-SE" altLang="sv-SE" sz="1800" dirty="0"/>
          </a:p>
        </p:txBody>
      </p:sp>
      <p:pic>
        <p:nvPicPr>
          <p:cNvPr id="10244" name="Platshållare för innehåll 8">
            <a:extLst>
              <a:ext uri="{FF2B5EF4-FFF2-40B4-BE49-F238E27FC236}">
                <a16:creationId xmlns:a16="http://schemas.microsoft.com/office/drawing/2014/main" id="{CDAB3236-3C12-4143-90B3-7CA54A064A4F}"/>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881814" y="1873250"/>
            <a:ext cx="2619375" cy="1638300"/>
          </a:xfrm>
        </p:spPr>
      </p:pic>
      <p:sp>
        <p:nvSpPr>
          <p:cNvPr id="10245" name="Platshållare för innehåll 7">
            <a:extLst>
              <a:ext uri="{FF2B5EF4-FFF2-40B4-BE49-F238E27FC236}">
                <a16:creationId xmlns:a16="http://schemas.microsoft.com/office/drawing/2014/main" id="{6BB6D73E-FE01-4AB5-90AB-C7336B5A36AE}"/>
              </a:ext>
            </a:extLst>
          </p:cNvPr>
          <p:cNvSpPr>
            <a:spLocks noGrp="1" noChangeArrowheads="1"/>
          </p:cNvSpPr>
          <p:nvPr>
            <p:ph sz="quarter" idx="3"/>
          </p:nvPr>
        </p:nvSpPr>
        <p:spPr>
          <a:xfrm>
            <a:off x="6186488" y="3862389"/>
            <a:ext cx="4038600" cy="2187575"/>
          </a:xfrm>
        </p:spPr>
        <p:txBody>
          <a:bodyPr/>
          <a:lstStyle/>
          <a:p>
            <a:pPr marL="0" indent="0">
              <a:buNone/>
            </a:pPr>
            <a:r>
              <a:rPr lang="sv-SE" altLang="sv-SE" sz="1600" dirty="0"/>
              <a:t>Således en stor patientgrupp och </a:t>
            </a:r>
            <a:r>
              <a:rPr lang="sv-SE" altLang="sv-SE" sz="1600" b="1" dirty="0"/>
              <a:t>dessutom </a:t>
            </a:r>
            <a:r>
              <a:rPr lang="sv-SE" altLang="sv-SE" sz="2400" b="1" dirty="0"/>
              <a:t>orsakar rent allmänt felaktig läkemedelsanvändning mellan </a:t>
            </a:r>
            <a:r>
              <a:rPr lang="sv-SE" altLang="sv-SE" sz="3600" b="1" dirty="0"/>
              <a:t>5-20%</a:t>
            </a:r>
            <a:r>
              <a:rPr lang="sv-SE" altLang="sv-SE" sz="2400" b="1" dirty="0"/>
              <a:t> av alla inläggningar på akutsjukhus</a:t>
            </a:r>
            <a:r>
              <a:rPr lang="sv-SE" altLang="sv-SE" sz="1600" b="1" dirty="0"/>
              <a:t>.</a:t>
            </a:r>
          </a:p>
          <a:p>
            <a:pPr marL="0" indent="0">
              <a:buNone/>
            </a:pPr>
            <a:endParaRPr lang="sv-SE" altLang="sv-SE" sz="1600" dirty="0"/>
          </a:p>
        </p:txBody>
      </p:sp>
    </p:spTree>
    <p:extLst>
      <p:ext uri="{BB962C8B-B14F-4D97-AF65-F5344CB8AC3E}">
        <p14:creationId xmlns:p14="http://schemas.microsoft.com/office/powerpoint/2010/main" val="3875207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F480DEEE-044D-48A6-B62C-25EB68E7026E}"/>
              </a:ext>
            </a:extLst>
          </p:cNvPr>
          <p:cNvSpPr>
            <a:spLocks noGrp="1"/>
          </p:cNvSpPr>
          <p:nvPr>
            <p:ph type="title"/>
          </p:nvPr>
        </p:nvSpPr>
        <p:spPr/>
        <p:txBody>
          <a:bodyPr/>
          <a:lstStyle/>
          <a:p>
            <a:r>
              <a:rPr lang="sv-SE" dirty="0"/>
              <a:t>Enligt min mening löper en dement människa hög risk att tillhöra den gruppen. </a:t>
            </a:r>
          </a:p>
        </p:txBody>
      </p:sp>
      <p:pic>
        <p:nvPicPr>
          <p:cNvPr id="9" name="Platshållare för innehåll 8">
            <a:extLst>
              <a:ext uri="{FF2B5EF4-FFF2-40B4-BE49-F238E27FC236}">
                <a16:creationId xmlns:a16="http://schemas.microsoft.com/office/drawing/2014/main" id="{C6A89BA7-25A9-4BC2-BD18-6BC101EA98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6696" y="2372139"/>
            <a:ext cx="5208103" cy="3776870"/>
          </a:xfrm>
        </p:spPr>
      </p:pic>
    </p:spTree>
    <p:extLst>
      <p:ext uri="{BB962C8B-B14F-4D97-AF65-F5344CB8AC3E}">
        <p14:creationId xmlns:p14="http://schemas.microsoft.com/office/powerpoint/2010/main" val="664155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63EA8F3-F8FB-4E71-9B8F-4A198046D045}"/>
              </a:ext>
            </a:extLst>
          </p:cNvPr>
          <p:cNvSpPr>
            <a:spLocks noGrp="1"/>
          </p:cNvSpPr>
          <p:nvPr>
            <p:ph type="title" idx="4294967295"/>
          </p:nvPr>
        </p:nvSpPr>
        <p:spPr>
          <a:xfrm>
            <a:off x="23191" y="484187"/>
            <a:ext cx="10515600" cy="1325563"/>
          </a:xfrm>
        </p:spPr>
        <p:txBody>
          <a:bodyPr/>
          <a:lstStyle/>
          <a:p>
            <a:r>
              <a:rPr lang="sv-SE" b="1" dirty="0"/>
              <a:t>Tack för att ni lyssnade på mig !!!</a:t>
            </a:r>
          </a:p>
        </p:txBody>
      </p:sp>
      <p:pic>
        <p:nvPicPr>
          <p:cNvPr id="8" name="Platshållare för innehåll 7">
            <a:extLst>
              <a:ext uri="{FF2B5EF4-FFF2-40B4-BE49-F238E27FC236}">
                <a16:creationId xmlns:a16="http://schemas.microsoft.com/office/drawing/2014/main" id="{AC8C407E-D830-4614-B510-08DEC746BBFE}"/>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074505" y="1809750"/>
            <a:ext cx="4412973" cy="5048250"/>
          </a:xfrm>
        </p:spPr>
      </p:pic>
    </p:spTree>
    <p:extLst>
      <p:ext uri="{BB962C8B-B14F-4D97-AF65-F5344CB8AC3E}">
        <p14:creationId xmlns:p14="http://schemas.microsoft.com/office/powerpoint/2010/main" val="1069334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ubrik 4">
            <a:extLst>
              <a:ext uri="{FF2B5EF4-FFF2-40B4-BE49-F238E27FC236}">
                <a16:creationId xmlns:a16="http://schemas.microsoft.com/office/drawing/2014/main" id="{6C8DA1BB-E3D4-4ECB-A453-A48910AA3A23}"/>
              </a:ext>
            </a:extLst>
          </p:cNvPr>
          <p:cNvSpPr>
            <a:spLocks noGrp="1" noChangeArrowheads="1"/>
          </p:cNvSpPr>
          <p:nvPr>
            <p:ph type="title"/>
          </p:nvPr>
        </p:nvSpPr>
        <p:spPr/>
        <p:txBody>
          <a:bodyPr/>
          <a:lstStyle/>
          <a:p>
            <a:r>
              <a:rPr lang="sv-SE" altLang="sv-SE" dirty="0"/>
              <a:t>Demens olika sjukdomar</a:t>
            </a:r>
          </a:p>
        </p:txBody>
      </p:sp>
      <p:sp>
        <p:nvSpPr>
          <p:cNvPr id="12291" name="Platshållare för innehåll 5">
            <a:extLst>
              <a:ext uri="{FF2B5EF4-FFF2-40B4-BE49-F238E27FC236}">
                <a16:creationId xmlns:a16="http://schemas.microsoft.com/office/drawing/2014/main" id="{CBADF592-20D7-4BED-A5E2-4FD9BDB64196}"/>
              </a:ext>
            </a:extLst>
          </p:cNvPr>
          <p:cNvSpPr>
            <a:spLocks noGrp="1" noChangeArrowheads="1"/>
          </p:cNvSpPr>
          <p:nvPr>
            <p:ph idx="1"/>
          </p:nvPr>
        </p:nvSpPr>
        <p:spPr/>
        <p:txBody>
          <a:bodyPr/>
          <a:lstStyle/>
          <a:p>
            <a:r>
              <a:rPr lang="sv-SE" altLang="sv-SE" dirty="0"/>
              <a:t>Alzheimer</a:t>
            </a:r>
          </a:p>
          <a:p>
            <a:r>
              <a:rPr lang="sv-SE" altLang="sv-SE" dirty="0"/>
              <a:t>Vaskulär demens</a:t>
            </a:r>
          </a:p>
          <a:p>
            <a:r>
              <a:rPr lang="sv-SE" altLang="sv-SE" dirty="0"/>
              <a:t>Blanddemens</a:t>
            </a:r>
          </a:p>
          <a:p>
            <a:r>
              <a:rPr lang="sv-SE" altLang="sv-SE" dirty="0"/>
              <a:t>FTD = Frontotemporal demens </a:t>
            </a:r>
          </a:p>
          <a:p>
            <a:r>
              <a:rPr lang="sv-SE" altLang="sv-SE" dirty="0"/>
              <a:t>Lewy body demens </a:t>
            </a:r>
          </a:p>
          <a:p>
            <a:r>
              <a:rPr lang="sv-SE" altLang="sv-SE" dirty="0"/>
              <a:t>Parkinson</a:t>
            </a:r>
          </a:p>
          <a:p>
            <a:r>
              <a:rPr lang="sv-SE" altLang="sv-SE" dirty="0"/>
              <a:t>Alkohol, och flera neurologiska sjukdomar</a:t>
            </a:r>
          </a:p>
          <a:p>
            <a:endParaRPr lang="sv-SE" altLang="sv-SE" dirty="0"/>
          </a:p>
        </p:txBody>
      </p:sp>
    </p:spTree>
    <p:extLst>
      <p:ext uri="{BB962C8B-B14F-4D97-AF65-F5344CB8AC3E}">
        <p14:creationId xmlns:p14="http://schemas.microsoft.com/office/powerpoint/2010/main" val="3328671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B53D3C-18EA-4D71-9543-E12C81BE716B}"/>
              </a:ext>
            </a:extLst>
          </p:cNvPr>
          <p:cNvSpPr>
            <a:spLocks noGrp="1"/>
          </p:cNvSpPr>
          <p:nvPr>
            <p:ph type="title"/>
          </p:nvPr>
        </p:nvSpPr>
        <p:spPr/>
        <p:txBody>
          <a:bodyPr/>
          <a:lstStyle/>
          <a:p>
            <a:r>
              <a:rPr lang="sv-SE" dirty="0"/>
              <a:t>Tid för diskussion</a:t>
            </a:r>
          </a:p>
        </p:txBody>
      </p:sp>
      <p:pic>
        <p:nvPicPr>
          <p:cNvPr id="5" name="Platshållare för innehåll 4">
            <a:extLst>
              <a:ext uri="{FF2B5EF4-FFF2-40B4-BE49-F238E27FC236}">
                <a16:creationId xmlns:a16="http://schemas.microsoft.com/office/drawing/2014/main" id="{D9AFDC7B-DCA7-448F-BB3E-2BA9D2496C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278" y="1825625"/>
            <a:ext cx="6095444" cy="4351338"/>
          </a:xfrm>
        </p:spPr>
      </p:pic>
    </p:spTree>
    <p:extLst>
      <p:ext uri="{BB962C8B-B14F-4D97-AF65-F5344CB8AC3E}">
        <p14:creationId xmlns:p14="http://schemas.microsoft.com/office/powerpoint/2010/main" val="3317156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688434-795A-4690-B23D-3D8F6926C269}"/>
              </a:ext>
            </a:extLst>
          </p:cNvPr>
          <p:cNvSpPr>
            <a:spLocks noGrp="1"/>
          </p:cNvSpPr>
          <p:nvPr>
            <p:ph type="title"/>
          </p:nvPr>
        </p:nvSpPr>
        <p:spPr/>
        <p:txBody>
          <a:bodyPr/>
          <a:lstStyle/>
          <a:p>
            <a:r>
              <a:rPr lang="sv-SE" dirty="0"/>
              <a:t>DEMENS </a:t>
            </a:r>
          </a:p>
        </p:txBody>
      </p:sp>
      <p:sp>
        <p:nvSpPr>
          <p:cNvPr id="3" name="Platshållare för innehåll 2">
            <a:extLst>
              <a:ext uri="{FF2B5EF4-FFF2-40B4-BE49-F238E27FC236}">
                <a16:creationId xmlns:a16="http://schemas.microsoft.com/office/drawing/2014/main" id="{CCB87DB4-DFA1-4A22-8808-31F62F86C57E}"/>
              </a:ext>
            </a:extLst>
          </p:cNvPr>
          <p:cNvSpPr>
            <a:spLocks noGrp="1"/>
          </p:cNvSpPr>
          <p:nvPr>
            <p:ph idx="1"/>
          </p:nvPr>
        </p:nvSpPr>
        <p:spPr/>
        <p:txBody>
          <a:bodyPr/>
          <a:lstStyle/>
          <a:p>
            <a:r>
              <a:rPr lang="sv-SE" dirty="0"/>
              <a:t>Olika diagnoser men alzheimer vanligast</a:t>
            </a:r>
          </a:p>
          <a:p>
            <a:r>
              <a:rPr lang="sv-SE" dirty="0"/>
              <a:t>Olika stadier mest användbara för alzheimer</a:t>
            </a:r>
          </a:p>
          <a:p>
            <a:r>
              <a:rPr lang="sv-SE" dirty="0"/>
              <a:t>Det är den sista svåraste fasen på något eller några år som är den som vi ska se närmare på.</a:t>
            </a:r>
          </a:p>
          <a:p>
            <a:r>
              <a:rPr lang="sv-SE" dirty="0"/>
              <a:t>Vi har då en svårt sjuk patient med oftast särskilt boende eller motsvarande. Kan också vara hemma ibland men då med mycket omfattande insatser hemma från kommun och anhöriga.</a:t>
            </a:r>
          </a:p>
          <a:p>
            <a:endParaRPr lang="sv-SE" dirty="0"/>
          </a:p>
        </p:txBody>
      </p:sp>
      <p:cxnSp>
        <p:nvCxnSpPr>
          <p:cNvPr id="5" name="Rak pilkoppling 4">
            <a:extLst>
              <a:ext uri="{FF2B5EF4-FFF2-40B4-BE49-F238E27FC236}">
                <a16:creationId xmlns:a16="http://schemas.microsoft.com/office/drawing/2014/main" id="{4B34BF1F-EDBD-457F-B524-73550EB0F65D}"/>
              </a:ext>
            </a:extLst>
          </p:cNvPr>
          <p:cNvCxnSpPr>
            <a:cxnSpLocks/>
          </p:cNvCxnSpPr>
          <p:nvPr/>
        </p:nvCxnSpPr>
        <p:spPr>
          <a:xfrm>
            <a:off x="10779853" y="2969703"/>
            <a:ext cx="75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224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7D5E60-ADB9-435C-A2C5-8897B5326BCB}"/>
              </a:ext>
            </a:extLst>
          </p:cNvPr>
          <p:cNvSpPr>
            <a:spLocks noGrp="1"/>
          </p:cNvSpPr>
          <p:nvPr>
            <p:ph type="title"/>
          </p:nvPr>
        </p:nvSpPr>
        <p:spPr/>
        <p:txBody>
          <a:bodyPr/>
          <a:lstStyle/>
          <a:p>
            <a:r>
              <a:rPr lang="sv-SE" dirty="0"/>
              <a:t>De olika faserna</a:t>
            </a:r>
          </a:p>
        </p:txBody>
      </p:sp>
      <p:sp>
        <p:nvSpPr>
          <p:cNvPr id="3" name="Platshållare för innehåll 2">
            <a:extLst>
              <a:ext uri="{FF2B5EF4-FFF2-40B4-BE49-F238E27FC236}">
                <a16:creationId xmlns:a16="http://schemas.microsoft.com/office/drawing/2014/main" id="{C4E40DF3-2E90-4D50-BDA3-B72AD53DE8F1}"/>
              </a:ext>
            </a:extLst>
          </p:cNvPr>
          <p:cNvSpPr>
            <a:spLocks noGrp="1"/>
          </p:cNvSpPr>
          <p:nvPr>
            <p:ph idx="1"/>
          </p:nvPr>
        </p:nvSpPr>
        <p:spPr>
          <a:xfrm>
            <a:off x="938409" y="1690688"/>
            <a:ext cx="10515600" cy="4351338"/>
          </a:xfrm>
        </p:spPr>
        <p:txBody>
          <a:bodyPr>
            <a:normAutofit/>
          </a:bodyPr>
          <a:lstStyle/>
          <a:p>
            <a:r>
              <a:rPr lang="sv-SE" sz="2000" b="1" dirty="0"/>
              <a:t>Preklinisk fas </a:t>
            </a:r>
            <a:r>
              <a:rPr lang="sv-SE" sz="2000" dirty="0"/>
              <a:t>: </a:t>
            </a:r>
            <a:r>
              <a:rPr lang="sv-SE" sz="1600" dirty="0"/>
              <a:t>” det är något som inte stämmer ”- objektivt påvisbar lindrig kognitiv svikt.</a:t>
            </a:r>
          </a:p>
          <a:p>
            <a:endParaRPr lang="sv-SE" sz="1400" dirty="0"/>
          </a:p>
          <a:p>
            <a:r>
              <a:rPr lang="sv-SE" sz="2000" b="1" dirty="0"/>
              <a:t>Mild första fas</a:t>
            </a:r>
            <a:r>
              <a:rPr lang="sv-SE" sz="1600" dirty="0"/>
              <a:t>: minnesproblemen börjar bli tydliga. Svårt orientera sig i rum och tid. Olika strategier att hantera utvecklar patienten. Anhöriga/ Omgivning  har uppmärksammat problemen.</a:t>
            </a:r>
          </a:p>
          <a:p>
            <a:endParaRPr lang="sv-SE" sz="1400" dirty="0"/>
          </a:p>
          <a:p>
            <a:r>
              <a:rPr lang="sv-SE" sz="2000" b="1" dirty="0"/>
              <a:t>Svårare andra fas:  </a:t>
            </a:r>
            <a:r>
              <a:rPr lang="sv-SE" sz="1800" dirty="0"/>
              <a:t>Nu börjar problemen i livet bli stora. Tidsuppfattningen försämras, minnesproblemen nu påtagliga. Svårigheter med språket. ADL försämras ofta går patienten  in i inaktivitet. Nu kan konfusion eller rena hallucinationer/vanföreställningar komma.</a:t>
            </a:r>
          </a:p>
          <a:p>
            <a:endParaRPr lang="sv-SE" sz="1800" dirty="0"/>
          </a:p>
          <a:p>
            <a:r>
              <a:rPr lang="sv-SE" sz="2000" b="1" dirty="0"/>
              <a:t>Svår demens den tredje fasen </a:t>
            </a:r>
            <a:r>
              <a:rPr lang="sv-SE" sz="1400" b="1" dirty="0"/>
              <a:t>: </a:t>
            </a:r>
            <a:r>
              <a:rPr lang="sv-SE" sz="1600" dirty="0"/>
              <a:t>Egentligen en förvärring av alla tidigare symtom. Språket ofta bara enstaka ord som upprepas, anhöriga känns inte igen. ADL haveri. Sängliggande, viktnedgång svårt att svälja eller vill inte. Kan avlida i somatisk komplikation</a:t>
            </a:r>
            <a:r>
              <a:rPr lang="sv-SE" sz="1400" dirty="0"/>
              <a:t>.</a:t>
            </a:r>
          </a:p>
          <a:p>
            <a:endParaRPr lang="sv-SE" sz="1400" b="1" dirty="0"/>
          </a:p>
        </p:txBody>
      </p:sp>
    </p:spTree>
    <p:extLst>
      <p:ext uri="{BB962C8B-B14F-4D97-AF65-F5344CB8AC3E}">
        <p14:creationId xmlns:p14="http://schemas.microsoft.com/office/powerpoint/2010/main" val="531023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F7AD78-3D05-470B-8D5D-6D71FD43E60B}"/>
              </a:ext>
            </a:extLst>
          </p:cNvPr>
          <p:cNvSpPr>
            <a:spLocks noGrp="1"/>
          </p:cNvSpPr>
          <p:nvPr>
            <p:ph type="title"/>
          </p:nvPr>
        </p:nvSpPr>
        <p:spPr/>
        <p:txBody>
          <a:bodyPr/>
          <a:lstStyle/>
          <a:p>
            <a:r>
              <a:rPr lang="sv-SE" dirty="0"/>
              <a:t>SVÅR DEMENS</a:t>
            </a:r>
          </a:p>
        </p:txBody>
      </p:sp>
      <p:sp>
        <p:nvSpPr>
          <p:cNvPr id="3" name="Platshållare för innehåll 2">
            <a:extLst>
              <a:ext uri="{FF2B5EF4-FFF2-40B4-BE49-F238E27FC236}">
                <a16:creationId xmlns:a16="http://schemas.microsoft.com/office/drawing/2014/main" id="{F88F8B2F-C787-45AD-8616-6725E4F85CF0}"/>
              </a:ext>
            </a:extLst>
          </p:cNvPr>
          <p:cNvSpPr>
            <a:spLocks noGrp="1"/>
          </p:cNvSpPr>
          <p:nvPr>
            <p:ph idx="1"/>
          </p:nvPr>
        </p:nvSpPr>
        <p:spPr/>
        <p:txBody>
          <a:bodyPr>
            <a:normAutofit/>
          </a:bodyPr>
          <a:lstStyle/>
          <a:p>
            <a:r>
              <a:rPr lang="sv-SE" dirty="0"/>
              <a:t>Oftast mest sängliggande</a:t>
            </a:r>
          </a:p>
          <a:p>
            <a:r>
              <a:rPr lang="sv-SE" dirty="0"/>
              <a:t>Viktnedgång, matleda. </a:t>
            </a:r>
          </a:p>
          <a:p>
            <a:r>
              <a:rPr lang="sv-SE" dirty="0"/>
              <a:t>Smärtor ,kontrakturer risk för trycksår.</a:t>
            </a:r>
          </a:p>
          <a:p>
            <a:r>
              <a:rPr lang="sv-SE" dirty="0"/>
              <a:t>Ofta urin och/eller faecesinkontinent</a:t>
            </a:r>
          </a:p>
          <a:p>
            <a:r>
              <a:rPr lang="sv-SE" dirty="0"/>
              <a:t>Orolig ångestfylld ibland syn och hörselupplevelser.</a:t>
            </a:r>
          </a:p>
          <a:p>
            <a:r>
              <a:rPr lang="sv-SE" dirty="0"/>
              <a:t>Har oftast ett flertal somatiska sjukdomar.</a:t>
            </a:r>
          </a:p>
          <a:p>
            <a:r>
              <a:rPr lang="sv-SE" dirty="0"/>
              <a:t>Rop om hjälp och oro är de sätt en svårt demenssjuk kan kommunicera på.</a:t>
            </a:r>
          </a:p>
          <a:p>
            <a:endParaRPr lang="sv-SE" dirty="0"/>
          </a:p>
        </p:txBody>
      </p:sp>
    </p:spTree>
    <p:extLst>
      <p:ext uri="{BB962C8B-B14F-4D97-AF65-F5344CB8AC3E}">
        <p14:creationId xmlns:p14="http://schemas.microsoft.com/office/powerpoint/2010/main" val="1961489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F7E18-60CA-47A6-96AA-5A28E7D2AA13}"/>
              </a:ext>
            </a:extLst>
          </p:cNvPr>
          <p:cNvSpPr>
            <a:spLocks noGrp="1"/>
          </p:cNvSpPr>
          <p:nvPr>
            <p:ph type="title"/>
          </p:nvPr>
        </p:nvSpPr>
        <p:spPr/>
        <p:txBody>
          <a:bodyPr/>
          <a:lstStyle/>
          <a:p>
            <a:r>
              <a:rPr lang="sv-SE" dirty="0"/>
              <a:t>Vad kan man missa ?</a:t>
            </a:r>
          </a:p>
        </p:txBody>
      </p:sp>
      <p:pic>
        <p:nvPicPr>
          <p:cNvPr id="5" name="Platshållare för innehåll 4">
            <a:extLst>
              <a:ext uri="{FF2B5EF4-FFF2-40B4-BE49-F238E27FC236}">
                <a16:creationId xmlns:a16="http://schemas.microsoft.com/office/drawing/2014/main" id="{D999F5A0-43E2-478D-8E9A-AA9F6ED00F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3869" y="1763948"/>
            <a:ext cx="5355771" cy="4151660"/>
          </a:xfrm>
        </p:spPr>
      </p:pic>
    </p:spTree>
    <p:extLst>
      <p:ext uri="{BB962C8B-B14F-4D97-AF65-F5344CB8AC3E}">
        <p14:creationId xmlns:p14="http://schemas.microsoft.com/office/powerpoint/2010/main" val="1006085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9D03A1-35AA-451F-A0CD-A225CFE5AA5A}"/>
              </a:ext>
            </a:extLst>
          </p:cNvPr>
          <p:cNvSpPr>
            <a:spLocks noGrp="1"/>
          </p:cNvSpPr>
          <p:nvPr>
            <p:ph type="title"/>
          </p:nvPr>
        </p:nvSpPr>
        <p:spPr/>
        <p:txBody>
          <a:bodyPr/>
          <a:lstStyle/>
          <a:p>
            <a:r>
              <a:rPr lang="sv-SE" sz="8000" dirty="0"/>
              <a:t>Fallgropar</a:t>
            </a:r>
            <a:r>
              <a:rPr lang="sv-SE" dirty="0"/>
              <a:t> </a:t>
            </a:r>
            <a:r>
              <a:rPr lang="sv-SE" sz="800" dirty="0"/>
              <a:t>en lista på vad dr Pettersson har missat eller försenat diagnosen av under 40 år i yrket</a:t>
            </a:r>
          </a:p>
        </p:txBody>
      </p:sp>
      <p:sp>
        <p:nvSpPr>
          <p:cNvPr id="3" name="Platshållare för innehåll 2">
            <a:extLst>
              <a:ext uri="{FF2B5EF4-FFF2-40B4-BE49-F238E27FC236}">
                <a16:creationId xmlns:a16="http://schemas.microsoft.com/office/drawing/2014/main" id="{7C336A0F-3A9D-4772-922B-86A1B47E39A6}"/>
              </a:ext>
            </a:extLst>
          </p:cNvPr>
          <p:cNvSpPr>
            <a:spLocks noGrp="1"/>
          </p:cNvSpPr>
          <p:nvPr>
            <p:ph idx="1"/>
          </p:nvPr>
        </p:nvSpPr>
        <p:spPr/>
        <p:txBody>
          <a:bodyPr>
            <a:normAutofit lnSpcReduction="10000"/>
          </a:bodyPr>
          <a:lstStyle/>
          <a:p>
            <a:r>
              <a:rPr lang="sv-SE" sz="1800" b="1" dirty="0"/>
              <a:t>En dement i slutstadiet kan inte kommunicera för dig berätta var det gör ont varför oron finns</a:t>
            </a:r>
            <a:r>
              <a:rPr lang="sv-SE" sz="1400" b="1" dirty="0"/>
              <a:t>.</a:t>
            </a:r>
          </a:p>
          <a:p>
            <a:r>
              <a:rPr lang="sv-SE" sz="1400" dirty="0"/>
              <a:t>Försämring kan bero på att något hänt.</a:t>
            </a:r>
          </a:p>
          <a:p>
            <a:r>
              <a:rPr lang="sv-SE" sz="1400" dirty="0"/>
              <a:t>Ramlat ? Kan ha subduralhematom, kan har komplicerade frakturer.</a:t>
            </a:r>
          </a:p>
          <a:p>
            <a:r>
              <a:rPr lang="sv-SE" sz="1400" dirty="0"/>
              <a:t>Hjärtsvikten har försämrats oro och lufthunger</a:t>
            </a:r>
          </a:p>
          <a:p>
            <a:r>
              <a:rPr lang="sv-SE" sz="1400" dirty="0"/>
              <a:t>Har en infektion.</a:t>
            </a:r>
          </a:p>
          <a:p>
            <a:r>
              <a:rPr lang="sv-SE" sz="1400" dirty="0"/>
              <a:t>Urinretention ?</a:t>
            </a:r>
          </a:p>
          <a:p>
            <a:r>
              <a:rPr lang="sv-SE" sz="1400" dirty="0"/>
              <a:t>Svårt förstoppad</a:t>
            </a:r>
          </a:p>
          <a:p>
            <a:r>
              <a:rPr lang="sv-SE" sz="1400" dirty="0"/>
              <a:t>Kan ha fått en cancer som ger symtom</a:t>
            </a:r>
          </a:p>
          <a:p>
            <a:r>
              <a:rPr lang="sv-SE" sz="1400" dirty="0"/>
              <a:t>Har fått en akut hjärtinfarkt eller en stroke utan större fokalneurologi.</a:t>
            </a:r>
          </a:p>
          <a:p>
            <a:r>
              <a:rPr lang="sv-SE" sz="1400" dirty="0"/>
              <a:t>Lungemboli</a:t>
            </a:r>
          </a:p>
          <a:p>
            <a:r>
              <a:rPr lang="sv-SE" sz="1400" dirty="0"/>
              <a:t>Ileus, ventrikelretention.</a:t>
            </a:r>
          </a:p>
          <a:p>
            <a:r>
              <a:rPr lang="sv-SE" sz="1400" dirty="0"/>
              <a:t>Njursten gallstensanfall</a:t>
            </a:r>
          </a:p>
          <a:p>
            <a:r>
              <a:rPr lang="sv-SE" sz="1400" dirty="0"/>
              <a:t>Svampinfektion i mun-dåligt tandstatus-tandvärk.</a:t>
            </a:r>
          </a:p>
          <a:p>
            <a:r>
              <a:rPr lang="sv-SE" sz="1400" dirty="0"/>
              <a:t>Doktorn har ordinerat olämpliga läkemedel. ( kan tyvärr vara vanligaste orsaken )</a:t>
            </a:r>
          </a:p>
          <a:p>
            <a:endParaRPr lang="sv-SE" sz="1400" dirty="0"/>
          </a:p>
          <a:p>
            <a:endParaRPr lang="sv-SE" sz="1400" dirty="0"/>
          </a:p>
        </p:txBody>
      </p:sp>
    </p:spTree>
    <p:extLst>
      <p:ext uri="{BB962C8B-B14F-4D97-AF65-F5344CB8AC3E}">
        <p14:creationId xmlns:p14="http://schemas.microsoft.com/office/powerpoint/2010/main" val="422845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F315B2-1E55-4270-8F95-51074546979E}"/>
              </a:ext>
            </a:extLst>
          </p:cNvPr>
          <p:cNvSpPr>
            <a:spLocks noGrp="1"/>
          </p:cNvSpPr>
          <p:nvPr>
            <p:ph type="title"/>
          </p:nvPr>
        </p:nvSpPr>
        <p:spPr/>
        <p:txBody>
          <a:bodyPr/>
          <a:lstStyle/>
          <a:p>
            <a:r>
              <a:rPr lang="sv-SE" dirty="0"/>
              <a:t>SYMTOM i livets slutskede oavsett orsak</a:t>
            </a:r>
          </a:p>
        </p:txBody>
      </p:sp>
      <p:sp>
        <p:nvSpPr>
          <p:cNvPr id="3" name="Platshållare för innehåll 2">
            <a:extLst>
              <a:ext uri="{FF2B5EF4-FFF2-40B4-BE49-F238E27FC236}">
                <a16:creationId xmlns:a16="http://schemas.microsoft.com/office/drawing/2014/main" id="{2ADE6B7D-7CDC-4216-9AA1-84C6055662BD}"/>
              </a:ext>
            </a:extLst>
          </p:cNvPr>
          <p:cNvSpPr>
            <a:spLocks noGrp="1"/>
          </p:cNvSpPr>
          <p:nvPr>
            <p:ph idx="1"/>
          </p:nvPr>
        </p:nvSpPr>
        <p:spPr/>
        <p:txBody>
          <a:bodyPr/>
          <a:lstStyle/>
          <a:p>
            <a:r>
              <a:rPr lang="sv-SE" dirty="0"/>
              <a:t>Oro, ångest</a:t>
            </a:r>
          </a:p>
          <a:p>
            <a:r>
              <a:rPr lang="sv-SE" dirty="0"/>
              <a:t>Trötthet</a:t>
            </a:r>
          </a:p>
          <a:p>
            <a:r>
              <a:rPr lang="sv-SE" dirty="0"/>
              <a:t>Matleda med avmagring</a:t>
            </a:r>
          </a:p>
          <a:p>
            <a:r>
              <a:rPr lang="sv-SE" dirty="0"/>
              <a:t>Smärtor</a:t>
            </a:r>
          </a:p>
          <a:p>
            <a:r>
              <a:rPr lang="sv-SE" dirty="0"/>
              <a:t>Lufthunger ( dyspne)</a:t>
            </a:r>
          </a:p>
          <a:p>
            <a:r>
              <a:rPr lang="sv-SE" dirty="0"/>
              <a:t>Oförmåga att ” fatta” sin situation är något som skiljer en svår demens från somatiskt sjuk men kognitivt frisk. Att ropa på hjälp eller säga aj är det sätt som en svårt dement kan meddela omvärlden att något inte står rätt till.</a:t>
            </a:r>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1397548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650650-E813-4958-9580-D488DF4715F2}"/>
              </a:ext>
            </a:extLst>
          </p:cNvPr>
          <p:cNvSpPr>
            <a:spLocks noGrp="1"/>
          </p:cNvSpPr>
          <p:nvPr>
            <p:ph type="title"/>
          </p:nvPr>
        </p:nvSpPr>
        <p:spPr/>
        <p:txBody>
          <a:bodyPr/>
          <a:lstStyle/>
          <a:p>
            <a:r>
              <a:rPr lang="sv-SE" dirty="0"/>
              <a:t>Palliativ vård demens = Symtomkontroll</a:t>
            </a:r>
          </a:p>
        </p:txBody>
      </p:sp>
      <p:sp>
        <p:nvSpPr>
          <p:cNvPr id="3" name="Platshållare för innehåll 2">
            <a:extLst>
              <a:ext uri="{FF2B5EF4-FFF2-40B4-BE49-F238E27FC236}">
                <a16:creationId xmlns:a16="http://schemas.microsoft.com/office/drawing/2014/main" id="{1C34763C-9847-4412-814E-EBC518E7A0A3}"/>
              </a:ext>
            </a:extLst>
          </p:cNvPr>
          <p:cNvSpPr>
            <a:spLocks noGrp="1"/>
          </p:cNvSpPr>
          <p:nvPr>
            <p:ph idx="1"/>
          </p:nvPr>
        </p:nvSpPr>
        <p:spPr/>
        <p:txBody>
          <a:bodyPr>
            <a:normAutofit lnSpcReduction="10000"/>
          </a:bodyPr>
          <a:lstStyle/>
          <a:p>
            <a:r>
              <a:rPr lang="sv-SE" dirty="0"/>
              <a:t>Smärta-</a:t>
            </a:r>
            <a:r>
              <a:rPr lang="sv-SE" sz="1400" dirty="0"/>
              <a:t>Abbey pain score ett bra verktyg</a:t>
            </a:r>
          </a:p>
          <a:p>
            <a:r>
              <a:rPr lang="sv-SE" dirty="0"/>
              <a:t>Munhåla </a:t>
            </a:r>
            <a:r>
              <a:rPr lang="sv-SE" sz="1400" dirty="0"/>
              <a:t>svampinfektion ? Regelbunden munvård, kan patienten svälja.</a:t>
            </a:r>
          </a:p>
          <a:p>
            <a:r>
              <a:rPr lang="sv-SE" dirty="0"/>
              <a:t>Luftvägar. </a:t>
            </a:r>
            <a:r>
              <a:rPr lang="sv-SE" sz="1400" dirty="0"/>
              <a:t>aspirationsrisk, slem hosta rosslig andning. Syrgas aktuellt ? Andfådd- orsak ?</a:t>
            </a:r>
          </a:p>
          <a:p>
            <a:r>
              <a:rPr lang="sv-SE" dirty="0"/>
              <a:t>Mage/Tarmar och urinvägar </a:t>
            </a:r>
            <a:r>
              <a:rPr lang="sv-SE" sz="1400" dirty="0"/>
              <a:t>Förstoppning fekalom ? Avföringsinkontinens , Urinstopp</a:t>
            </a:r>
          </a:p>
          <a:p>
            <a:r>
              <a:rPr lang="sv-SE" dirty="0"/>
              <a:t>Huden </a:t>
            </a:r>
            <a:r>
              <a:rPr lang="sv-SE" sz="1400" dirty="0"/>
              <a:t>Torr hud som spricker, Bensår , hotande gangrän, Finns det trycksår, vända patienten oftare alternativt en tryckavlastande madrass.</a:t>
            </a:r>
            <a:endParaRPr lang="sv-SE" dirty="0"/>
          </a:p>
          <a:p>
            <a:r>
              <a:rPr lang="sv-SE" dirty="0"/>
              <a:t>Muskler </a:t>
            </a:r>
            <a:r>
              <a:rPr lang="sv-SE" sz="1400" dirty="0"/>
              <a:t>Kramper, kontrakturer.</a:t>
            </a:r>
            <a:endParaRPr lang="sv-SE" dirty="0"/>
          </a:p>
          <a:p>
            <a:endParaRPr lang="sv-SE" dirty="0"/>
          </a:p>
          <a:p>
            <a:r>
              <a:rPr lang="sv-SE" dirty="0"/>
              <a:t> </a:t>
            </a:r>
            <a:r>
              <a:rPr lang="sv-SE" sz="6000" b="1" dirty="0"/>
              <a:t>Dokumentera.</a:t>
            </a:r>
          </a:p>
          <a:p>
            <a:endParaRPr lang="sv-SE" dirty="0"/>
          </a:p>
        </p:txBody>
      </p:sp>
    </p:spTree>
    <p:extLst>
      <p:ext uri="{BB962C8B-B14F-4D97-AF65-F5344CB8AC3E}">
        <p14:creationId xmlns:p14="http://schemas.microsoft.com/office/powerpoint/2010/main" val="368681529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TotalTime>
  <Words>1094</Words>
  <Application>Microsoft Office PowerPoint</Application>
  <PresentationFormat>Bredbild</PresentationFormat>
  <Paragraphs>116</Paragraphs>
  <Slides>20</Slides>
  <Notes>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20</vt:i4>
      </vt:variant>
    </vt:vector>
  </HeadingPairs>
  <TitlesOfParts>
    <vt:vector size="24" baseType="lpstr">
      <vt:lpstr>Arial</vt:lpstr>
      <vt:lpstr>Calibri</vt:lpstr>
      <vt:lpstr>Calibri Light</vt:lpstr>
      <vt:lpstr>Office-tema</vt:lpstr>
      <vt:lpstr>PALLIATIV VÅRD</vt:lpstr>
      <vt:lpstr>Demens olika sjukdomar</vt:lpstr>
      <vt:lpstr>DEMENS </vt:lpstr>
      <vt:lpstr>De olika faserna</vt:lpstr>
      <vt:lpstr>SVÅR DEMENS</vt:lpstr>
      <vt:lpstr>Vad kan man missa ?</vt:lpstr>
      <vt:lpstr>Fallgropar en lista på vad dr Pettersson har missat eller försenat diagnosen av under 40 år i yrket</vt:lpstr>
      <vt:lpstr>SYMTOM i livets slutskede oavsett orsak</vt:lpstr>
      <vt:lpstr>Palliativ vård demens = Symtomkontroll</vt:lpstr>
      <vt:lpstr>Livets slut vid demens</vt:lpstr>
      <vt:lpstr>Behandling vid livets slut</vt:lpstr>
      <vt:lpstr>BRYTPUNKT</vt:lpstr>
      <vt:lpstr>BRYTPUNKT SAMTAL</vt:lpstr>
      <vt:lpstr>ETISKA FRÅGOR vid demens.</vt:lpstr>
      <vt:lpstr>ANNARS vad kan hända</vt:lpstr>
      <vt:lpstr>Vad saknas ?</vt:lpstr>
      <vt:lpstr>Korta fakta</vt:lpstr>
      <vt:lpstr>Enligt min mening löper en dement människa hög risk att tillhöra den gruppen. </vt:lpstr>
      <vt:lpstr>Tack för att ni lyssnade på mig !!!</vt:lpstr>
      <vt:lpstr>Tid för diskussion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PALLIATIV VÅRD</dc:title>
  <dc:creator>Lennart Pettersson</dc:creator>
  <cp:lastModifiedBy>Ulrika Nilsson</cp:lastModifiedBy>
  <cp:revision>2</cp:revision>
  <dcterms:created xsi:type="dcterms:W3CDTF">2018-04-18T05:08:09Z</dcterms:created>
  <dcterms:modified xsi:type="dcterms:W3CDTF">2018-10-02T08:23:38Z</dcterms:modified>
</cp:coreProperties>
</file>