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7" r:id="rId7"/>
    <p:sldId id="263" r:id="rId8"/>
    <p:sldId id="259" r:id="rId9"/>
    <p:sldId id="264" r:id="rId10"/>
    <p:sldId id="261" r:id="rId11"/>
    <p:sldId id="262" r:id="rId12"/>
    <p:sldId id="260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78CF3-B857-4568-9BD1-1AEB3E7FAD6A}" v="26" dt="2018-10-08T11:43:14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2807" autoAdjust="0"/>
  </p:normalViewPr>
  <p:slideViewPr>
    <p:cSldViewPr snapToGrid="0">
      <p:cViewPr varScale="1">
        <p:scale>
          <a:sx n="45" d="100"/>
          <a:sy n="45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gt01\Downloads\Kvalitetsindikatorer%20-%20lilla%20_Riket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gt01\Downloads\Kvalitetsindikatorer%20-%20lilla%20_Riket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gt01\Downloads\Kvalitetsindikatorer%20-%20lilla%20_Riket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lagt01\Downloads\Kvalitetsindikatorer%20-%20lilla%20_Riket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Vården i livets slutskede</a:t>
            </a:r>
            <a:r>
              <a:rPr lang="sv-SE" baseline="0"/>
              <a:t> Sverige och Värmland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Utdataportalen!$B$2</c:f>
              <c:strCache>
                <c:ptCount val="1"/>
                <c:pt idx="0">
                  <c:v>Sverige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Utdataportalen!$A$3:$A$9</c:f>
              <c:strCache>
                <c:ptCount val="7"/>
                <c:pt idx="0">
                  <c:v>Dok. brytpunktsamtal</c:v>
                </c:pt>
                <c:pt idx="1">
                  <c:v>Ord. inj stark opioid vid smärtgenombrott</c:v>
                </c:pt>
                <c:pt idx="2">
                  <c:v>Ord. inj ångestdämpande vid  behov</c:v>
                </c:pt>
                <c:pt idx="3">
                  <c:v>Smärtskattats sista levnadsveckan</c:v>
                </c:pt>
                <c:pt idx="4">
                  <c:v>Dok. munhälsobedömning sista  levnadsveckan</c:v>
                </c:pt>
                <c:pt idx="5">
                  <c:v>Utan trycksår (grad 2–4)</c:v>
                </c:pt>
                <c:pt idx="6">
                  <c:v>Mänsklig närvaro i dödsögonblicket</c:v>
                </c:pt>
              </c:strCache>
            </c:strRef>
          </c:cat>
          <c:val>
            <c:numRef>
              <c:f>Utdataportalen!$B$3:$B$9</c:f>
              <c:numCache>
                <c:formatCode>0.0</c:formatCode>
                <c:ptCount val="7"/>
                <c:pt idx="0">
                  <c:v>74.599999999999994</c:v>
                </c:pt>
                <c:pt idx="1">
                  <c:v>94.8</c:v>
                </c:pt>
                <c:pt idx="2">
                  <c:v>93.4</c:v>
                </c:pt>
                <c:pt idx="3">
                  <c:v>49.3</c:v>
                </c:pt>
                <c:pt idx="4">
                  <c:v>59.2</c:v>
                </c:pt>
                <c:pt idx="5">
                  <c:v>88.6</c:v>
                </c:pt>
                <c:pt idx="6">
                  <c:v>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E-409F-B59B-0AF1D7EC4F4C}"/>
            </c:ext>
          </c:extLst>
        </c:ser>
        <c:ser>
          <c:idx val="1"/>
          <c:order val="1"/>
          <c:tx>
            <c:strRef>
              <c:f>Utdataportalen!$C$2</c:f>
              <c:strCache>
                <c:ptCount val="1"/>
                <c:pt idx="0">
                  <c:v>Målvärde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Utdataportalen!$A$3:$A$9</c:f>
              <c:strCache>
                <c:ptCount val="7"/>
                <c:pt idx="0">
                  <c:v>Dok. brytpunktsamtal</c:v>
                </c:pt>
                <c:pt idx="1">
                  <c:v>Ord. inj stark opioid vid smärtgenombrott</c:v>
                </c:pt>
                <c:pt idx="2">
                  <c:v>Ord. inj ångestdämpande vid  behov</c:v>
                </c:pt>
                <c:pt idx="3">
                  <c:v>Smärtskattats sista levnadsveckan</c:v>
                </c:pt>
                <c:pt idx="4">
                  <c:v>Dok. munhälsobedömning sista  levnadsveckan</c:v>
                </c:pt>
                <c:pt idx="5">
                  <c:v>Utan trycksår (grad 2–4)</c:v>
                </c:pt>
                <c:pt idx="6">
                  <c:v>Mänsklig närvaro i dödsögonblicket</c:v>
                </c:pt>
              </c:strCache>
            </c:strRef>
          </c:cat>
          <c:val>
            <c:numRef>
              <c:f>Utdataportalen!$C$3:$C$9</c:f>
              <c:numCache>
                <c:formatCode>0.0</c:formatCode>
                <c:ptCount val="7"/>
                <c:pt idx="0">
                  <c:v>98</c:v>
                </c:pt>
                <c:pt idx="1">
                  <c:v>98</c:v>
                </c:pt>
                <c:pt idx="2">
                  <c:v>98</c:v>
                </c:pt>
                <c:pt idx="3">
                  <c:v>100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E-409F-B59B-0AF1D7EC4F4C}"/>
            </c:ext>
          </c:extLst>
        </c:ser>
        <c:ser>
          <c:idx val="2"/>
          <c:order val="2"/>
          <c:tx>
            <c:strRef>
              <c:f>Utdataportalen!$F$2</c:f>
              <c:strCache>
                <c:ptCount val="1"/>
                <c:pt idx="0">
                  <c:v>Värmland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Utdataportalen!$A$3:$A$9</c:f>
              <c:strCache>
                <c:ptCount val="7"/>
                <c:pt idx="0">
                  <c:v>Dok. brytpunktsamtal</c:v>
                </c:pt>
                <c:pt idx="1">
                  <c:v>Ord. inj stark opioid vid smärtgenombrott</c:v>
                </c:pt>
                <c:pt idx="2">
                  <c:v>Ord. inj ångestdämpande vid  behov</c:v>
                </c:pt>
                <c:pt idx="3">
                  <c:v>Smärtskattats sista levnadsveckan</c:v>
                </c:pt>
                <c:pt idx="4">
                  <c:v>Dok. munhälsobedömning sista  levnadsveckan</c:v>
                </c:pt>
                <c:pt idx="5">
                  <c:v>Utan trycksår (grad 2–4)</c:v>
                </c:pt>
                <c:pt idx="6">
                  <c:v>Mänsklig närvaro i dödsögonblicket</c:v>
                </c:pt>
              </c:strCache>
            </c:strRef>
          </c:cat>
          <c:val>
            <c:numRef>
              <c:f>Utdataportalen!$F$3:$F$9</c:f>
              <c:numCache>
                <c:formatCode>0.0</c:formatCode>
                <c:ptCount val="7"/>
                <c:pt idx="0">
                  <c:v>68.2</c:v>
                </c:pt>
                <c:pt idx="1">
                  <c:v>94.5</c:v>
                </c:pt>
                <c:pt idx="2">
                  <c:v>91.4</c:v>
                </c:pt>
                <c:pt idx="3">
                  <c:v>41.7</c:v>
                </c:pt>
                <c:pt idx="4">
                  <c:v>48.8</c:v>
                </c:pt>
                <c:pt idx="5">
                  <c:v>90.1</c:v>
                </c:pt>
                <c:pt idx="6">
                  <c:v>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E-409F-B59B-0AF1D7EC4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165936"/>
        <c:axId val="630169544"/>
      </c:radarChart>
      <c:catAx>
        <c:axId val="63016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0169544"/>
        <c:crosses val="autoZero"/>
        <c:auto val="1"/>
        <c:lblAlgn val="ctr"/>
        <c:lblOffset val="100"/>
        <c:noMultiLvlLbl val="0"/>
      </c:catAx>
      <c:valAx>
        <c:axId val="63016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016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8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Smärtskattning!$C$1</c:f>
              <c:strCache>
                <c:ptCount val="1"/>
                <c:pt idx="0">
                  <c:v>Andel utförda smärtskattningar sista levnadsveckan med validerat instrument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Smärtskattning!$A$2:$A$32</c:f>
              <c:numCache>
                <c:formatCode>[h]:mm:ss</c:formatCode>
                <c:ptCount val="31"/>
                <c:pt idx="0">
                  <c:v>8.375694444444445</c:v>
                </c:pt>
                <c:pt idx="1">
                  <c:v>83.793055555555554</c:v>
                </c:pt>
                <c:pt idx="2">
                  <c:v>83.793750000000003</c:v>
                </c:pt>
                <c:pt idx="3">
                  <c:v>83.794444444444437</c:v>
                </c:pt>
                <c:pt idx="4">
                  <c:v>83.834027777777777</c:v>
                </c:pt>
                <c:pt idx="5">
                  <c:v>83.834722222222226</c:v>
                </c:pt>
                <c:pt idx="6">
                  <c:v>83.83541666666666</c:v>
                </c:pt>
                <c:pt idx="7">
                  <c:v>83.836111111111109</c:v>
                </c:pt>
                <c:pt idx="8">
                  <c:v>83.875694444444449</c:v>
                </c:pt>
                <c:pt idx="9">
                  <c:v>83.876388888888883</c:v>
                </c:pt>
                <c:pt idx="10">
                  <c:v>83.877083333333331</c:v>
                </c:pt>
                <c:pt idx="11">
                  <c:v>83.87777777777778</c:v>
                </c:pt>
                <c:pt idx="12">
                  <c:v>83.917361111111106</c:v>
                </c:pt>
                <c:pt idx="13">
                  <c:v>83.918055555555554</c:v>
                </c:pt>
                <c:pt idx="14">
                  <c:v>83.918750000000003</c:v>
                </c:pt>
                <c:pt idx="15">
                  <c:v>83.919444444444437</c:v>
                </c:pt>
                <c:pt idx="16">
                  <c:v>83.959027777777777</c:v>
                </c:pt>
                <c:pt idx="17">
                  <c:v>83.959722222222226</c:v>
                </c:pt>
                <c:pt idx="18">
                  <c:v>83.96041666666666</c:v>
                </c:pt>
                <c:pt idx="19">
                  <c:v>83.961111111111109</c:v>
                </c:pt>
                <c:pt idx="20">
                  <c:v>84.000694444444449</c:v>
                </c:pt>
                <c:pt idx="21">
                  <c:v>84.001388888888883</c:v>
                </c:pt>
                <c:pt idx="22">
                  <c:v>84.002083333333331</c:v>
                </c:pt>
                <c:pt idx="23">
                  <c:v>84.00277777777778</c:v>
                </c:pt>
                <c:pt idx="24">
                  <c:v>84.042361111111106</c:v>
                </c:pt>
                <c:pt idx="25">
                  <c:v>84.043055555555554</c:v>
                </c:pt>
                <c:pt idx="26">
                  <c:v>84.043750000000003</c:v>
                </c:pt>
                <c:pt idx="27">
                  <c:v>84.044444444444437</c:v>
                </c:pt>
                <c:pt idx="28">
                  <c:v>84.084027777777777</c:v>
                </c:pt>
                <c:pt idx="29">
                  <c:v>84.084722222222226</c:v>
                </c:pt>
                <c:pt idx="30">
                  <c:v>84.08541666666666</c:v>
                </c:pt>
              </c:numCache>
            </c:numRef>
          </c:cat>
          <c:val>
            <c:numRef>
              <c:f>Smärtskattning!$C$2:$C$32</c:f>
              <c:numCache>
                <c:formatCode>General</c:formatCode>
                <c:ptCount val="31"/>
                <c:pt idx="0">
                  <c:v>5.5</c:v>
                </c:pt>
                <c:pt idx="1">
                  <c:v>5.2</c:v>
                </c:pt>
                <c:pt idx="2">
                  <c:v>2.8</c:v>
                </c:pt>
                <c:pt idx="3">
                  <c:v>8.1</c:v>
                </c:pt>
                <c:pt idx="4">
                  <c:v>7.7</c:v>
                </c:pt>
                <c:pt idx="5">
                  <c:v>12.6</c:v>
                </c:pt>
                <c:pt idx="6">
                  <c:v>8.3000000000000007</c:v>
                </c:pt>
                <c:pt idx="7">
                  <c:v>9.6999999999999993</c:v>
                </c:pt>
                <c:pt idx="8">
                  <c:v>13.2</c:v>
                </c:pt>
                <c:pt idx="9">
                  <c:v>13.2</c:v>
                </c:pt>
                <c:pt idx="10">
                  <c:v>17.5</c:v>
                </c:pt>
                <c:pt idx="11">
                  <c:v>21.2</c:v>
                </c:pt>
                <c:pt idx="12">
                  <c:v>21.6</c:v>
                </c:pt>
                <c:pt idx="13">
                  <c:v>21.6</c:v>
                </c:pt>
                <c:pt idx="14">
                  <c:v>20.5</c:v>
                </c:pt>
                <c:pt idx="15">
                  <c:v>27.1</c:v>
                </c:pt>
                <c:pt idx="16">
                  <c:v>21.1</c:v>
                </c:pt>
                <c:pt idx="17">
                  <c:v>20.8</c:v>
                </c:pt>
                <c:pt idx="18">
                  <c:v>19.3</c:v>
                </c:pt>
                <c:pt idx="19">
                  <c:v>23.7</c:v>
                </c:pt>
                <c:pt idx="20">
                  <c:v>22.3</c:v>
                </c:pt>
                <c:pt idx="21">
                  <c:v>22</c:v>
                </c:pt>
                <c:pt idx="22">
                  <c:v>21.5</c:v>
                </c:pt>
                <c:pt idx="23">
                  <c:v>24.2</c:v>
                </c:pt>
                <c:pt idx="24">
                  <c:v>25.8</c:v>
                </c:pt>
                <c:pt idx="25">
                  <c:v>30.1</c:v>
                </c:pt>
                <c:pt idx="26">
                  <c:v>25.9</c:v>
                </c:pt>
                <c:pt idx="27">
                  <c:v>40.9</c:v>
                </c:pt>
                <c:pt idx="28">
                  <c:v>42.1</c:v>
                </c:pt>
                <c:pt idx="29">
                  <c:v>45.5</c:v>
                </c:pt>
                <c:pt idx="30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2-4C24-BD1F-7327E3012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4"/>
        <c:axId val="630235264"/>
        <c:axId val="630236904"/>
      </c:barChart>
      <c:catAx>
        <c:axId val="630235264"/>
        <c:scaling>
          <c:orientation val="minMax"/>
        </c:scaling>
        <c:delete val="0"/>
        <c:axPos val="b"/>
        <c:numFmt formatCode="[h]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0236904"/>
        <c:crosses val="autoZero"/>
        <c:auto val="1"/>
        <c:lblAlgn val="ctr"/>
        <c:lblOffset val="100"/>
        <c:noMultiLvlLbl val="0"/>
      </c:catAx>
      <c:valAx>
        <c:axId val="63023690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02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>
        <a:alpha val="80000"/>
      </a:srgbClr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Brytpunktssamtal!$C$1</c:f>
              <c:strCache>
                <c:ptCount val="1"/>
                <c:pt idx="0">
                  <c:v>Andel dokumenterad info till patient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Brytpunktssamtal!$A$2:$A$32</c:f>
              <c:numCache>
                <c:formatCode>[h]:mm:ss</c:formatCode>
                <c:ptCount val="31"/>
                <c:pt idx="0">
                  <c:v>83.792361111111106</c:v>
                </c:pt>
                <c:pt idx="1">
                  <c:v>83.793055555555554</c:v>
                </c:pt>
                <c:pt idx="2">
                  <c:v>83.793750000000003</c:v>
                </c:pt>
                <c:pt idx="3">
                  <c:v>83.794444444444437</c:v>
                </c:pt>
                <c:pt idx="4">
                  <c:v>83.834027777777777</c:v>
                </c:pt>
                <c:pt idx="5">
                  <c:v>83.834722222222226</c:v>
                </c:pt>
                <c:pt idx="6">
                  <c:v>83.83541666666666</c:v>
                </c:pt>
                <c:pt idx="7">
                  <c:v>83.836111111111109</c:v>
                </c:pt>
                <c:pt idx="8">
                  <c:v>83.875694444444449</c:v>
                </c:pt>
                <c:pt idx="9">
                  <c:v>83.876388888888883</c:v>
                </c:pt>
                <c:pt idx="10">
                  <c:v>83.877083333333331</c:v>
                </c:pt>
                <c:pt idx="11">
                  <c:v>83.87777777777778</c:v>
                </c:pt>
                <c:pt idx="12">
                  <c:v>83.917361111111106</c:v>
                </c:pt>
                <c:pt idx="13">
                  <c:v>83.918055555555554</c:v>
                </c:pt>
                <c:pt idx="14">
                  <c:v>83.918750000000003</c:v>
                </c:pt>
                <c:pt idx="15">
                  <c:v>83.919444444444437</c:v>
                </c:pt>
                <c:pt idx="16">
                  <c:v>83.959027777777777</c:v>
                </c:pt>
                <c:pt idx="17">
                  <c:v>83.959722222222226</c:v>
                </c:pt>
                <c:pt idx="18">
                  <c:v>83.96041666666666</c:v>
                </c:pt>
                <c:pt idx="19">
                  <c:v>83.961111111111109</c:v>
                </c:pt>
                <c:pt idx="20">
                  <c:v>84.000694444444449</c:v>
                </c:pt>
                <c:pt idx="21">
                  <c:v>84.001388888888883</c:v>
                </c:pt>
                <c:pt idx="22">
                  <c:v>84.002083333333331</c:v>
                </c:pt>
                <c:pt idx="23">
                  <c:v>84.00277777777778</c:v>
                </c:pt>
                <c:pt idx="24">
                  <c:v>84.042361111111106</c:v>
                </c:pt>
                <c:pt idx="25">
                  <c:v>84.043055555555554</c:v>
                </c:pt>
                <c:pt idx="26">
                  <c:v>84.043750000000003</c:v>
                </c:pt>
                <c:pt idx="27">
                  <c:v>84.044444444444437</c:v>
                </c:pt>
                <c:pt idx="28">
                  <c:v>84.084027777777777</c:v>
                </c:pt>
                <c:pt idx="29">
                  <c:v>84.084722222222226</c:v>
                </c:pt>
                <c:pt idx="30">
                  <c:v>84.08541666666666</c:v>
                </c:pt>
              </c:numCache>
            </c:numRef>
          </c:cat>
          <c:val>
            <c:numRef>
              <c:f>Brytpunktssamtal!$C$2:$C$32</c:f>
              <c:numCache>
                <c:formatCode>General</c:formatCode>
                <c:ptCount val="31"/>
                <c:pt idx="0">
                  <c:v>26.5</c:v>
                </c:pt>
                <c:pt idx="1">
                  <c:v>32.5</c:v>
                </c:pt>
                <c:pt idx="2">
                  <c:v>29.3</c:v>
                </c:pt>
                <c:pt idx="3">
                  <c:v>31.1</c:v>
                </c:pt>
                <c:pt idx="4">
                  <c:v>29.9</c:v>
                </c:pt>
                <c:pt idx="5">
                  <c:v>32.299999999999997</c:v>
                </c:pt>
                <c:pt idx="6">
                  <c:v>40.299999999999997</c:v>
                </c:pt>
                <c:pt idx="7">
                  <c:v>37.4</c:v>
                </c:pt>
                <c:pt idx="8">
                  <c:v>39.700000000000003</c:v>
                </c:pt>
                <c:pt idx="9">
                  <c:v>37.5</c:v>
                </c:pt>
                <c:pt idx="10">
                  <c:v>38.799999999999997</c:v>
                </c:pt>
                <c:pt idx="11">
                  <c:v>46</c:v>
                </c:pt>
                <c:pt idx="12">
                  <c:v>41.4</c:v>
                </c:pt>
                <c:pt idx="13">
                  <c:v>43.1</c:v>
                </c:pt>
                <c:pt idx="14">
                  <c:v>47.3</c:v>
                </c:pt>
                <c:pt idx="15">
                  <c:v>40.5</c:v>
                </c:pt>
                <c:pt idx="16">
                  <c:v>38.299999999999997</c:v>
                </c:pt>
                <c:pt idx="17">
                  <c:v>40.6</c:v>
                </c:pt>
                <c:pt idx="18">
                  <c:v>44.6</c:v>
                </c:pt>
                <c:pt idx="19">
                  <c:v>46</c:v>
                </c:pt>
                <c:pt idx="20">
                  <c:v>46.7</c:v>
                </c:pt>
                <c:pt idx="21">
                  <c:v>43.7</c:v>
                </c:pt>
                <c:pt idx="22">
                  <c:v>47.9</c:v>
                </c:pt>
                <c:pt idx="23">
                  <c:v>42.9</c:v>
                </c:pt>
                <c:pt idx="24">
                  <c:v>39.6</c:v>
                </c:pt>
                <c:pt idx="25">
                  <c:v>46.1</c:v>
                </c:pt>
                <c:pt idx="26">
                  <c:v>44.5</c:v>
                </c:pt>
                <c:pt idx="27">
                  <c:v>48.8</c:v>
                </c:pt>
                <c:pt idx="28">
                  <c:v>64.7</c:v>
                </c:pt>
                <c:pt idx="29">
                  <c:v>71.599999999999994</c:v>
                </c:pt>
                <c:pt idx="30">
                  <c:v>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7-4943-9783-0B0F88674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547910336"/>
        <c:axId val="547912960"/>
      </c:barChart>
      <c:catAx>
        <c:axId val="547910336"/>
        <c:scaling>
          <c:orientation val="minMax"/>
        </c:scaling>
        <c:delete val="0"/>
        <c:axPos val="b"/>
        <c:numFmt formatCode="[h]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7912960"/>
        <c:crosses val="autoZero"/>
        <c:auto val="1"/>
        <c:lblAlgn val="ctr"/>
        <c:lblOffset val="100"/>
        <c:noMultiLvlLbl val="0"/>
      </c:catAx>
      <c:valAx>
        <c:axId val="5479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791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>
        <a:alpha val="80000"/>
      </a:srgbClr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Vården i livets slutskede - avlidenplats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Blad3!$B$3</c:f>
              <c:strCache>
                <c:ptCount val="1"/>
                <c:pt idx="0">
                  <c:v>Korttid/Säbo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Blad3!$C$2:$D$2</c:f>
              <c:strCache>
                <c:ptCount val="2"/>
                <c:pt idx="0">
                  <c:v>Brytpunktssamtal</c:v>
                </c:pt>
                <c:pt idx="1">
                  <c:v>Smärtskattning</c:v>
                </c:pt>
              </c:strCache>
            </c:strRef>
          </c:cat>
          <c:val>
            <c:numRef>
              <c:f>Blad3!$C$3:$D$3</c:f>
              <c:numCache>
                <c:formatCode>General</c:formatCode>
                <c:ptCount val="2"/>
                <c:pt idx="0">
                  <c:v>70.099999999999994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5-4011-8480-BBFDB23C691C}"/>
            </c:ext>
          </c:extLst>
        </c:ser>
        <c:ser>
          <c:idx val="1"/>
          <c:order val="1"/>
          <c:tx>
            <c:strRef>
              <c:f>Blad3!$B$4</c:f>
              <c:strCache>
                <c:ptCount val="1"/>
                <c:pt idx="0">
                  <c:v>Eget hem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Blad3!$C$2:$D$2</c:f>
              <c:strCache>
                <c:ptCount val="2"/>
                <c:pt idx="0">
                  <c:v>Brytpunktssamtal</c:v>
                </c:pt>
                <c:pt idx="1">
                  <c:v>Smärtskattning</c:v>
                </c:pt>
              </c:strCache>
            </c:strRef>
          </c:cat>
          <c:val>
            <c:numRef>
              <c:f>Blad3!$C$4:$D$4</c:f>
              <c:numCache>
                <c:formatCode>General</c:formatCode>
                <c:ptCount val="2"/>
                <c:pt idx="0">
                  <c:v>76.099999999999994</c:v>
                </c:pt>
                <c:pt idx="1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5-4011-8480-BBFDB23C691C}"/>
            </c:ext>
          </c:extLst>
        </c:ser>
        <c:ser>
          <c:idx val="2"/>
          <c:order val="2"/>
          <c:tx>
            <c:strRef>
              <c:f>Blad3!$B$5</c:f>
              <c:strCache>
                <c:ptCount val="1"/>
                <c:pt idx="0">
                  <c:v>Slutenvård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Blad3!$C$2:$D$2</c:f>
              <c:strCache>
                <c:ptCount val="2"/>
                <c:pt idx="0">
                  <c:v>Brytpunktssamtal</c:v>
                </c:pt>
                <c:pt idx="1">
                  <c:v>Smärtskattning</c:v>
                </c:pt>
              </c:strCache>
            </c:strRef>
          </c:cat>
          <c:val>
            <c:numRef>
              <c:f>Blad3!$C$5:$D$5</c:f>
              <c:numCache>
                <c:formatCode>General</c:formatCode>
                <c:ptCount val="2"/>
                <c:pt idx="0">
                  <c:v>58</c:v>
                </c:pt>
                <c:pt idx="1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25-4011-8480-BBFDB23C691C}"/>
            </c:ext>
          </c:extLst>
        </c:ser>
        <c:ser>
          <c:idx val="3"/>
          <c:order val="3"/>
          <c:tx>
            <c:strRef>
              <c:f>Blad3!$B$6</c:f>
              <c:strCache>
                <c:ptCount val="1"/>
                <c:pt idx="0">
                  <c:v>Specialiserad palliativ slutenvård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Blad3!$C$2:$D$2</c:f>
              <c:strCache>
                <c:ptCount val="2"/>
                <c:pt idx="0">
                  <c:v>Brytpunktssamtal</c:v>
                </c:pt>
                <c:pt idx="1">
                  <c:v>Smärtskattning</c:v>
                </c:pt>
              </c:strCache>
            </c:strRef>
          </c:cat>
          <c:val>
            <c:numRef>
              <c:f>Blad3!$C$6:$D$6</c:f>
              <c:numCache>
                <c:formatCode>General</c:formatCode>
                <c:ptCount val="2"/>
                <c:pt idx="0">
                  <c:v>90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25-4011-8480-BBFDB23C6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6567840"/>
        <c:axId val="636566200"/>
      </c:barChart>
      <c:catAx>
        <c:axId val="63656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6566200"/>
        <c:crosses val="autoZero"/>
        <c:auto val="1"/>
        <c:lblAlgn val="ctr"/>
        <c:lblOffset val="100"/>
        <c:noMultiLvlLbl val="0"/>
      </c:catAx>
      <c:valAx>
        <c:axId val="636566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656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FFFFF">
        <a:alpha val="80000"/>
      </a:srgbClr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D229-11D6-47E8-AE70-03B9C127FD91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A110-DC44-4A42-AD1A-C0015E980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302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A110-DC44-4A42-AD1A-C0015E98069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53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Socialstyrelsens utvärdering 2016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A110-DC44-4A42-AD1A-C0015E98069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08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A110-DC44-4A42-AD1A-C0015E98069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699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AA110-DC44-4A42-AD1A-C0015E98069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45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CB9802-4F0F-4724-9EAC-755314184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CB33FD-D8DF-490E-A72F-1AD2CFED5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012A96-54E8-4692-B861-C79AD4A9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1B735F-580C-42A6-AB33-FA8396CD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55E582-1F08-404D-A04C-DEC1060E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26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7B850-A48A-4947-B98B-DBC47A95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5E89DB7-E2D6-43E9-B62D-5752A3C7B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1F9A2F-6919-47A0-9C0B-0EEDA3C3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0BF4B0-FD4C-412D-BB22-55FD8767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3ED506-9011-48C1-9F70-43EE8D47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36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878A6C5-8221-49F7-BB70-FDEDED7DB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0EDA738-7E14-43AA-BB3B-11AB35669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2A204E-518C-4A5E-9ED3-848E6E33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A9E593-A5F6-4BE2-BDC2-D469DF7F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31A4F0-61E2-40F0-9920-DE7B6E4A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2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70BB8E-25DC-4C00-9E6E-2599B743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0429BD-7CCC-4412-8E03-012D48317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8D2E50-9D39-4AB5-8F52-61E21E48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4FDF35-783A-4DEA-B513-EC512048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D53E11-07F6-48C7-ACA3-A917DC4E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09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AA626E-6B6B-47AA-94ED-61313B65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8B3C01-8640-46DA-A241-D8DB1ED5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73B027-751B-4760-A6F9-D02C24B9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5F5966-7E2B-4E22-A0EF-596EB507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E55A98-A8A0-491C-8A05-DAAB8EBB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65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89E669-9D15-4446-8E70-1C0CD949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1886D0-2490-4FB7-B984-4A2AD8E86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8CCAD2E-E5EE-463F-BF89-DEB1A0ABC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4DF18B-A81F-43D7-8DBE-90318078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3B93E4-9A56-4EE2-B490-94F6B86A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16654A-5D61-44B3-AA5A-E6BF20AD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9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BB0B5F-C1BE-47DB-A2F5-858CC664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8A4336-88E5-4F63-8435-25ED9AAFA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5C14CD-87CA-4210-BB6A-5C7491A31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085D0C-57B5-4F0C-B2A8-41282CFA0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6F3952A-813F-42FA-912E-419662BEC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1CD2DAF-6E48-483C-9823-7BBE9F37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FB7B902-3A8B-425E-8861-18EA5D19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E8A5E4B-B552-4E8A-83AF-F51B7C2D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07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69157D-072E-4486-965A-81ED6F21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522492-86FE-4FB7-BD5C-E7FA3F5E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E9D80A-71C2-4F36-9CD2-647628E5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1F7668-B4E7-4C0F-A0E1-BE72CA57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655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D1CE8FC-B918-4E86-9705-ED7E5C28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81000A-0918-420E-B85D-078B940D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BCDD9F-3E19-45CD-801C-5E1AC80D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04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6147AE-6FE2-44EE-8607-A67DCAA0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2F4702-A927-4585-A891-8E6EBFFBA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3EF7DD-BC53-48F4-9B83-1FD15066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02DDC6B-333B-437F-8014-B305A907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139913-EAD6-491F-8BDF-6345A294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F53652-FAA7-4770-A2FF-452AC3EF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26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3E57EC-1186-4357-BC61-17766AF1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4593088-2D13-45A9-9E56-16F221CE3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B17B60-6982-40EF-8037-589364548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5236D9-3B97-4BB5-AC7E-D3ADEC21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701502B-DB03-45AB-AD46-20DE8E13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0FA2B7E-4DE5-449C-B02E-04CFC11D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78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19632C-46DE-47E0-8DDD-AFD5305E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792005-C88C-4DE9-A297-69B5E79E3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6FED25-9B95-44F7-A7D9-1A050D460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3BCD-E489-4118-A1F4-D56E3722F964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6E60A9-EB77-41E8-9BF7-CF0FBEA55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A534FA-9640-4FBD-A0F1-8BE34C025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EEFA-6480-42D3-884A-4A4B4AA2A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0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nnea.grankvist@regionvarmland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817429B-9FBE-45F5-94D9-FBCF0D6F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79245"/>
            <a:ext cx="12192000" cy="861649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35D4C1E-9AFE-426A-B2D4-5C9D626F5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sv-SE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Värna livet och möta döden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FDFAEC-6BC1-4A72-851C-054F5328A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7412"/>
            <a:ext cx="9144000" cy="1655762"/>
          </a:xfrm>
        </p:spPr>
        <p:txBody>
          <a:bodyPr/>
          <a:lstStyle/>
          <a:p>
            <a:r>
              <a:rPr lang="sv-SE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Statistik ur Svenska palliativregistret</a:t>
            </a:r>
          </a:p>
          <a:p>
            <a:endParaRPr lang="sv-SE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v-S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Linnea Grankvist, utvecklingsledare, Region Värmland</a:t>
            </a:r>
          </a:p>
        </p:txBody>
      </p:sp>
    </p:spTree>
    <p:extLst>
      <p:ext uri="{BB962C8B-B14F-4D97-AF65-F5344CB8AC3E}">
        <p14:creationId xmlns:p14="http://schemas.microsoft.com/office/powerpoint/2010/main" val="267728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7170A83-F607-4639-AF40-396F3F58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0" y="-812904"/>
            <a:ext cx="12222760" cy="8639964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09D11532-C233-4ABD-AC13-BB5290FD8055}"/>
              </a:ext>
            </a:extLst>
          </p:cNvPr>
          <p:cNvSpPr/>
          <p:nvPr/>
        </p:nvSpPr>
        <p:spPr>
          <a:xfrm>
            <a:off x="-248875" y="2508308"/>
            <a:ext cx="4376257" cy="413577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sv-SE" sz="1400" dirty="0">
                <a:solidFill>
                  <a:schemeClr val="bg1"/>
                </a:solidFill>
                <a:latin typeface="Tahoma" panose="020B0604030504040204" pitchFamily="34" charset="0"/>
              </a:rPr>
              <a:t>Jag ...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</a:rPr>
              <a:t>och mina närstående är informerade om min situation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</a:rPr>
              <a:t>är lindrad från smärta och andra besvärande symtom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</a:rPr>
              <a:t>är ordinerad läkemedel vid behov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</a:rPr>
              <a:t>får god omvårdnad utifrån mina behov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</a:rPr>
              <a:t>vårdas där jag vill dö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</a:rPr>
              <a:t>behöver inte dö ensam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</a:rPr>
              <a:t>vet att mina närstående får stöd</a:t>
            </a:r>
          </a:p>
        </p:txBody>
      </p:sp>
    </p:spTree>
    <p:extLst>
      <p:ext uri="{BB962C8B-B14F-4D97-AF65-F5344CB8AC3E}">
        <p14:creationId xmlns:p14="http://schemas.microsoft.com/office/powerpoint/2010/main" val="248445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A6348E5-0DFC-4CFD-B227-9A32506C9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0" y="-812904"/>
            <a:ext cx="12222760" cy="86399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B045147-40B2-44E5-9CE8-79DDE839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9D725FC-594C-44A2-B77F-7A7F3F7CF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3050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222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799AF60-1433-4ED1-BB32-6A427DC8F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0" y="-812904"/>
            <a:ext cx="12222760" cy="86399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A8DA737-DF12-43DA-BF38-97A65B08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BA0A2DC-B302-4D87-A43D-6BF5379EE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53747" y="2233301"/>
            <a:ext cx="5084505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5272854-4656-41BE-B3F4-6AD17046B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0" y="-812904"/>
            <a:ext cx="12222760" cy="86399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A75F83-B690-40F9-8F03-D49A5317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 i Värmland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875BD6D0-34C8-4D33-BA4C-76B08B7CB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4965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262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81813C8-1048-4F22-852D-3AC043D9D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0" y="-812904"/>
            <a:ext cx="12222760" cy="86399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7EABF5C-82D3-4C34-B6A3-E6889362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769970B-0B4F-48A7-B970-9642A1D49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1292" y="2233301"/>
            <a:ext cx="4889416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4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5272854-4656-41BE-B3F4-6AD17046B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0" y="-812904"/>
            <a:ext cx="12222760" cy="86399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A75F83-B690-40F9-8F03-D49A5317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 i Värmland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75212603-504D-4545-9C8E-6C59B1CF6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8438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33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5272854-4656-41BE-B3F4-6AD17046B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0" y="-812904"/>
            <a:ext cx="12222760" cy="863996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A75F83-B690-40F9-8F03-D49A5317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1F598955-1F24-4984-A468-62AABB6A38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3222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679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0E4B4F7-F20A-4292-ADDF-0638D09F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79245"/>
            <a:ext cx="12192000" cy="861649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A8D8174-1A78-418F-9BD0-A1DDF408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AE7E21-3D02-4B10-BC93-661B16CD1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748" y="27532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Linnea.grankvist@regionvarmland.se</a:t>
            </a:r>
            <a:endParaRPr lang="sv-S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Telefon: 054-701 11 32</a:t>
            </a:r>
          </a:p>
        </p:txBody>
      </p:sp>
    </p:spTree>
    <p:extLst>
      <p:ext uri="{BB962C8B-B14F-4D97-AF65-F5344CB8AC3E}">
        <p14:creationId xmlns:p14="http://schemas.microsoft.com/office/powerpoint/2010/main" val="136417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4d9cda-afd4-4782-bc37-de8da89a9a13">
      <Value>5</Value>
      <Value>4</Value>
      <Value>3</Value>
      <Value>2</Value>
      <Value>1</Value>
    </TaxCatchAll>
    <kdDiarienummer xmlns="474d9cda-afd4-4782-bc37-de8da89a9a13" xsi:nil="true"/>
    <i72cd72ec4c14244a2a3470d6f3e9a7c xmlns="474d9cda-afd4-4782-bc37-de8da89a9a1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Ej process</TermName>
          <TermId xmlns="http://schemas.microsoft.com/office/infopath/2007/PartnerControls">a86c2502-7b97-41b0-90df-5b8d5f2ce7ca</TermId>
        </TermInfo>
      </Terms>
    </i72cd72ec4c14244a2a3470d6f3e9a7c>
    <o1f3a5551bf745ab99b2b0cda3ee02cf xmlns="474d9cda-afd4-4782-bc37-de8da89a9a1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Dokument</TermName>
          <TermId xmlns="http://schemas.microsoft.com/office/infopath/2007/PartnerControls">5c09fdb5-f032-4876-8da2-f1ca59c040a3</TermId>
        </TermInfo>
      </Terms>
    </o1f3a5551bf745ab99b2b0cda3ee02cf>
    <kdHandlaggare xmlns="474d9cda-afd4-4782-bc37-de8da89a9a13">
      <UserInfo>
        <DisplayName/>
        <AccountId xsi:nil="true"/>
        <AccountType/>
      </UserInfo>
    </kdHandlaggare>
    <kdDSF xmlns="474d9cda-afd4-4782-bc37-de8da89a9a13">true</kdDSF>
    <d0eac89a2fb94daab383466ffa505889 xmlns="474d9cda-afd4-4782-bc37-de8da89a9a1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Nya perspektiv</TermName>
          <TermId xmlns="http://schemas.microsoft.com/office/infopath/2007/PartnerControls">231b87c2-1b91-47ff-84f5-c3b0edfea4b1</TermId>
        </TermInfo>
      </Terms>
    </d0eac89a2fb94daab383466ffa505889>
    <af9fe63a9c7c4bf09c60eaa4de7b5bcf xmlns="474d9cda-afd4-4782-bc37-de8da89a9a13">
      <Terms xmlns="http://schemas.microsoft.com/office/infopath/2007/PartnerControls">
        <TermInfo xmlns="http://schemas.microsoft.com/office/infopath/2007/PartnerControls">
          <TermName xmlns="http://schemas.microsoft.com/office/infopath/2007/PartnerControls">1 - Normala krav</TermName>
          <TermId xmlns="http://schemas.microsoft.com/office/infopath/2007/PartnerControls">55a84703-1395-486b-81e1-0091c67d8a0e</TermId>
        </TermInfo>
      </Terms>
    </af9fe63a9c7c4bf09c60eaa4de7b5bcf>
    <mc7df0365ace4028b33c75187479c270 xmlns="474d9cda-afd4-4782-bc37-de8da89a9a1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Aktuellt</TermName>
          <TermId xmlns="http://schemas.microsoft.com/office/infopath/2007/PartnerControls">4ffc7aaa-9fec-4498-ba31-fca1cefbade4</TermId>
        </TermInfo>
      </Terms>
    </mc7df0365ace4028b33c75187479c27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ell PowerPoint" ma:contentTypeID="0x010100B2F005B75ACF443E8E6B2D48A2046F29030085A783E868AA2049AE3F5C8E8A52955B" ma:contentTypeVersion="0" ma:contentTypeDescription="Base content type for Region Värmland" ma:contentTypeScope="" ma:versionID="257477b9d207a7f7e7392fe5ad83a3f6">
  <xsd:schema xmlns:xsd="http://www.w3.org/2001/XMLSchema" xmlns:xs="http://www.w3.org/2001/XMLSchema" xmlns:p="http://schemas.microsoft.com/office/2006/metadata/properties" xmlns:ns2="474d9cda-afd4-4782-bc37-de8da89a9a13" targetNamespace="http://schemas.microsoft.com/office/2006/metadata/properties" ma:root="true" ma:fieldsID="1278bd0bb3d0eb263bd716d7617a1ca7" ns2:_="">
    <xsd:import namespace="474d9cda-afd4-4782-bc37-de8da89a9a13"/>
    <xsd:element name="properties">
      <xsd:complexType>
        <xsd:sequence>
          <xsd:element name="documentManagement">
            <xsd:complexType>
              <xsd:all>
                <xsd:element ref="ns2:d0eac89a2fb94daab383466ffa505889" minOccurs="0"/>
                <xsd:element ref="ns2:TaxCatchAll" minOccurs="0"/>
                <xsd:element ref="ns2:TaxCatchAllLabel" minOccurs="0"/>
                <xsd:element ref="ns2:af9fe63a9c7c4bf09c60eaa4de7b5bcf" minOccurs="0"/>
                <xsd:element ref="ns2:i72cd72ec4c14244a2a3470d6f3e9a7c" minOccurs="0"/>
                <xsd:element ref="ns2:o1f3a5551bf745ab99b2b0cda3ee02cf" minOccurs="0"/>
                <xsd:element ref="ns2:kdDSF"/>
                <xsd:element ref="ns2:mc7df0365ace4028b33c75187479c270" minOccurs="0"/>
                <xsd:element ref="ns2:kdHandlaggare" minOccurs="0"/>
                <xsd:element ref="ns2:kdDiarienumm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d9cda-afd4-4782-bc37-de8da89a9a13" elementFormDefault="qualified">
    <xsd:import namespace="http://schemas.microsoft.com/office/2006/documentManagement/types"/>
    <xsd:import namespace="http://schemas.microsoft.com/office/infopath/2007/PartnerControls"/>
    <xsd:element name="d0eac89a2fb94daab383466ffa505889" ma:index="8" ma:taxonomy="true" ma:internalName="d0eac89a2fb94daab383466ffa505889" ma:taxonomyFieldName="kdUtfardandeOrganisation" ma:displayName="Utfärdande organisation" ma:default="2;#Nya perspektiv|231b87c2-1b91-47ff-84f5-c3b0edfea4b1" ma:fieldId="{d0eac89a-2fb9-4daa-b383-466ffa505889}" ma:sspId="c12841b4-1de0-4abd-aae4-5a940fa2b603" ma:termSetId="0e3c0439-1a6d-4f0e-9e03-76aef50d38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9a0c752-ac35-4213-b151-0400c5e939d2}" ma:internalName="TaxCatchAll" ma:showField="CatchAllData" ma:web="474d9cda-afd4-4782-bc37-de8da89a9a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9a0c752-ac35-4213-b151-0400c5e939d2}" ma:internalName="TaxCatchAllLabel" ma:readOnly="true" ma:showField="CatchAllDataLabel" ma:web="474d9cda-afd4-4782-bc37-de8da89a9a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f9fe63a9c7c4bf09c60eaa4de7b5bcf" ma:index="12" ma:taxonomy="true" ma:internalName="af9fe63a9c7c4bf09c60eaa4de7b5bcf" ma:taxonomyFieldName="kdKonfidentialitetsklass" ma:displayName="Konfidentialitetsklass" ma:default="3;#1 - Normala krav|55a84703-1395-486b-81e1-0091c67d8a0e" ma:fieldId="{af9fe63a-9c7c-4bf0-9c60-eaa4de7b5bcf}" ma:sspId="c12841b4-1de0-4abd-aae4-5a940fa2b603" ma:termSetId="5376501d-5372-4a79-bf80-8d8035b553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2cd72ec4c14244a2a3470d6f3e9a7c" ma:index="14" ma:taxonomy="true" ma:internalName="i72cd72ec4c14244a2a3470d6f3e9a7c" ma:taxonomyFieldName="kdProcess" ma:displayName="Process" ma:default="5;#Ej process|a86c2502-7b97-41b0-90df-5b8d5f2ce7ca" ma:fieldId="{272cd72e-c4c1-4244-a2a3-470d6f3e9a7c}" ma:sspId="c12841b4-1de0-4abd-aae4-5a940fa2b603" ma:termSetId="d47fdd05-c4f1-4a68-be7f-2790ab51cd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1f3a5551bf745ab99b2b0cda3ee02cf" ma:index="16" ma:taxonomy="true" ma:internalName="o1f3a5551bf745ab99b2b0cda3ee02cf" ma:taxonomyFieldName="kdHandlingstyp" ma:displayName="Handlingstyp" ma:default="1;#Dokument|5c09fdb5-f032-4876-8da2-f1ca59c040a3" ma:fieldId="{81f3a555-1bf7-45ab-99b2-b0cda3ee02cf}" ma:sspId="c12841b4-1de0-4abd-aae4-5a940fa2b603" ma:termSetId="46d4eacf-01f8-4e10-bb75-67d8c9d278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dDSF" ma:index="18" ma:displayName="DSF" ma:default="1" ma:internalName="kdDSF">
      <xsd:simpleType>
        <xsd:restriction base="dms:Boolean"/>
      </xsd:simpleType>
    </xsd:element>
    <xsd:element name="mc7df0365ace4028b33c75187479c270" ma:index="19" ma:taxonomy="true" ma:internalName="mc7df0365ace4028b33c75187479c270" ma:taxonomyFieldName="kdGallring" ma:displayName="Gallring" ma:default="4;#Aktuellt|4ffc7aaa-9fec-4498-ba31-fca1cefbade4" ma:fieldId="{6c7df036-5ace-4028-b33c-75187479c270}" ma:sspId="c12841b4-1de0-4abd-aae4-5a940fa2b603" ma:termSetId="bc661943-1cba-48f8-9086-0f73c5219c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dHandlaggare" ma:index="21" nillable="true" ma:displayName="Handläggare" ma:internalName="kdHandlaggar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dDiarienummer" ma:index="22" nillable="true" ma:displayName="Diarienummer" ma:internalName="kdDiarienumm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F06DED-A541-47B9-BDC8-5433B7C84A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FEE5B6-617C-481A-B610-5B9126997413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474d9cda-afd4-4782-bc37-de8da89a9a1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F5BE71-796B-488A-9712-18505D844A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4d9cda-afd4-4782-bc37-de8da89a9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100</Words>
  <Application>Microsoft Office PowerPoint</Application>
  <PresentationFormat>Bredbild</PresentationFormat>
  <Paragraphs>25</Paragraphs>
  <Slides>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Office-tema</vt:lpstr>
      <vt:lpstr>Värna livet och möta döden</vt:lpstr>
      <vt:lpstr>PowerPoint-presentation</vt:lpstr>
      <vt:lpstr>PowerPoint-presentation</vt:lpstr>
      <vt:lpstr>PowerPoint-presentation</vt:lpstr>
      <vt:lpstr>Utveckling i Värmland</vt:lpstr>
      <vt:lpstr>PowerPoint-presentation</vt:lpstr>
      <vt:lpstr>Utveckling i Värmland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Linnea Grankvist</dc:creator>
  <cp:lastModifiedBy>Ulrika Nilsson</cp:lastModifiedBy>
  <cp:revision>5</cp:revision>
  <dcterms:created xsi:type="dcterms:W3CDTF">2018-10-02T08:37:34Z</dcterms:created>
  <dcterms:modified xsi:type="dcterms:W3CDTF">2018-10-09T07:41:59Z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0x010100B2F005B75ACF443E8E6B2D48A2046F29030085A783E868AA2049AE3F5C8E8A52955B</vt:lpwstr>
  </property>
  <property fmtid="{D5CDD505-2E9C-101B-9397-08002B2CF9AE}" pid="3" name="kdKonfidentialitetsklass">
    <vt:lpwstr>3;#1 - Normala krav|55a84703-1395-486b-81e1-0091c67d8a0e</vt:lpwstr>
  </property>
  <property fmtid="{D5CDD505-2E9C-101B-9397-08002B2CF9AE}" pid="4" name="kdProcess">
    <vt:lpwstr>5;#Ej process|a86c2502-7b97-41b0-90df-5b8d5f2ce7ca</vt:lpwstr>
  </property>
  <property fmtid="{D5CDD505-2E9C-101B-9397-08002B2CF9AE}" pid="5" name="kdGallring">
    <vt:lpwstr>4;#Aktuellt|4ffc7aaa-9fec-4498-ba31-fca1cefbade4</vt:lpwstr>
  </property>
  <property fmtid="{D5CDD505-2E9C-101B-9397-08002B2CF9AE}" pid="6" name="kdUtfardandeOrganisation">
    <vt:lpwstr>2;#Nya perspektiv|231b87c2-1b91-47ff-84f5-c3b0edfea4b1</vt:lpwstr>
  </property>
  <property fmtid="{D5CDD505-2E9C-101B-9397-08002B2CF9AE}" pid="7" name="kdHandlingstyp">
    <vt:lpwstr>1;#Dokument|5c09fdb5-f032-4876-8da2-f1ca59c040a3</vt:lpwstr>
  </property>
</Properties>
</file>