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1728" r:id="rId5"/>
    <p:sldId id="1754" r:id="rId6"/>
    <p:sldId id="1735" r:id="rId7"/>
    <p:sldId id="1751" r:id="rId8"/>
    <p:sldId id="1752" r:id="rId9"/>
    <p:sldId id="1753" r:id="rId10"/>
    <p:sldId id="1731" r:id="rId11"/>
    <p:sldId id="1742" r:id="rId12"/>
    <p:sldId id="1745" r:id="rId13"/>
    <p:sldId id="1746" r:id="rId14"/>
    <p:sldId id="350" r:id="rId15"/>
    <p:sldId id="351" r:id="rId16"/>
    <p:sldId id="349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B6E66-61AB-4B4F-92F5-79F1FA754E56}" v="95" dt="2023-09-03T17:13:15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2007 –  </a:t>
            </a:r>
            <a:r>
              <a:rPr lang="en-US" dirty="0" err="1"/>
              <a:t>augusti</a:t>
            </a:r>
            <a:r>
              <a:rPr lang="en-US" dirty="0"/>
              <a:t>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Grundregistreringar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Blad1!$B$2:$B$18</c:f>
              <c:numCache>
                <c:formatCode>General</c:formatCode>
                <c:ptCount val="17"/>
                <c:pt idx="0">
                  <c:v>65</c:v>
                </c:pt>
                <c:pt idx="1">
                  <c:v>92</c:v>
                </c:pt>
                <c:pt idx="2">
                  <c:v>163</c:v>
                </c:pt>
                <c:pt idx="3">
                  <c:v>240</c:v>
                </c:pt>
                <c:pt idx="4">
                  <c:v>275</c:v>
                </c:pt>
                <c:pt idx="5">
                  <c:v>465</c:v>
                </c:pt>
                <c:pt idx="6">
                  <c:v>292</c:v>
                </c:pt>
                <c:pt idx="7">
                  <c:v>290</c:v>
                </c:pt>
                <c:pt idx="8">
                  <c:v>271</c:v>
                </c:pt>
                <c:pt idx="9">
                  <c:v>320</c:v>
                </c:pt>
                <c:pt idx="10">
                  <c:v>341</c:v>
                </c:pt>
                <c:pt idx="11">
                  <c:v>338</c:v>
                </c:pt>
                <c:pt idx="12">
                  <c:v>364</c:v>
                </c:pt>
                <c:pt idx="13">
                  <c:v>243</c:v>
                </c:pt>
                <c:pt idx="14">
                  <c:v>322</c:v>
                </c:pt>
                <c:pt idx="15">
                  <c:v>253</c:v>
                </c:pt>
                <c:pt idx="16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9-406E-928D-1ACA0B54565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Blad1!$C$2:$C$18</c:f>
            </c:numRef>
          </c:val>
          <c:extLst>
            <c:ext xmlns:c16="http://schemas.microsoft.com/office/drawing/2014/chart" uri="{C3380CC4-5D6E-409C-BE32-E72D297353CC}">
              <c16:uniqueId val="{00000001-9449-406E-928D-1ACA0B54565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Blad1!$D$2:$D$18</c:f>
            </c:numRef>
          </c:val>
          <c:extLst>
            <c:ext xmlns:c16="http://schemas.microsoft.com/office/drawing/2014/chart" uri="{C3380CC4-5D6E-409C-BE32-E72D297353CC}">
              <c16:uniqueId val="{00000002-9449-406E-928D-1ACA0B545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8423808"/>
        <c:axId val="88429696"/>
      </c:barChart>
      <c:catAx>
        <c:axId val="884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429696"/>
        <c:crosses val="autoZero"/>
        <c:auto val="1"/>
        <c:lblAlgn val="ctr"/>
        <c:lblOffset val="100"/>
        <c:noMultiLvlLbl val="0"/>
      </c:catAx>
      <c:valAx>
        <c:axId val="8842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42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2007 – </a:t>
            </a:r>
            <a:r>
              <a:rPr lang="en-US" baseline="0" dirty="0" err="1"/>
              <a:t>augusti</a:t>
            </a:r>
            <a:r>
              <a:rPr lang="en-US" baseline="0" dirty="0"/>
              <a:t> 2023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Uppföljningar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Blad1!$A$2:$A$27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Blad1!$B$2:$B$27</c:f>
              <c:numCache>
                <c:formatCode>General</c:formatCode>
                <c:ptCount val="17"/>
                <c:pt idx="0">
                  <c:v>5</c:v>
                </c:pt>
                <c:pt idx="1">
                  <c:v>45</c:v>
                </c:pt>
                <c:pt idx="2">
                  <c:v>84</c:v>
                </c:pt>
                <c:pt idx="3">
                  <c:v>145</c:v>
                </c:pt>
                <c:pt idx="4">
                  <c:v>251</c:v>
                </c:pt>
                <c:pt idx="5">
                  <c:v>355</c:v>
                </c:pt>
                <c:pt idx="6">
                  <c:v>662</c:v>
                </c:pt>
                <c:pt idx="7">
                  <c:v>724</c:v>
                </c:pt>
                <c:pt idx="8">
                  <c:v>591</c:v>
                </c:pt>
                <c:pt idx="9">
                  <c:v>498</c:v>
                </c:pt>
                <c:pt idx="10">
                  <c:v>491</c:v>
                </c:pt>
                <c:pt idx="11">
                  <c:v>575</c:v>
                </c:pt>
                <c:pt idx="12">
                  <c:v>658</c:v>
                </c:pt>
                <c:pt idx="13">
                  <c:v>529</c:v>
                </c:pt>
                <c:pt idx="14">
                  <c:v>559</c:v>
                </c:pt>
                <c:pt idx="15">
                  <c:v>476</c:v>
                </c:pt>
                <c:pt idx="16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C-46FF-8C54-D011302BC24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Blad1!$A$2:$A$27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Blad1!$C$2:$C$27</c:f>
            </c:numRef>
          </c:val>
          <c:extLst>
            <c:ext xmlns:c16="http://schemas.microsoft.com/office/drawing/2014/chart" uri="{C3380CC4-5D6E-409C-BE32-E72D297353CC}">
              <c16:uniqueId val="{00000001-F32C-46FF-8C54-D011302BC24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shade val="51000"/>
                    <a:satMod val="130000"/>
                  </a:schemeClr>
                </a:gs>
                <a:gs pos="80000">
                  <a:schemeClr val="accent3">
                    <a:tint val="65000"/>
                    <a:shade val="93000"/>
                    <a:satMod val="130000"/>
                  </a:schemeClr>
                </a:gs>
                <a:gs pos="100000">
                  <a:schemeClr val="accent3">
                    <a:tint val="65000"/>
                    <a:shade val="94000"/>
                    <a:satMod val="13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Blad1!$A$2:$A$27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Blad1!$D$2:$D$27</c:f>
            </c:numRef>
          </c:val>
          <c:extLst>
            <c:ext xmlns:c16="http://schemas.microsoft.com/office/drawing/2014/chart" uri="{C3380CC4-5D6E-409C-BE32-E72D297353CC}">
              <c16:uniqueId val="{00000002-F32C-46FF-8C54-D011302BC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7965056"/>
        <c:axId val="87966848"/>
      </c:barChart>
      <c:catAx>
        <c:axId val="879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966848"/>
        <c:crosses val="autoZero"/>
        <c:auto val="1"/>
        <c:lblAlgn val="ctr"/>
        <c:lblOffset val="100"/>
        <c:noMultiLvlLbl val="0"/>
      </c:catAx>
      <c:valAx>
        <c:axId val="8796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9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2007 –  </a:t>
            </a:r>
            <a:r>
              <a:rPr lang="en-US" baseline="0" dirty="0" err="1"/>
              <a:t>augusti</a:t>
            </a:r>
            <a:r>
              <a:rPr lang="en-US" baseline="0" dirty="0"/>
              <a:t> 2023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dagar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Blad1!$B$2:$B$18</c:f>
              <c:numCache>
                <c:formatCode>General</c:formatCode>
                <c:ptCount val="17"/>
                <c:pt idx="0">
                  <c:v>68.7</c:v>
                </c:pt>
                <c:pt idx="1">
                  <c:v>69.5</c:v>
                </c:pt>
                <c:pt idx="2">
                  <c:v>99</c:v>
                </c:pt>
                <c:pt idx="3">
                  <c:v>75</c:v>
                </c:pt>
                <c:pt idx="4">
                  <c:v>73</c:v>
                </c:pt>
                <c:pt idx="5">
                  <c:v>58</c:v>
                </c:pt>
                <c:pt idx="6">
                  <c:v>77</c:v>
                </c:pt>
                <c:pt idx="7">
                  <c:v>77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39</c:v>
                </c:pt>
                <c:pt idx="12">
                  <c:v>96.5</c:v>
                </c:pt>
                <c:pt idx="13">
                  <c:v>93</c:v>
                </c:pt>
                <c:pt idx="14">
                  <c:v>85</c:v>
                </c:pt>
                <c:pt idx="15">
                  <c:v>101</c:v>
                </c:pt>
                <c:pt idx="16">
                  <c:v>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4-40B8-899F-7BCD8DBD7AE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Blad1!$C$2:$C$18</c:f>
            </c:numRef>
          </c:val>
          <c:extLst>
            <c:ext xmlns:c16="http://schemas.microsoft.com/office/drawing/2014/chart" uri="{C3380CC4-5D6E-409C-BE32-E72D297353CC}">
              <c16:uniqueId val="{00000001-9224-40B8-899F-7BCD8DBD7AE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7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7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7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Blad1!$D$2:$D$18</c:f>
            </c:numRef>
          </c:val>
          <c:extLst>
            <c:ext xmlns:c16="http://schemas.microsoft.com/office/drawing/2014/chart" uri="{C3380CC4-5D6E-409C-BE32-E72D297353CC}">
              <c16:uniqueId val="{00000002-9224-40B8-899F-7BCD8DBD7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8116608"/>
        <c:axId val="88118400"/>
      </c:barChart>
      <c:catAx>
        <c:axId val="881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118400"/>
        <c:crosses val="autoZero"/>
        <c:auto val="1"/>
        <c:lblAlgn val="ctr"/>
        <c:lblOffset val="100"/>
        <c:noMultiLvlLbl val="0"/>
      </c:catAx>
      <c:valAx>
        <c:axId val="8811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1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2020 –  </a:t>
            </a:r>
            <a:r>
              <a:rPr lang="en-US" baseline="0" dirty="0" err="1"/>
              <a:t>augusti</a:t>
            </a:r>
            <a:r>
              <a:rPr lang="en-US" baseline="0" dirty="0"/>
              <a:t> 2023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Funktions- och aktivitetsbedömning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Blad1!$A$2:$A$27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Blad1!$B$2:$B$27</c:f>
              <c:numCache>
                <c:formatCode>General</c:formatCode>
                <c:ptCount val="4"/>
                <c:pt idx="0">
                  <c:v>4</c:v>
                </c:pt>
                <c:pt idx="1">
                  <c:v>25.2</c:v>
                </c:pt>
                <c:pt idx="2">
                  <c:v>27.3</c:v>
                </c:pt>
                <c:pt idx="3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C-46FF-8C54-D011302BC24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Blad1!$A$2:$A$27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Blad1!$C$2:$C$27</c:f>
            </c:numRef>
          </c:val>
          <c:extLst>
            <c:ext xmlns:c16="http://schemas.microsoft.com/office/drawing/2014/chart" uri="{C3380CC4-5D6E-409C-BE32-E72D297353CC}">
              <c16:uniqueId val="{00000001-F32C-46FF-8C54-D011302BC24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Blad1!$A$2:$A$27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Blad1!$D$2:$D$27</c:f>
            </c:numRef>
          </c:val>
          <c:extLst>
            <c:ext xmlns:c16="http://schemas.microsoft.com/office/drawing/2014/chart" uri="{C3380CC4-5D6E-409C-BE32-E72D297353CC}">
              <c16:uniqueId val="{00000002-F32C-46FF-8C54-D011302BC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7965056"/>
        <c:axId val="87966848"/>
      </c:barChart>
      <c:catAx>
        <c:axId val="879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966848"/>
        <c:crosses val="autoZero"/>
        <c:auto val="1"/>
        <c:lblAlgn val="ctr"/>
        <c:lblOffset val="100"/>
        <c:noMultiLvlLbl val="0"/>
      </c:catAx>
      <c:valAx>
        <c:axId val="8796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9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v-SE" baseline="0" dirty="0"/>
              <a:t> 2007 –  augusti 2023</a:t>
            </a: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ej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Blad1!$B$2:$B$18</c:f>
              <c:numCache>
                <c:formatCode>General</c:formatCode>
                <c:ptCount val="17"/>
                <c:pt idx="0">
                  <c:v>23.9</c:v>
                </c:pt>
                <c:pt idx="1">
                  <c:v>25.9</c:v>
                </c:pt>
                <c:pt idx="2">
                  <c:v>23.6</c:v>
                </c:pt>
                <c:pt idx="3">
                  <c:v>22.3</c:v>
                </c:pt>
                <c:pt idx="4">
                  <c:v>21.7</c:v>
                </c:pt>
                <c:pt idx="5">
                  <c:v>14.8</c:v>
                </c:pt>
                <c:pt idx="6">
                  <c:v>9.6999999999999993</c:v>
                </c:pt>
                <c:pt idx="7">
                  <c:v>6.6</c:v>
                </c:pt>
                <c:pt idx="8">
                  <c:v>5.8</c:v>
                </c:pt>
                <c:pt idx="9">
                  <c:v>6.6</c:v>
                </c:pt>
                <c:pt idx="10">
                  <c:v>6.8</c:v>
                </c:pt>
                <c:pt idx="11">
                  <c:v>6.9</c:v>
                </c:pt>
                <c:pt idx="12">
                  <c:v>6</c:v>
                </c:pt>
                <c:pt idx="13">
                  <c:v>5.0999999999999996</c:v>
                </c:pt>
                <c:pt idx="14">
                  <c:v>4</c:v>
                </c:pt>
                <c:pt idx="15">
                  <c:v>4.4000000000000004</c:v>
                </c:pt>
                <c:pt idx="1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4-46DE-9D68-E051AA736B7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Blad1!$C$2:$C$18</c:f>
            </c:numRef>
          </c:val>
          <c:extLst>
            <c:ext xmlns:c16="http://schemas.microsoft.com/office/drawing/2014/chart" uri="{C3380CC4-5D6E-409C-BE32-E72D297353CC}">
              <c16:uniqueId val="{00000001-BFB4-46DE-9D68-E051AA736B7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shade val="51000"/>
                    <a:satMod val="130000"/>
                  </a:schemeClr>
                </a:gs>
                <a:gs pos="80000">
                  <a:schemeClr val="accent3">
                    <a:tint val="65000"/>
                    <a:shade val="93000"/>
                    <a:satMod val="130000"/>
                  </a:schemeClr>
                </a:gs>
                <a:gs pos="100000">
                  <a:schemeClr val="accent3">
                    <a:tint val="65000"/>
                    <a:shade val="94000"/>
                    <a:satMod val="13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Blad1!$D$2:$D$18</c:f>
            </c:numRef>
          </c:val>
          <c:extLst>
            <c:ext xmlns:c16="http://schemas.microsoft.com/office/drawing/2014/chart" uri="{C3380CC4-5D6E-409C-BE32-E72D297353CC}">
              <c16:uniqueId val="{00000002-BFB4-46DE-9D68-E051AA736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9042048"/>
        <c:axId val="99043968"/>
      </c:barChart>
      <c:catAx>
        <c:axId val="9904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043968"/>
        <c:crosses val="autoZero"/>
        <c:auto val="1"/>
        <c:lblAlgn val="ctr"/>
        <c:lblOffset val="100"/>
        <c:noMultiLvlLbl val="0"/>
      </c:catAx>
      <c:valAx>
        <c:axId val="9904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04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2007 –  </a:t>
            </a:r>
            <a:r>
              <a:rPr lang="en-US" baseline="0" dirty="0" err="1"/>
              <a:t>augusti</a:t>
            </a:r>
            <a:r>
              <a:rPr lang="en-US" baseline="0" dirty="0"/>
              <a:t> 2023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Basal utredning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Blad1!$B$2:$B$18</c:f>
              <c:numCache>
                <c:formatCode>General</c:formatCode>
                <c:ptCount val="17"/>
                <c:pt idx="0">
                  <c:v>47.7</c:v>
                </c:pt>
                <c:pt idx="1">
                  <c:v>31.5</c:v>
                </c:pt>
                <c:pt idx="2">
                  <c:v>41.7</c:v>
                </c:pt>
                <c:pt idx="3">
                  <c:v>40</c:v>
                </c:pt>
                <c:pt idx="4">
                  <c:v>45.5</c:v>
                </c:pt>
                <c:pt idx="5">
                  <c:v>41.7</c:v>
                </c:pt>
                <c:pt idx="6">
                  <c:v>58.6</c:v>
                </c:pt>
                <c:pt idx="7">
                  <c:v>66.2</c:v>
                </c:pt>
                <c:pt idx="8">
                  <c:v>71.2</c:v>
                </c:pt>
                <c:pt idx="9">
                  <c:v>71.3</c:v>
                </c:pt>
                <c:pt idx="10">
                  <c:v>80.099999999999994</c:v>
                </c:pt>
                <c:pt idx="11">
                  <c:v>79.3</c:v>
                </c:pt>
                <c:pt idx="12">
                  <c:v>78</c:v>
                </c:pt>
                <c:pt idx="13">
                  <c:v>84.4</c:v>
                </c:pt>
                <c:pt idx="14">
                  <c:v>83.5</c:v>
                </c:pt>
                <c:pt idx="15">
                  <c:v>88.9</c:v>
                </c:pt>
                <c:pt idx="16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4-46DD-9E1E-DE6544CBB22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Blad1!$C$2:$C$18</c:f>
            </c:numRef>
          </c:val>
          <c:extLst>
            <c:ext xmlns:c16="http://schemas.microsoft.com/office/drawing/2014/chart" uri="{C3380CC4-5D6E-409C-BE32-E72D297353CC}">
              <c16:uniqueId val="{00000001-E594-46DD-9E1E-DE6544CBB22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2007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hade val="51000"/>
                    <a:satMod val="130000"/>
                  </a:schemeClr>
                </a:gs>
                <a:gs pos="80000">
                  <a:schemeClr val="accent4">
                    <a:tint val="65000"/>
                    <a:shade val="93000"/>
                    <a:satMod val="130000"/>
                  </a:schemeClr>
                </a:gs>
                <a:gs pos="100000">
                  <a:schemeClr val="accent4">
                    <a:tint val="65000"/>
                    <a:shade val="94000"/>
                    <a:satMod val="13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Blad1!$D$2:$D$18</c:f>
            </c:numRef>
          </c:val>
          <c:extLst>
            <c:ext xmlns:c16="http://schemas.microsoft.com/office/drawing/2014/chart" uri="{C3380CC4-5D6E-409C-BE32-E72D297353CC}">
              <c16:uniqueId val="{00000002-E594-46DD-9E1E-DE6544CBB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9305728"/>
        <c:axId val="99312000"/>
      </c:barChart>
      <c:catAx>
        <c:axId val="9930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312000"/>
        <c:crosses val="autoZero"/>
        <c:auto val="1"/>
        <c:lblAlgn val="ctr"/>
        <c:lblOffset val="100"/>
        <c:noMultiLvlLbl val="0"/>
      </c:catAx>
      <c:valAx>
        <c:axId val="9931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30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2007 –  </a:t>
            </a:r>
            <a:r>
              <a:rPr lang="en-US" baseline="0" dirty="0" err="1"/>
              <a:t>augusti</a:t>
            </a:r>
            <a:r>
              <a:rPr lang="en-US" baseline="0" dirty="0"/>
              <a:t> 2023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dagar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Blad1!$B$2:$B$18</c:f>
              <c:numCache>
                <c:formatCode>General</c:formatCode>
                <c:ptCount val="17"/>
                <c:pt idx="0">
                  <c:v>66.7</c:v>
                </c:pt>
                <c:pt idx="1">
                  <c:v>75.900000000000006</c:v>
                </c:pt>
                <c:pt idx="2">
                  <c:v>64.7</c:v>
                </c:pt>
                <c:pt idx="3">
                  <c:v>58.6</c:v>
                </c:pt>
                <c:pt idx="4">
                  <c:v>41.4</c:v>
                </c:pt>
                <c:pt idx="5">
                  <c:v>51.5</c:v>
                </c:pt>
                <c:pt idx="6">
                  <c:v>72</c:v>
                </c:pt>
                <c:pt idx="7">
                  <c:v>69.7</c:v>
                </c:pt>
                <c:pt idx="8">
                  <c:v>75</c:v>
                </c:pt>
                <c:pt idx="9">
                  <c:v>80</c:v>
                </c:pt>
                <c:pt idx="10">
                  <c:v>69.400000000000006</c:v>
                </c:pt>
                <c:pt idx="11">
                  <c:v>74.5</c:v>
                </c:pt>
                <c:pt idx="12">
                  <c:v>72.2</c:v>
                </c:pt>
                <c:pt idx="13">
                  <c:v>73.599999999999994</c:v>
                </c:pt>
                <c:pt idx="14">
                  <c:v>71.099999999999994</c:v>
                </c:pt>
                <c:pt idx="15">
                  <c:v>78.599999999999994</c:v>
                </c:pt>
                <c:pt idx="16">
                  <c:v>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4-40B8-899F-7BCD8DBD7AE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Blad1!$C$2:$C$18</c:f>
            </c:numRef>
          </c:val>
          <c:extLst>
            <c:ext xmlns:c16="http://schemas.microsoft.com/office/drawing/2014/chart" uri="{C3380CC4-5D6E-409C-BE32-E72D297353CC}">
              <c16:uniqueId val="{00000001-9224-40B8-899F-7BCD8DBD7AE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Blad1!$D$2:$D$18</c:f>
            </c:numRef>
          </c:val>
          <c:extLst>
            <c:ext xmlns:c16="http://schemas.microsoft.com/office/drawing/2014/chart" uri="{C3380CC4-5D6E-409C-BE32-E72D297353CC}">
              <c16:uniqueId val="{00000002-9224-40B8-899F-7BCD8DBD7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8116608"/>
        <c:axId val="88118400"/>
      </c:barChart>
      <c:catAx>
        <c:axId val="881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118400"/>
        <c:crosses val="autoZero"/>
        <c:auto val="1"/>
        <c:lblAlgn val="ctr"/>
        <c:lblOffset val="100"/>
        <c:noMultiLvlLbl val="0"/>
      </c:catAx>
      <c:valAx>
        <c:axId val="8811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1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2020 – </a:t>
            </a:r>
            <a:r>
              <a:rPr lang="en-US" baseline="0" dirty="0" err="1"/>
              <a:t>augusti</a:t>
            </a:r>
            <a:r>
              <a:rPr lang="en-US" baseline="0" dirty="0"/>
              <a:t> 2023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Blad1!$A$2:$A$27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Blad1!$B$2:$B$27</c:f>
              <c:numCache>
                <c:formatCode>General</c:formatCode>
                <c:ptCount val="4"/>
                <c:pt idx="0">
                  <c:v>64</c:v>
                </c:pt>
                <c:pt idx="1">
                  <c:v>79.8</c:v>
                </c:pt>
                <c:pt idx="2">
                  <c:v>88.1</c:v>
                </c:pt>
                <c:pt idx="3">
                  <c:v>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C-46FF-8C54-D011302BC24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Blad1!$A$2:$A$27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Blad1!$C$2:$C$27</c:f>
            </c:numRef>
          </c:val>
          <c:extLst>
            <c:ext xmlns:c16="http://schemas.microsoft.com/office/drawing/2014/chart" uri="{C3380CC4-5D6E-409C-BE32-E72D297353CC}">
              <c16:uniqueId val="{00000001-F32C-46FF-8C54-D011302BC24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Blad1!$A$2:$A$27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Blad1!$D$2:$D$27</c:f>
            </c:numRef>
          </c:val>
          <c:extLst>
            <c:ext xmlns:c16="http://schemas.microsoft.com/office/drawing/2014/chart" uri="{C3380CC4-5D6E-409C-BE32-E72D297353CC}">
              <c16:uniqueId val="{00000002-F32C-46FF-8C54-D011302BC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7965056"/>
        <c:axId val="87966848"/>
      </c:barChart>
      <c:catAx>
        <c:axId val="879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966848"/>
        <c:crosses val="autoZero"/>
        <c:auto val="1"/>
        <c:lblAlgn val="ctr"/>
        <c:lblOffset val="100"/>
        <c:noMultiLvlLbl val="0"/>
      </c:catAx>
      <c:valAx>
        <c:axId val="8796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9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2007 – </a:t>
            </a:r>
            <a:r>
              <a:rPr lang="en-US" baseline="0" dirty="0" err="1"/>
              <a:t>augusti</a:t>
            </a:r>
            <a:r>
              <a:rPr lang="en-US" baseline="0"/>
              <a:t>  </a:t>
            </a:r>
            <a:r>
              <a:rPr lang="en-US" baseline="0" dirty="0"/>
              <a:t>2023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Blad1!$B$2:$B$18</c:f>
              <c:numCache>
                <c:formatCode>General</c:formatCode>
                <c:ptCount val="17"/>
                <c:pt idx="0">
                  <c:v>64.8</c:v>
                </c:pt>
                <c:pt idx="1">
                  <c:v>47.9</c:v>
                </c:pt>
                <c:pt idx="2">
                  <c:v>66.2</c:v>
                </c:pt>
                <c:pt idx="3">
                  <c:v>65.099999999999994</c:v>
                </c:pt>
                <c:pt idx="4">
                  <c:v>67.099999999999994</c:v>
                </c:pt>
                <c:pt idx="5">
                  <c:v>61.4</c:v>
                </c:pt>
                <c:pt idx="6">
                  <c:v>69</c:v>
                </c:pt>
                <c:pt idx="7">
                  <c:v>64.400000000000006</c:v>
                </c:pt>
                <c:pt idx="8">
                  <c:v>71.7</c:v>
                </c:pt>
                <c:pt idx="9">
                  <c:v>73.2</c:v>
                </c:pt>
                <c:pt idx="10">
                  <c:v>79.5</c:v>
                </c:pt>
                <c:pt idx="11">
                  <c:v>79.400000000000006</c:v>
                </c:pt>
                <c:pt idx="12">
                  <c:v>81.8</c:v>
                </c:pt>
                <c:pt idx="13">
                  <c:v>82.2</c:v>
                </c:pt>
                <c:pt idx="14">
                  <c:v>80.8</c:v>
                </c:pt>
                <c:pt idx="15">
                  <c:v>83.4</c:v>
                </c:pt>
                <c:pt idx="16">
                  <c:v>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4-40B8-899F-7BCD8DBD7AE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Blad1!$C$2:$C$18</c:f>
            </c:numRef>
          </c:val>
          <c:extLst>
            <c:ext xmlns:c16="http://schemas.microsoft.com/office/drawing/2014/chart" uri="{C3380CC4-5D6E-409C-BE32-E72D297353CC}">
              <c16:uniqueId val="{00000001-9224-40B8-899F-7BCD8DBD7AE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Blad1!$D$2:$D$18</c:f>
            </c:numRef>
          </c:val>
          <c:extLst>
            <c:ext xmlns:c16="http://schemas.microsoft.com/office/drawing/2014/chart" uri="{C3380CC4-5D6E-409C-BE32-E72D297353CC}">
              <c16:uniqueId val="{00000002-9224-40B8-899F-7BCD8DBD7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8116608"/>
        <c:axId val="88118400"/>
      </c:barChart>
      <c:catAx>
        <c:axId val="881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118400"/>
        <c:crosses val="autoZero"/>
        <c:auto val="1"/>
        <c:lblAlgn val="ctr"/>
        <c:lblOffset val="100"/>
        <c:noMultiLvlLbl val="0"/>
      </c:catAx>
      <c:valAx>
        <c:axId val="8811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1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A7AFD-912E-4DEE-A8CF-5985F3CEC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2701"/>
            <a:ext cx="9144000" cy="211726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F7DCB7-267B-4897-BEC4-D498A4E0F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BE678C-DFBA-421F-9677-92CEE42F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14B-8E74-4578-8D27-4FF32643D665}" type="datetime1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58E68F-DACC-4D97-B124-7C95548D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9C1D24-7287-465D-ADD9-4C87790E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16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0CD44-3DE3-4687-B02F-F8F40EA0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F4AD9F6-6246-4B01-9231-9286DF9AA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9FBE66-A738-4CD3-B3D8-5E852B5F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39FB-FE33-4F74-B923-29805044AAFE}" type="datetime1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615C64-A32C-4401-8042-EA6D5A66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73DB8F-1A67-478C-8F0D-876E13EE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7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78C7431-9620-4E09-A585-E5E06F6F2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64565"/>
            <a:ext cx="2628900" cy="48123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B7ABB4B-C4CD-4403-B250-58ABB560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64565"/>
            <a:ext cx="7734300" cy="481239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EC08A6-1D32-4761-BFDB-85BE8B95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245-2A66-4E4B-94B0-4DDDC0D8086C}" type="datetime1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56CE46-A1BB-4DEE-A14B-F2C71D2A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8CDF63-E354-4D05-9EBB-CEBC3B71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93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CA6BD9-8FED-4401-A8BB-FD791189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F7C4178-65B7-40AB-B76D-0DA10083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0368-DCF4-4709-90AF-27846AAE0802}" type="datetime1">
              <a:rPr lang="sv-SE" smtClean="0"/>
              <a:t>2023-09-04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35573D-FE34-4882-B76E-7DA171B3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www.svedem.se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8D9B8B1-E648-40FF-A0D4-9FF98C22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56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979EF2-261A-4430-924D-E363A47F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F9665-D6AF-46B9-9852-89C0E527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00D76C-4737-431A-AC7B-C2AECA7F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E5E-72A7-4DF2-AA12-04C87E80F731}" type="datetime1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F3F41F-6156-4A60-A7CD-63A4947B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37C003-96D7-48A3-95F0-53CAC122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81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9F4CFB-6E96-409B-87D5-08E9A086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1A117E8-7ADD-4724-B2B3-97E6F8E4F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15F4-E929-4D52-845B-4EB9DAFA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09AA-C61B-4296-A769-6226AA5D9014}" type="datetime1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0E4625-78E5-4E32-83F2-53C25C8F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3A9613-C97F-4D95-A2C0-65616D6D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165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1E71D-0DB7-4F14-A22A-626B015F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E4877F-1BA8-4C1C-85ED-E446DA03C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6AF756-6265-46F2-9D06-A68630BED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0FF36A-F048-466B-8B59-241EE675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69C0-D0AF-4105-B63D-1A2119A0674F}" type="datetime1">
              <a:rPr lang="sv-SE" smtClean="0"/>
              <a:t>2023-09-04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372E1C-0959-4E67-BFA1-C289AD5A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69C310-FF37-449C-ADC4-FB14433A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4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035DE4-036C-4D7E-863E-77C9F1A8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F364F2-4C47-4A6B-ACC7-D8E0BD4D7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7108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E65C44-964A-440A-B779-19BEACADA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22A42FF-6917-40AA-A0B1-0E6135C4B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4844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285DEE6-A3CB-4550-BBF5-C1F9D646E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A548CF1-E511-44B1-A0BC-6D46B56D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19F-97A1-4459-9DD6-83A0FD6351FE}" type="datetime1">
              <a:rPr lang="sv-SE" smtClean="0"/>
              <a:t>2023-09-04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99393C9-2A31-4F4B-806E-57F52F59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9ECB6A1-BB59-46A3-8581-94C29162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05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6B44F-ECB1-4FDE-B267-CE8368DB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D280281-6BD3-4413-8C5F-4522B01B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E4F-9682-4AAB-8712-7CE8528389CC}" type="datetime1">
              <a:rPr lang="sv-SE" smtClean="0"/>
              <a:t>2023-09-04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C48E91B-C99B-40C4-991E-DF17C11D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6D02392-4ED4-42C9-99E0-CE5D66C5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46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FBA814-6BD0-4BF5-B3D2-DB4FB33D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1875-32B9-451D-B3D6-7883F947C42D}" type="datetime1">
              <a:rPr lang="sv-SE" smtClean="0"/>
              <a:t>2023-09-04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B697F4-AC79-45A1-BEE2-CC81C2D6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D4AC974-C698-45CC-8003-92BEF354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39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A9711D-7515-4145-B6D3-0E1A7385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2702"/>
            <a:ext cx="3932237" cy="9425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917B92-D44F-4324-9575-54E73C3CC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2702"/>
            <a:ext cx="6172200" cy="44683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13A81D-0D10-4254-B660-936A77D71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236"/>
            <a:ext cx="3932237" cy="35337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0347C62-65A5-44E2-8543-A9FBD828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47D0-3BD7-4AB5-A802-DE5B7EDCDABD}" type="datetime1">
              <a:rPr lang="sv-SE" smtClean="0"/>
              <a:t>2023-09-04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7A8F56-D023-4893-B88C-E07326B4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DB87DE-41C0-4067-8CCF-B75C514C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67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89AED7-BFC4-4A70-B951-8BFD7888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0497"/>
            <a:ext cx="3932237" cy="9706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36235B6-9398-45E2-BB40-FA7B7F95C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0497"/>
            <a:ext cx="6172200" cy="4510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CCC913-1065-4A75-9DEC-D7A446D50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1168"/>
            <a:ext cx="3932237" cy="35478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E975D1-096B-4391-9E47-C741BBBA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669D-4512-40C9-AA04-18834EC1FACB}" type="datetime1">
              <a:rPr lang="sv-SE" smtClean="0"/>
              <a:t>2023-09-04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436353-8434-4C06-9670-32BCC8FB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www.svedem.se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0BEEE9-5B05-4ADF-AE09-D302B801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95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2A2059-CE55-4E8E-A29C-38D8B393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708" y="240281"/>
            <a:ext cx="9776092" cy="978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BCD30B-79A5-450C-A170-4E86C6DD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8EFA95-36F6-4074-887C-FB100DFDC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1C94-F223-4FA5-8F4B-D4B9A9389399}" type="datetime1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2AA72D-952B-48E1-9C13-D10A7171F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www.svedem.se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FEB9D8-DD5B-414D-9366-748C309DE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E7F9-AA8D-4B20-9720-51D66815E2AF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E1745D-0314-447D-937D-84F01FAB87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2" y="240281"/>
            <a:ext cx="1350856" cy="61784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0AB6B95-90FE-4BA4-AF98-7FD3EFEFEE54}"/>
              </a:ext>
            </a:extLst>
          </p:cNvPr>
          <p:cNvSpPr txBox="1"/>
          <p:nvPr userDrawn="1"/>
        </p:nvSpPr>
        <p:spPr>
          <a:xfrm>
            <a:off x="0" y="1219008"/>
            <a:ext cx="12191999" cy="1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182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arina.stenmark@torsby.s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>
                <a:latin typeface="Calibri" charset="0"/>
              </a:rPr>
              <a:t>SveDem</a:t>
            </a:r>
            <a:r>
              <a:rPr lang="sv-SE" sz="3600" dirty="0">
                <a:latin typeface="Calibri" charset="0"/>
              </a:rPr>
              <a:t> i Värmland 2023 </a:t>
            </a:r>
            <a:r>
              <a:rPr lang="sv-SE" sz="3600" dirty="0" err="1">
                <a:latin typeface="Calibri" charset="0"/>
              </a:rPr>
              <a:t>t.o.m</a:t>
            </a:r>
            <a:r>
              <a:rPr lang="sv-SE" sz="3600" dirty="0">
                <a:latin typeface="Calibri" charset="0"/>
              </a:rPr>
              <a:t> Augusti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>
                <a:solidFill>
                  <a:srgbClr val="F68B31"/>
                </a:solidFill>
              </a:rPr>
              <a:t>www.svedem.se</a:t>
            </a:r>
            <a:endParaRPr lang="sv-SE" dirty="0">
              <a:solidFill>
                <a:srgbClr val="F68B3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565672"/>
            <a:ext cx="31683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847528" y="1406963"/>
            <a:ext cx="2232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16 kommuner varav 14 </a:t>
            </a:r>
            <a:r>
              <a:rPr lang="sv-SE" dirty="0" err="1"/>
              <a:t>st</a:t>
            </a:r>
            <a:r>
              <a:rPr lang="sv-SE" dirty="0"/>
              <a:t> anslutna  SÄBO,</a:t>
            </a:r>
          </a:p>
          <a:p>
            <a:r>
              <a:rPr lang="sv-SE" dirty="0"/>
              <a:t>Hemtjänst, Kognitiva team</a:t>
            </a:r>
          </a:p>
          <a:p>
            <a:r>
              <a:rPr lang="sv-SE" dirty="0"/>
              <a:t>2 LSS enheter.</a:t>
            </a:r>
          </a:p>
          <a:p>
            <a:endParaRPr lang="sv-SE" dirty="0"/>
          </a:p>
          <a:p>
            <a:r>
              <a:rPr lang="sv-SE" dirty="0"/>
              <a:t>SÄBO 5 % av landets uppföljnings-</a:t>
            </a:r>
          </a:p>
          <a:p>
            <a:r>
              <a:rPr lang="sv-SE" dirty="0"/>
              <a:t>registreringar.</a:t>
            </a:r>
          </a:p>
          <a:p>
            <a:endParaRPr lang="sv-SE" dirty="0"/>
          </a:p>
          <a:p>
            <a:r>
              <a:rPr lang="sv-SE" dirty="0" err="1"/>
              <a:t>Hemo</a:t>
            </a:r>
            <a:r>
              <a:rPr lang="sv-SE" dirty="0"/>
              <a:t> 40 % av landets uppföljnings-</a:t>
            </a:r>
          </a:p>
          <a:p>
            <a:r>
              <a:rPr lang="sv-SE" dirty="0"/>
              <a:t>registreringar.</a:t>
            </a:r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7608168" y="1379244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Alla Vårdcentraler och</a:t>
            </a:r>
          </a:p>
          <a:p>
            <a:r>
              <a:rPr lang="sv-SE" dirty="0"/>
              <a:t>Minnesmottagningar i länet</a:t>
            </a:r>
          </a:p>
          <a:p>
            <a:r>
              <a:rPr lang="sv-SE" dirty="0"/>
              <a:t>anslutna</a:t>
            </a:r>
          </a:p>
          <a:p>
            <a:endParaRPr lang="sv-SE" dirty="0"/>
          </a:p>
          <a:p>
            <a:r>
              <a:rPr lang="sv-SE" dirty="0"/>
              <a:t>VC</a:t>
            </a:r>
          </a:p>
          <a:p>
            <a:r>
              <a:rPr lang="sv-SE" dirty="0"/>
              <a:t>14 % av landets grundregistreringar.</a:t>
            </a:r>
          </a:p>
          <a:p>
            <a:r>
              <a:rPr lang="sv-SE" dirty="0"/>
              <a:t>11 % av landets uppföljningsregistreringar.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581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Initiativ till anhörigstöd VC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788597"/>
              </p:ext>
            </p:extLst>
          </p:nvPr>
        </p:nvGraphicFramePr>
        <p:xfrm>
          <a:off x="1981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t>www.svedem.se</a:t>
            </a:r>
          </a:p>
        </p:txBody>
      </p:sp>
    </p:spTree>
    <p:extLst>
      <p:ext uri="{BB962C8B-B14F-4D97-AF65-F5344CB8AC3E}">
        <p14:creationId xmlns:p14="http://schemas.microsoft.com/office/powerpoint/2010/main" val="358447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34E35E-A39B-457D-9CF2-8A1AFF7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E7F20-81CF-4819-A261-78595AFB7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22353B-0147-4BAD-8715-4CCDB239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09AA-C61B-4296-A769-6226AA5D9014}" type="datetime1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87A7D-3272-4B43-898A-B6303238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www.svedem.se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2A696B-CFDA-4E14-8428-49535964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11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1F34736-63B0-4AF1-82DC-B8877476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393708"/>
            <a:ext cx="10363733" cy="45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5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7A8268-F167-4D26-9903-4CD34FB5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85A5D1-1FA9-4A3E-B549-BD33180BF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50D522-FD33-4C73-B91F-457C1589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09AA-C61B-4296-A769-6226AA5D9014}" type="datetime1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2CFEA8-D32F-401D-BDBC-B17E3849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www.svedem.se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EB1DC9-43E9-487F-9B37-6D256EEA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E7F9-AA8D-4B20-9720-51D66815E2AF}" type="slidenum">
              <a:rPr lang="sv-SE" smtClean="0"/>
              <a:t>12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33E1B5-2BC0-4413-8D12-A788DC31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384182"/>
            <a:ext cx="10351032" cy="46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3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2731105-FDDA-4F7C-AB22-6171C405C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3936" r="-2" b="5310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43" name="Rectangle 2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BEB382-09E3-42CD-9C6D-BE56B79A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SveDem kontakt i Värmland-Dalarna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D81001-9E2F-46C0-B082-7D4A4008F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Carina Stenmark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070-5293678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  <a:hlinkClick r:id="rId3"/>
              </a:rPr>
              <a:t>carina.stenmark@torsby.se</a:t>
            </a:r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4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0A11E3-F5F0-46F7-9FF9-2F6A4D70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1E909AA-C61B-4296-A769-6226AA5D90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15068B-6C61-4F9C-BC63-C5873D9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www.svedem.se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104806-BE5E-400C-B290-BBACA0FD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0138" y="6356350"/>
            <a:ext cx="7218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9DFE7F9-AA8D-4B20-9720-51D66815E2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397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Antal grundregistreringar i Värmland VC</a:t>
            </a:r>
          </a:p>
        </p:txBody>
      </p:sp>
      <p:graphicFrame>
        <p:nvGraphicFramePr>
          <p:cNvPr id="31" name="Platshållare för innehåll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90136"/>
              </p:ext>
            </p:extLst>
          </p:nvPr>
        </p:nvGraphicFramePr>
        <p:xfrm>
          <a:off x="1981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www.svedem.se</a:t>
            </a:r>
          </a:p>
        </p:txBody>
      </p:sp>
    </p:spTree>
    <p:extLst>
      <p:ext uri="{BB962C8B-B14F-4D97-AF65-F5344CB8AC3E}">
        <p14:creationId xmlns:p14="http://schemas.microsoft.com/office/powerpoint/2010/main" val="99150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Uppföljningar i Värmland VC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824092"/>
              </p:ext>
            </p:extLst>
          </p:nvPr>
        </p:nvGraphicFramePr>
        <p:xfrm>
          <a:off x="1981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www.svedem.se</a:t>
            </a:r>
          </a:p>
        </p:txBody>
      </p:sp>
    </p:spTree>
    <p:extLst>
      <p:ext uri="{BB962C8B-B14F-4D97-AF65-F5344CB8AC3E}">
        <p14:creationId xmlns:p14="http://schemas.microsoft.com/office/powerpoint/2010/main" val="352843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 till diagnos VC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125399"/>
              </p:ext>
            </p:extLst>
          </p:nvPr>
        </p:nvGraphicFramePr>
        <p:xfrm>
          <a:off x="1981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www.svedem.se</a:t>
            </a:r>
          </a:p>
        </p:txBody>
      </p:sp>
    </p:spTree>
    <p:extLst>
      <p:ext uri="{BB962C8B-B14F-4D97-AF65-F5344CB8AC3E}">
        <p14:creationId xmlns:p14="http://schemas.microsoft.com/office/powerpoint/2010/main" val="350846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Funktions- och aktivitetsbedömning VC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028781"/>
              </p:ext>
            </p:extLst>
          </p:nvPr>
        </p:nvGraphicFramePr>
        <p:xfrm>
          <a:off x="1981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t>www.svedem.se</a:t>
            </a:r>
          </a:p>
        </p:txBody>
      </p:sp>
    </p:spTree>
    <p:extLst>
      <p:ext uri="{BB962C8B-B14F-4D97-AF65-F5344CB8AC3E}">
        <p14:creationId xmlns:p14="http://schemas.microsoft.com/office/powerpoint/2010/main" val="71252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”Vet ej” svar VC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035177"/>
              </p:ext>
            </p:extLst>
          </p:nvPr>
        </p:nvGraphicFramePr>
        <p:xfrm>
          <a:off x="1981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www.svedem.se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71" y="1412776"/>
            <a:ext cx="281919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9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Genomgången basal utredning VC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052664"/>
              </p:ext>
            </p:extLst>
          </p:nvPr>
        </p:nvGraphicFramePr>
        <p:xfrm>
          <a:off x="1981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www.svedem.se</a:t>
            </a:r>
          </a:p>
        </p:txBody>
      </p:sp>
    </p:spTree>
    <p:extLst>
      <p:ext uri="{BB962C8B-B14F-4D97-AF65-F5344CB8AC3E}">
        <p14:creationId xmlns:p14="http://schemas.microsoft.com/office/powerpoint/2010/main" val="21214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Läkemedelsbehandlad AD VC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407800"/>
              </p:ext>
            </p:extLst>
          </p:nvPr>
        </p:nvGraphicFramePr>
        <p:xfrm>
          <a:off x="1981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t>www.svedem.se</a:t>
            </a:r>
          </a:p>
        </p:txBody>
      </p:sp>
    </p:spTree>
    <p:extLst>
      <p:ext uri="{BB962C8B-B14F-4D97-AF65-F5344CB8AC3E}">
        <p14:creationId xmlns:p14="http://schemas.microsoft.com/office/powerpoint/2010/main" val="182258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Initiativ till patientstöd VC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473921"/>
              </p:ext>
            </p:extLst>
          </p:nvPr>
        </p:nvGraphicFramePr>
        <p:xfrm>
          <a:off x="1981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t>www.svedem.se</a:t>
            </a:r>
          </a:p>
        </p:txBody>
      </p:sp>
    </p:spTree>
    <p:extLst>
      <p:ext uri="{BB962C8B-B14F-4D97-AF65-F5344CB8AC3E}">
        <p14:creationId xmlns:p14="http://schemas.microsoft.com/office/powerpoint/2010/main" val="2701528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C6A22B76DE5439E29BBD7714112CC" ma:contentTypeVersion="11" ma:contentTypeDescription="Create a new document." ma:contentTypeScope="" ma:versionID="53d9c1c38c1e8900132e088fceefc81f">
  <xsd:schema xmlns:xsd="http://www.w3.org/2001/XMLSchema" xmlns:xs="http://www.w3.org/2001/XMLSchema" xmlns:p="http://schemas.microsoft.com/office/2006/metadata/properties" xmlns:ns3="e951fcde-d8d6-485b-95fe-72b194554845" targetNamespace="http://schemas.microsoft.com/office/2006/metadata/properties" ma:root="true" ma:fieldsID="1c98b346a134b7664df3b457d6af7308" ns3:_="">
    <xsd:import namespace="e951fcde-d8d6-485b-95fe-72b1945548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1fcde-d8d6-485b-95fe-72b194554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F91E7D-7F11-4E93-9329-8823C52BC4B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18B14D-9AF6-4692-9A77-E87A374C2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1fcde-d8d6-485b-95fe-72b1945548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11821C-87F6-4CBC-A3BE-F0D64BE973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233</Words>
  <Application>Microsoft Office PowerPoint</Application>
  <PresentationFormat>Bredbild</PresentationFormat>
  <Paragraphs>58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1_Office-tema</vt:lpstr>
      <vt:lpstr>SveDem i Värmland 2023 t.o.m Augusti</vt:lpstr>
      <vt:lpstr>Antal grundregistreringar i Värmland VC</vt:lpstr>
      <vt:lpstr>Uppföljningar i Värmland VC</vt:lpstr>
      <vt:lpstr>Kontakt till diagnos VC</vt:lpstr>
      <vt:lpstr>Funktions- och aktivitetsbedömning VC</vt:lpstr>
      <vt:lpstr>Andel ”Vet ej” svar VC</vt:lpstr>
      <vt:lpstr>Genomgången basal utredning VC</vt:lpstr>
      <vt:lpstr>Läkemedelsbehandlad AD VC</vt:lpstr>
      <vt:lpstr>Initiativ till patientstöd VC</vt:lpstr>
      <vt:lpstr>Initiativ till anhörigstöd VC</vt:lpstr>
      <vt:lpstr>PowerPoint-presentation</vt:lpstr>
      <vt:lpstr>PowerPoint-presentation</vt:lpstr>
      <vt:lpstr>SveDem kontakt i Värmland-Dalarna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Carina Stenmark</dc:creator>
  <cp:lastModifiedBy>Berit Bryske</cp:lastModifiedBy>
  <cp:revision>2</cp:revision>
  <dcterms:created xsi:type="dcterms:W3CDTF">2023-08-31T08:41:02Z</dcterms:created>
  <dcterms:modified xsi:type="dcterms:W3CDTF">2023-09-04T08:12:29Z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0x010100FC4C6A22B76DE5439E29BBD7714112CC</vt:lpwstr>
  </property>
</Properties>
</file>