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2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2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2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3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3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3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35.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36.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3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notesSlides/notesSlide3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39.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40.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notesSlides/notesSlide4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notesSlides/notesSlide42.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notesSlides/notesSlide4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notesSlides/notesSlide4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notesSlides/notesSlide4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notesSlides/notesSlide46.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0.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51.xml" ContentType="application/vnd.openxmlformats-officedocument.themeOverride+xml"/>
  <Override PartName="/ppt/notesSlides/notesSlide49.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2.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78"/>
  </p:notesMasterIdLst>
  <p:sldIdLst>
    <p:sldId id="256" r:id="rId7"/>
    <p:sldId id="319" r:id="rId8"/>
    <p:sldId id="323" r:id="rId9"/>
    <p:sldId id="321" r:id="rId10"/>
    <p:sldId id="330" r:id="rId11"/>
    <p:sldId id="331" r:id="rId12"/>
    <p:sldId id="329" r:id="rId13"/>
    <p:sldId id="398" r:id="rId14"/>
    <p:sldId id="313" r:id="rId15"/>
    <p:sldId id="374" r:id="rId16"/>
    <p:sldId id="332" r:id="rId17"/>
    <p:sldId id="324" r:id="rId18"/>
    <p:sldId id="335" r:id="rId19"/>
    <p:sldId id="379" r:id="rId20"/>
    <p:sldId id="325" r:id="rId21"/>
    <p:sldId id="336" r:id="rId22"/>
    <p:sldId id="375" r:id="rId23"/>
    <p:sldId id="338" r:id="rId24"/>
    <p:sldId id="339" r:id="rId25"/>
    <p:sldId id="371" r:id="rId26"/>
    <p:sldId id="341" r:id="rId27"/>
    <p:sldId id="342" r:id="rId28"/>
    <p:sldId id="399" r:id="rId29"/>
    <p:sldId id="315" r:id="rId30"/>
    <p:sldId id="376" r:id="rId31"/>
    <p:sldId id="343" r:id="rId32"/>
    <p:sldId id="344" r:id="rId33"/>
    <p:sldId id="388" r:id="rId34"/>
    <p:sldId id="345" r:id="rId35"/>
    <p:sldId id="369" r:id="rId36"/>
    <p:sldId id="347" r:id="rId37"/>
    <p:sldId id="370" r:id="rId38"/>
    <p:sldId id="403" r:id="rId39"/>
    <p:sldId id="380" r:id="rId40"/>
    <p:sldId id="348" r:id="rId41"/>
    <p:sldId id="350" r:id="rId42"/>
    <p:sldId id="349" r:id="rId43"/>
    <p:sldId id="377" r:id="rId44"/>
    <p:sldId id="351" r:id="rId45"/>
    <p:sldId id="405" r:id="rId46"/>
    <p:sldId id="356" r:id="rId47"/>
    <p:sldId id="389" r:id="rId48"/>
    <p:sldId id="373" r:id="rId49"/>
    <p:sldId id="354" r:id="rId50"/>
    <p:sldId id="400" r:id="rId51"/>
    <p:sldId id="381" r:id="rId52"/>
    <p:sldId id="318" r:id="rId53"/>
    <p:sldId id="382" r:id="rId54"/>
    <p:sldId id="359" r:id="rId55"/>
    <p:sldId id="317" r:id="rId56"/>
    <p:sldId id="386" r:id="rId57"/>
    <p:sldId id="383" r:id="rId58"/>
    <p:sldId id="361" r:id="rId59"/>
    <p:sldId id="384" r:id="rId60"/>
    <p:sldId id="362" r:id="rId61"/>
    <p:sldId id="385" r:id="rId62"/>
    <p:sldId id="363" r:id="rId63"/>
    <p:sldId id="314" r:id="rId64"/>
    <p:sldId id="401" r:id="rId65"/>
    <p:sldId id="364" r:id="rId66"/>
    <p:sldId id="402" r:id="rId67"/>
    <p:sldId id="365" r:id="rId68"/>
    <p:sldId id="366" r:id="rId69"/>
    <p:sldId id="367" r:id="rId70"/>
    <p:sldId id="368" r:id="rId71"/>
    <p:sldId id="406" r:id="rId72"/>
    <p:sldId id="322" r:id="rId73"/>
    <p:sldId id="326" r:id="rId74"/>
    <p:sldId id="311" r:id="rId75"/>
    <p:sldId id="312" r:id="rId76"/>
    <p:sldId id="327" r:id="rId7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A5A5A5"/>
    <a:srgbClr val="003A70"/>
    <a:srgbClr val="FFFFFF"/>
    <a:srgbClr val="BE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34723-3226-4B96-ABCD-71BDEDDB99DB}" v="2517" dt="2026-01-26T14:19:07.25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8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Nyberg" userId="ccffea21-8d7c-47a3-9397-b8726338f9b9" providerId="ADAL" clId="{742E5DDA-6514-4DF5-BC36-3C0B617C0406}"/>
    <pc:docChg chg="modSld">
      <pc:chgData name="Cecilia Nyberg" userId="ccffea21-8d7c-47a3-9397-b8726338f9b9" providerId="ADAL" clId="{742E5DDA-6514-4DF5-BC36-3C0B617C0406}" dt="2026-01-26T14:19:07.252" v="2516" actId="962"/>
      <pc:docMkLst>
        <pc:docMk/>
      </pc:docMkLst>
      <pc:sldChg chg="modSp">
        <pc:chgData name="Cecilia Nyberg" userId="ccffea21-8d7c-47a3-9397-b8726338f9b9" providerId="ADAL" clId="{742E5DDA-6514-4DF5-BC36-3C0B617C0406}" dt="2026-01-26T08:54:29.669" v="13" actId="962"/>
        <pc:sldMkLst>
          <pc:docMk/>
          <pc:sldMk cId="67111626" sldId="324"/>
        </pc:sldMkLst>
        <pc:graphicFrameChg chg="mod">
          <ac:chgData name="Cecilia Nyberg" userId="ccffea21-8d7c-47a3-9397-b8726338f9b9" providerId="ADAL" clId="{742E5DDA-6514-4DF5-BC36-3C0B617C0406}" dt="2026-01-26T08:54:29.669" v="13" actId="962"/>
          <ac:graphicFrameMkLst>
            <pc:docMk/>
            <pc:sldMk cId="67111626" sldId="324"/>
            <ac:graphicFrameMk id="5" creationId="{87535C04-734B-408F-A73B-3B93CFCC42C6}"/>
          </ac:graphicFrameMkLst>
        </pc:graphicFrameChg>
      </pc:sldChg>
      <pc:sldChg chg="modSp">
        <pc:chgData name="Cecilia Nyberg" userId="ccffea21-8d7c-47a3-9397-b8726338f9b9" providerId="ADAL" clId="{742E5DDA-6514-4DF5-BC36-3C0B617C0406}" dt="2026-01-26T09:08:01.675" v="103" actId="962"/>
        <pc:sldMkLst>
          <pc:docMk/>
          <pc:sldMk cId="997175759" sldId="325"/>
        </pc:sldMkLst>
        <pc:graphicFrameChg chg="mod">
          <ac:chgData name="Cecilia Nyberg" userId="ccffea21-8d7c-47a3-9397-b8726338f9b9" providerId="ADAL" clId="{742E5DDA-6514-4DF5-BC36-3C0B617C0406}" dt="2026-01-26T09:08:01.675" v="103" actId="962"/>
          <ac:graphicFrameMkLst>
            <pc:docMk/>
            <pc:sldMk cId="997175759" sldId="325"/>
            <ac:graphicFrameMk id="4" creationId="{0CDB2EE3-485A-4CA5-BEE9-B02704650D70}"/>
          </ac:graphicFrameMkLst>
        </pc:graphicFrameChg>
      </pc:sldChg>
      <pc:sldChg chg="modSp">
        <pc:chgData name="Cecilia Nyberg" userId="ccffea21-8d7c-47a3-9397-b8726338f9b9" providerId="ADAL" clId="{742E5DDA-6514-4DF5-BC36-3C0B617C0406}" dt="2026-01-26T09:10:34.579" v="161" actId="962"/>
        <pc:sldMkLst>
          <pc:docMk/>
          <pc:sldMk cId="3028419808" sldId="336"/>
        </pc:sldMkLst>
        <pc:graphicFrameChg chg="mod">
          <ac:chgData name="Cecilia Nyberg" userId="ccffea21-8d7c-47a3-9397-b8726338f9b9" providerId="ADAL" clId="{742E5DDA-6514-4DF5-BC36-3C0B617C0406}" dt="2026-01-26T09:10:34.579" v="161" actId="962"/>
          <ac:graphicFrameMkLst>
            <pc:docMk/>
            <pc:sldMk cId="3028419808" sldId="336"/>
            <ac:graphicFrameMk id="4" creationId="{B3AB6760-4934-4D79-B029-828BBEF326B1}"/>
          </ac:graphicFrameMkLst>
        </pc:graphicFrameChg>
      </pc:sldChg>
      <pc:sldChg chg="modSp">
        <pc:chgData name="Cecilia Nyberg" userId="ccffea21-8d7c-47a3-9397-b8726338f9b9" providerId="ADAL" clId="{742E5DDA-6514-4DF5-BC36-3C0B617C0406}" dt="2026-01-26T09:27:27.929" v="267" actId="962"/>
        <pc:sldMkLst>
          <pc:docMk/>
          <pc:sldMk cId="1507981508" sldId="341"/>
        </pc:sldMkLst>
        <pc:graphicFrameChg chg="mod">
          <ac:chgData name="Cecilia Nyberg" userId="ccffea21-8d7c-47a3-9397-b8726338f9b9" providerId="ADAL" clId="{742E5DDA-6514-4DF5-BC36-3C0B617C0406}" dt="2026-01-26T09:27:27.929" v="267" actId="962"/>
          <ac:graphicFrameMkLst>
            <pc:docMk/>
            <pc:sldMk cId="1507981508" sldId="341"/>
            <ac:graphicFrameMk id="3" creationId="{EDE3440B-853C-44AD-88CC-86FD65DAC22A}"/>
          </ac:graphicFrameMkLst>
        </pc:graphicFrameChg>
      </pc:sldChg>
      <pc:sldChg chg="modSp">
        <pc:chgData name="Cecilia Nyberg" userId="ccffea21-8d7c-47a3-9397-b8726338f9b9" providerId="ADAL" clId="{742E5DDA-6514-4DF5-BC36-3C0B617C0406}" dt="2026-01-26T09:29:36.288" v="277" actId="962"/>
        <pc:sldMkLst>
          <pc:docMk/>
          <pc:sldMk cId="3653994386" sldId="342"/>
        </pc:sldMkLst>
        <pc:graphicFrameChg chg="mod">
          <ac:chgData name="Cecilia Nyberg" userId="ccffea21-8d7c-47a3-9397-b8726338f9b9" providerId="ADAL" clId="{742E5DDA-6514-4DF5-BC36-3C0B617C0406}" dt="2026-01-26T09:29:36.288" v="277" actId="962"/>
          <ac:graphicFrameMkLst>
            <pc:docMk/>
            <pc:sldMk cId="3653994386" sldId="342"/>
            <ac:graphicFrameMk id="5" creationId="{BC4EA19E-704D-43B1-A511-FA1545A59222}"/>
          </ac:graphicFrameMkLst>
        </pc:graphicFrameChg>
      </pc:sldChg>
      <pc:sldChg chg="modSp">
        <pc:chgData name="Cecilia Nyberg" userId="ccffea21-8d7c-47a3-9397-b8726338f9b9" providerId="ADAL" clId="{742E5DDA-6514-4DF5-BC36-3C0B617C0406}" dt="2026-01-26T09:41:15.223" v="516" actId="962"/>
        <pc:sldMkLst>
          <pc:docMk/>
          <pc:sldMk cId="4188455135" sldId="343"/>
        </pc:sldMkLst>
        <pc:graphicFrameChg chg="mod">
          <ac:chgData name="Cecilia Nyberg" userId="ccffea21-8d7c-47a3-9397-b8726338f9b9" providerId="ADAL" clId="{742E5DDA-6514-4DF5-BC36-3C0B617C0406}" dt="2026-01-26T09:41:15.223" v="516" actId="962"/>
          <ac:graphicFrameMkLst>
            <pc:docMk/>
            <pc:sldMk cId="4188455135" sldId="343"/>
            <ac:graphicFrameMk id="4" creationId="{10B9A94E-FBF8-4BF7-8061-8D4EA551119E}"/>
          </ac:graphicFrameMkLst>
        </pc:graphicFrameChg>
      </pc:sldChg>
      <pc:sldChg chg="modSp">
        <pc:chgData name="Cecilia Nyberg" userId="ccffea21-8d7c-47a3-9397-b8726338f9b9" providerId="ADAL" clId="{742E5DDA-6514-4DF5-BC36-3C0B617C0406}" dt="2026-01-26T09:43:55.195" v="646" actId="962"/>
        <pc:sldMkLst>
          <pc:docMk/>
          <pc:sldMk cId="3417244445" sldId="344"/>
        </pc:sldMkLst>
        <pc:graphicFrameChg chg="mod">
          <ac:chgData name="Cecilia Nyberg" userId="ccffea21-8d7c-47a3-9397-b8726338f9b9" providerId="ADAL" clId="{742E5DDA-6514-4DF5-BC36-3C0B617C0406}" dt="2026-01-26T09:43:55.195" v="646" actId="962"/>
          <ac:graphicFrameMkLst>
            <pc:docMk/>
            <pc:sldMk cId="3417244445" sldId="344"/>
            <ac:graphicFrameMk id="5" creationId="{8AA08526-378C-4A15-9DB8-5B80383CCEB5}"/>
          </ac:graphicFrameMkLst>
        </pc:graphicFrameChg>
      </pc:sldChg>
      <pc:sldChg chg="modSp">
        <pc:chgData name="Cecilia Nyberg" userId="ccffea21-8d7c-47a3-9397-b8726338f9b9" providerId="ADAL" clId="{742E5DDA-6514-4DF5-BC36-3C0B617C0406}" dt="2026-01-26T09:51:57.954" v="746" actId="962"/>
        <pc:sldMkLst>
          <pc:docMk/>
          <pc:sldMk cId="1112549219" sldId="345"/>
        </pc:sldMkLst>
        <pc:graphicFrameChg chg="mod">
          <ac:chgData name="Cecilia Nyberg" userId="ccffea21-8d7c-47a3-9397-b8726338f9b9" providerId="ADAL" clId="{742E5DDA-6514-4DF5-BC36-3C0B617C0406}" dt="2026-01-26T09:51:57.954" v="746" actId="962"/>
          <ac:graphicFrameMkLst>
            <pc:docMk/>
            <pc:sldMk cId="1112549219" sldId="345"/>
            <ac:graphicFrameMk id="5" creationId="{55D0F2A5-739B-4D95-81CD-DAB4C5B8F5A6}"/>
          </ac:graphicFrameMkLst>
        </pc:graphicFrameChg>
      </pc:sldChg>
      <pc:sldChg chg="modSp">
        <pc:chgData name="Cecilia Nyberg" userId="ccffea21-8d7c-47a3-9397-b8726338f9b9" providerId="ADAL" clId="{742E5DDA-6514-4DF5-BC36-3C0B617C0406}" dt="2026-01-26T12:39:08.054" v="1472" actId="962"/>
        <pc:sldMkLst>
          <pc:docMk/>
          <pc:sldMk cId="4233585866" sldId="348"/>
        </pc:sldMkLst>
        <pc:graphicFrameChg chg="mod">
          <ac:chgData name="Cecilia Nyberg" userId="ccffea21-8d7c-47a3-9397-b8726338f9b9" providerId="ADAL" clId="{742E5DDA-6514-4DF5-BC36-3C0B617C0406}" dt="2026-01-26T12:39:08.054" v="1472" actId="962"/>
          <ac:graphicFrameMkLst>
            <pc:docMk/>
            <pc:sldMk cId="4233585866" sldId="348"/>
            <ac:graphicFrameMk id="4" creationId="{1F257435-9F91-4200-894E-A8FBF1BC8C34}"/>
          </ac:graphicFrameMkLst>
        </pc:graphicFrameChg>
      </pc:sldChg>
      <pc:sldChg chg="modSp">
        <pc:chgData name="Cecilia Nyberg" userId="ccffea21-8d7c-47a3-9397-b8726338f9b9" providerId="ADAL" clId="{742E5DDA-6514-4DF5-BC36-3C0B617C0406}" dt="2026-01-26T12:44:58.932" v="1506" actId="962"/>
        <pc:sldMkLst>
          <pc:docMk/>
          <pc:sldMk cId="150466726" sldId="350"/>
        </pc:sldMkLst>
        <pc:graphicFrameChg chg="mod">
          <ac:chgData name="Cecilia Nyberg" userId="ccffea21-8d7c-47a3-9397-b8726338f9b9" providerId="ADAL" clId="{742E5DDA-6514-4DF5-BC36-3C0B617C0406}" dt="2026-01-26T12:44:58.932" v="1506" actId="962"/>
          <ac:graphicFrameMkLst>
            <pc:docMk/>
            <pc:sldMk cId="150466726" sldId="350"/>
            <ac:graphicFrameMk id="5" creationId="{AFDE5CF5-33D4-7DDB-F08F-4B84E9E09D34}"/>
          </ac:graphicFrameMkLst>
        </pc:graphicFrameChg>
      </pc:sldChg>
      <pc:sldChg chg="modSp">
        <pc:chgData name="Cecilia Nyberg" userId="ccffea21-8d7c-47a3-9397-b8726338f9b9" providerId="ADAL" clId="{742E5DDA-6514-4DF5-BC36-3C0B617C0406}" dt="2026-01-26T12:49:35.257" v="1558" actId="962"/>
        <pc:sldMkLst>
          <pc:docMk/>
          <pc:sldMk cId="3726195400" sldId="351"/>
        </pc:sldMkLst>
        <pc:graphicFrameChg chg="mod">
          <ac:chgData name="Cecilia Nyberg" userId="ccffea21-8d7c-47a3-9397-b8726338f9b9" providerId="ADAL" clId="{742E5DDA-6514-4DF5-BC36-3C0B617C0406}" dt="2026-01-26T12:49:35.257" v="1558" actId="962"/>
          <ac:graphicFrameMkLst>
            <pc:docMk/>
            <pc:sldMk cId="3726195400" sldId="351"/>
            <ac:graphicFrameMk id="4" creationId="{514F8A11-8CE3-3948-E66C-D08432FF6081}"/>
          </ac:graphicFrameMkLst>
        </pc:graphicFrameChg>
      </pc:sldChg>
      <pc:sldChg chg="modSp">
        <pc:chgData name="Cecilia Nyberg" userId="ccffea21-8d7c-47a3-9397-b8726338f9b9" providerId="ADAL" clId="{742E5DDA-6514-4DF5-BC36-3C0B617C0406}" dt="2026-01-26T12:59:17.761" v="1790" actId="962"/>
        <pc:sldMkLst>
          <pc:docMk/>
          <pc:sldMk cId="1897569164" sldId="354"/>
        </pc:sldMkLst>
        <pc:graphicFrameChg chg="mod">
          <ac:chgData name="Cecilia Nyberg" userId="ccffea21-8d7c-47a3-9397-b8726338f9b9" providerId="ADAL" clId="{742E5DDA-6514-4DF5-BC36-3C0B617C0406}" dt="2026-01-26T12:59:17.761" v="1790" actId="962"/>
          <ac:graphicFrameMkLst>
            <pc:docMk/>
            <pc:sldMk cId="1897569164" sldId="354"/>
            <ac:graphicFrameMk id="4" creationId="{AD2E311C-3406-45CA-8973-6E76CB40BB22}"/>
          </ac:graphicFrameMkLst>
        </pc:graphicFrameChg>
      </pc:sldChg>
      <pc:sldChg chg="modSp">
        <pc:chgData name="Cecilia Nyberg" userId="ccffea21-8d7c-47a3-9397-b8726338f9b9" providerId="ADAL" clId="{742E5DDA-6514-4DF5-BC36-3C0B617C0406}" dt="2026-01-26T12:54:55.824" v="1682" actId="962"/>
        <pc:sldMkLst>
          <pc:docMk/>
          <pc:sldMk cId="1230933065" sldId="356"/>
        </pc:sldMkLst>
        <pc:graphicFrameChg chg="mod">
          <ac:chgData name="Cecilia Nyberg" userId="ccffea21-8d7c-47a3-9397-b8726338f9b9" providerId="ADAL" clId="{742E5DDA-6514-4DF5-BC36-3C0B617C0406}" dt="2026-01-26T12:54:55.824" v="1682" actId="962"/>
          <ac:graphicFrameMkLst>
            <pc:docMk/>
            <pc:sldMk cId="1230933065" sldId="356"/>
            <ac:graphicFrameMk id="4" creationId="{6CCAD202-00D2-405B-A2B8-A123B7B7A392}"/>
          </ac:graphicFrameMkLst>
        </pc:graphicFrameChg>
      </pc:sldChg>
      <pc:sldChg chg="modSp">
        <pc:chgData name="Cecilia Nyberg" userId="ccffea21-8d7c-47a3-9397-b8726338f9b9" providerId="ADAL" clId="{742E5DDA-6514-4DF5-BC36-3C0B617C0406}" dt="2026-01-26T13:23:51.692" v="2184" actId="962"/>
        <pc:sldMkLst>
          <pc:docMk/>
          <pc:sldMk cId="3923707160" sldId="361"/>
        </pc:sldMkLst>
        <pc:graphicFrameChg chg="mod">
          <ac:chgData name="Cecilia Nyberg" userId="ccffea21-8d7c-47a3-9397-b8726338f9b9" providerId="ADAL" clId="{742E5DDA-6514-4DF5-BC36-3C0B617C0406}" dt="2026-01-26T13:23:51.692" v="2184" actId="962"/>
          <ac:graphicFrameMkLst>
            <pc:docMk/>
            <pc:sldMk cId="3923707160" sldId="361"/>
            <ac:graphicFrameMk id="4" creationId="{B555ABEB-8405-4C56-9531-2DAEE507A9B0}"/>
          </ac:graphicFrameMkLst>
        </pc:graphicFrameChg>
      </pc:sldChg>
      <pc:sldChg chg="modSp">
        <pc:chgData name="Cecilia Nyberg" userId="ccffea21-8d7c-47a3-9397-b8726338f9b9" providerId="ADAL" clId="{742E5DDA-6514-4DF5-BC36-3C0B617C0406}" dt="2026-01-26T13:27:27.969" v="2264" actId="962"/>
        <pc:sldMkLst>
          <pc:docMk/>
          <pc:sldMk cId="3861745520" sldId="362"/>
        </pc:sldMkLst>
        <pc:graphicFrameChg chg="mod">
          <ac:chgData name="Cecilia Nyberg" userId="ccffea21-8d7c-47a3-9397-b8726338f9b9" providerId="ADAL" clId="{742E5DDA-6514-4DF5-BC36-3C0B617C0406}" dt="2026-01-26T13:27:27.969" v="2264" actId="962"/>
          <ac:graphicFrameMkLst>
            <pc:docMk/>
            <pc:sldMk cId="3861745520" sldId="362"/>
            <ac:graphicFrameMk id="3" creationId="{C6A76ACD-4349-41BF-8393-EC12973F0711}"/>
          </ac:graphicFrameMkLst>
        </pc:graphicFrameChg>
      </pc:sldChg>
      <pc:sldChg chg="modSp">
        <pc:chgData name="Cecilia Nyberg" userId="ccffea21-8d7c-47a3-9397-b8726338f9b9" providerId="ADAL" clId="{742E5DDA-6514-4DF5-BC36-3C0B617C0406}" dt="2026-01-26T13:52:40.442" v="2440" actId="962"/>
        <pc:sldMkLst>
          <pc:docMk/>
          <pc:sldMk cId="3518555132" sldId="365"/>
        </pc:sldMkLst>
        <pc:graphicFrameChg chg="mod">
          <ac:chgData name="Cecilia Nyberg" userId="ccffea21-8d7c-47a3-9397-b8726338f9b9" providerId="ADAL" clId="{742E5DDA-6514-4DF5-BC36-3C0B617C0406}" dt="2026-01-26T13:52:40.442" v="2440" actId="962"/>
          <ac:graphicFrameMkLst>
            <pc:docMk/>
            <pc:sldMk cId="3518555132" sldId="365"/>
            <ac:graphicFrameMk id="5" creationId="{0358D130-BE00-4804-9798-D6EB28CDB60E}"/>
          </ac:graphicFrameMkLst>
        </pc:graphicFrameChg>
      </pc:sldChg>
      <pc:sldChg chg="modSp">
        <pc:chgData name="Cecilia Nyberg" userId="ccffea21-8d7c-47a3-9397-b8726338f9b9" providerId="ADAL" clId="{742E5DDA-6514-4DF5-BC36-3C0B617C0406}" dt="2026-01-26T14:16:48.268" v="2480" actId="962"/>
        <pc:sldMkLst>
          <pc:docMk/>
          <pc:sldMk cId="4278275178" sldId="368"/>
        </pc:sldMkLst>
        <pc:graphicFrameChg chg="mod">
          <ac:chgData name="Cecilia Nyberg" userId="ccffea21-8d7c-47a3-9397-b8726338f9b9" providerId="ADAL" clId="{742E5DDA-6514-4DF5-BC36-3C0B617C0406}" dt="2026-01-26T14:16:48.268" v="2480" actId="962"/>
          <ac:graphicFrameMkLst>
            <pc:docMk/>
            <pc:sldMk cId="4278275178" sldId="368"/>
            <ac:graphicFrameMk id="2" creationId="{93951431-A271-4258-A40E-4FDF35759E73}"/>
          </ac:graphicFrameMkLst>
        </pc:graphicFrameChg>
      </pc:sldChg>
      <pc:sldChg chg="modSp">
        <pc:chgData name="Cecilia Nyberg" userId="ccffea21-8d7c-47a3-9397-b8726338f9b9" providerId="ADAL" clId="{742E5DDA-6514-4DF5-BC36-3C0B617C0406}" dt="2026-01-26T10:05:45.661" v="788" actId="962"/>
        <pc:sldMkLst>
          <pc:docMk/>
          <pc:sldMk cId="1500366876" sldId="370"/>
        </pc:sldMkLst>
        <pc:graphicFrameChg chg="mod">
          <ac:chgData name="Cecilia Nyberg" userId="ccffea21-8d7c-47a3-9397-b8726338f9b9" providerId="ADAL" clId="{742E5DDA-6514-4DF5-BC36-3C0B617C0406}" dt="2026-01-26T10:05:45.661" v="788" actId="962"/>
          <ac:graphicFrameMkLst>
            <pc:docMk/>
            <pc:sldMk cId="1500366876" sldId="370"/>
            <ac:graphicFrameMk id="4" creationId="{43B71EDB-02C2-217D-E55F-19A64223ED9B}"/>
          </ac:graphicFrameMkLst>
        </pc:graphicFrameChg>
      </pc:sldChg>
      <pc:sldChg chg="modSp">
        <pc:chgData name="Cecilia Nyberg" userId="ccffea21-8d7c-47a3-9397-b8726338f9b9" providerId="ADAL" clId="{742E5DDA-6514-4DF5-BC36-3C0B617C0406}" dt="2026-01-26T12:57:42.454" v="1730" actId="962"/>
        <pc:sldMkLst>
          <pc:docMk/>
          <pc:sldMk cId="828370165" sldId="373"/>
        </pc:sldMkLst>
        <pc:graphicFrameChg chg="mod">
          <ac:chgData name="Cecilia Nyberg" userId="ccffea21-8d7c-47a3-9397-b8726338f9b9" providerId="ADAL" clId="{742E5DDA-6514-4DF5-BC36-3C0B617C0406}" dt="2026-01-26T12:57:42.454" v="1730" actId="962"/>
          <ac:graphicFrameMkLst>
            <pc:docMk/>
            <pc:sldMk cId="828370165" sldId="373"/>
            <ac:graphicFrameMk id="5" creationId="{67AA30E2-AD09-6C9D-4E5D-167F9FF644BD}"/>
          </ac:graphicFrameMkLst>
        </pc:graphicFrameChg>
      </pc:sldChg>
      <pc:sldChg chg="modSp">
        <pc:chgData name="Cecilia Nyberg" userId="ccffea21-8d7c-47a3-9397-b8726338f9b9" providerId="ADAL" clId="{742E5DDA-6514-4DF5-BC36-3C0B617C0406}" dt="2026-01-26T09:11:28.878" v="173" actId="962"/>
        <pc:sldMkLst>
          <pc:docMk/>
          <pc:sldMk cId="3661049703" sldId="375"/>
        </pc:sldMkLst>
        <pc:graphicFrameChg chg="mod">
          <ac:chgData name="Cecilia Nyberg" userId="ccffea21-8d7c-47a3-9397-b8726338f9b9" providerId="ADAL" clId="{742E5DDA-6514-4DF5-BC36-3C0B617C0406}" dt="2026-01-26T09:11:28.878" v="173" actId="962"/>
          <ac:graphicFrameMkLst>
            <pc:docMk/>
            <pc:sldMk cId="3661049703" sldId="375"/>
            <ac:graphicFrameMk id="5" creationId="{F61DDF32-A91E-152A-7CFD-538FA16A01E3}"/>
          </ac:graphicFrameMkLst>
        </pc:graphicFrameChg>
      </pc:sldChg>
      <pc:sldChg chg="modSp">
        <pc:chgData name="Cecilia Nyberg" userId="ccffea21-8d7c-47a3-9397-b8726338f9b9" providerId="ADAL" clId="{742E5DDA-6514-4DF5-BC36-3C0B617C0406}" dt="2026-01-26T09:41:15.223" v="516" actId="962"/>
        <pc:sldMkLst>
          <pc:docMk/>
          <pc:sldMk cId="829257892" sldId="376"/>
        </pc:sldMkLst>
        <pc:graphicFrameChg chg="mod">
          <ac:chgData name="Cecilia Nyberg" userId="ccffea21-8d7c-47a3-9397-b8726338f9b9" providerId="ADAL" clId="{742E5DDA-6514-4DF5-BC36-3C0B617C0406}" dt="2026-01-26T09:41:15.223" v="516" actId="962"/>
          <ac:graphicFrameMkLst>
            <pc:docMk/>
            <pc:sldMk cId="829257892" sldId="376"/>
            <ac:graphicFrameMk id="5" creationId="{1F5D4849-1C9D-E550-41D6-54ECC9BF3029}"/>
          </ac:graphicFrameMkLst>
        </pc:graphicFrameChg>
      </pc:sldChg>
      <pc:sldChg chg="modSp">
        <pc:chgData name="Cecilia Nyberg" userId="ccffea21-8d7c-47a3-9397-b8726338f9b9" providerId="ADAL" clId="{742E5DDA-6514-4DF5-BC36-3C0B617C0406}" dt="2026-01-26T12:47:03.291" v="1542" actId="962"/>
        <pc:sldMkLst>
          <pc:docMk/>
          <pc:sldMk cId="3540199874" sldId="377"/>
        </pc:sldMkLst>
        <pc:graphicFrameChg chg="mod">
          <ac:chgData name="Cecilia Nyberg" userId="ccffea21-8d7c-47a3-9397-b8726338f9b9" providerId="ADAL" clId="{742E5DDA-6514-4DF5-BC36-3C0B617C0406}" dt="2026-01-26T12:47:03.291" v="1542" actId="962"/>
          <ac:graphicFrameMkLst>
            <pc:docMk/>
            <pc:sldMk cId="3540199874" sldId="377"/>
            <ac:graphicFrameMk id="5" creationId="{0EC81D47-2934-40B1-9185-FBE37A4295F9}"/>
          </ac:graphicFrameMkLst>
        </pc:graphicFrameChg>
      </pc:sldChg>
      <pc:sldChg chg="modSp">
        <pc:chgData name="Cecilia Nyberg" userId="ccffea21-8d7c-47a3-9397-b8726338f9b9" providerId="ADAL" clId="{742E5DDA-6514-4DF5-BC36-3C0B617C0406}" dt="2026-01-26T09:01:33.483" v="43" actId="962"/>
        <pc:sldMkLst>
          <pc:docMk/>
          <pc:sldMk cId="3546539239" sldId="379"/>
        </pc:sldMkLst>
        <pc:graphicFrameChg chg="mod">
          <ac:chgData name="Cecilia Nyberg" userId="ccffea21-8d7c-47a3-9397-b8726338f9b9" providerId="ADAL" clId="{742E5DDA-6514-4DF5-BC36-3C0B617C0406}" dt="2026-01-26T09:01:33.483" v="43" actId="962"/>
          <ac:graphicFrameMkLst>
            <pc:docMk/>
            <pc:sldMk cId="3546539239" sldId="379"/>
            <ac:graphicFrameMk id="5" creationId="{6D9D8E1D-AC95-70B9-104B-CAD96AA1FA88}"/>
          </ac:graphicFrameMkLst>
        </pc:graphicFrameChg>
      </pc:sldChg>
      <pc:sldChg chg="modSp">
        <pc:chgData name="Cecilia Nyberg" userId="ccffea21-8d7c-47a3-9397-b8726338f9b9" providerId="ADAL" clId="{742E5DDA-6514-4DF5-BC36-3C0B617C0406}" dt="2026-01-26T12:36:51" v="1434" actId="962"/>
        <pc:sldMkLst>
          <pc:docMk/>
          <pc:sldMk cId="3408369520" sldId="380"/>
        </pc:sldMkLst>
        <pc:graphicFrameChg chg="mod">
          <ac:chgData name="Cecilia Nyberg" userId="ccffea21-8d7c-47a3-9397-b8726338f9b9" providerId="ADAL" clId="{742E5DDA-6514-4DF5-BC36-3C0B617C0406}" dt="2026-01-26T12:36:51" v="1434" actId="962"/>
          <ac:graphicFrameMkLst>
            <pc:docMk/>
            <pc:sldMk cId="3408369520" sldId="380"/>
            <ac:graphicFrameMk id="5" creationId="{732DA38B-C29A-BBB8-F876-9662A8750DCE}"/>
          </ac:graphicFrameMkLst>
        </pc:graphicFrameChg>
      </pc:sldChg>
      <pc:sldChg chg="modSp">
        <pc:chgData name="Cecilia Nyberg" userId="ccffea21-8d7c-47a3-9397-b8726338f9b9" providerId="ADAL" clId="{742E5DDA-6514-4DF5-BC36-3C0B617C0406}" dt="2026-01-26T13:04:00.211" v="1914" actId="962"/>
        <pc:sldMkLst>
          <pc:docMk/>
          <pc:sldMk cId="1382114678" sldId="381"/>
        </pc:sldMkLst>
        <pc:graphicFrameChg chg="mod">
          <ac:chgData name="Cecilia Nyberg" userId="ccffea21-8d7c-47a3-9397-b8726338f9b9" providerId="ADAL" clId="{742E5DDA-6514-4DF5-BC36-3C0B617C0406}" dt="2026-01-26T13:04:00.211" v="1914" actId="962"/>
          <ac:graphicFrameMkLst>
            <pc:docMk/>
            <pc:sldMk cId="1382114678" sldId="381"/>
            <ac:graphicFrameMk id="5" creationId="{16C51D47-422D-053B-C6B4-2693904F53AC}"/>
          </ac:graphicFrameMkLst>
        </pc:graphicFrameChg>
      </pc:sldChg>
      <pc:sldChg chg="modSp">
        <pc:chgData name="Cecilia Nyberg" userId="ccffea21-8d7c-47a3-9397-b8726338f9b9" providerId="ADAL" clId="{742E5DDA-6514-4DF5-BC36-3C0B617C0406}" dt="2026-01-26T13:14:08.159" v="2148" actId="962"/>
        <pc:sldMkLst>
          <pc:docMk/>
          <pc:sldMk cId="2480613820" sldId="382"/>
        </pc:sldMkLst>
        <pc:graphicFrameChg chg="mod">
          <ac:chgData name="Cecilia Nyberg" userId="ccffea21-8d7c-47a3-9397-b8726338f9b9" providerId="ADAL" clId="{742E5DDA-6514-4DF5-BC36-3C0B617C0406}" dt="2026-01-26T13:14:08.159" v="2148" actId="962"/>
          <ac:graphicFrameMkLst>
            <pc:docMk/>
            <pc:sldMk cId="2480613820" sldId="382"/>
            <ac:graphicFrameMk id="5" creationId="{F39F8EE9-1300-7862-3EE4-07503F2C8F83}"/>
          </ac:graphicFrameMkLst>
        </pc:graphicFrameChg>
      </pc:sldChg>
      <pc:sldChg chg="modSp">
        <pc:chgData name="Cecilia Nyberg" userId="ccffea21-8d7c-47a3-9397-b8726338f9b9" providerId="ADAL" clId="{742E5DDA-6514-4DF5-BC36-3C0B617C0406}" dt="2026-01-26T13:25:28.703" v="2224" actId="962"/>
        <pc:sldMkLst>
          <pc:docMk/>
          <pc:sldMk cId="2375585887" sldId="384"/>
        </pc:sldMkLst>
        <pc:graphicFrameChg chg="mod">
          <ac:chgData name="Cecilia Nyberg" userId="ccffea21-8d7c-47a3-9397-b8726338f9b9" providerId="ADAL" clId="{742E5DDA-6514-4DF5-BC36-3C0B617C0406}" dt="2026-01-26T13:25:28.703" v="2224" actId="962"/>
          <ac:graphicFrameMkLst>
            <pc:docMk/>
            <pc:sldMk cId="2375585887" sldId="384"/>
            <ac:graphicFrameMk id="5" creationId="{8C592D84-9085-E052-9DC3-C31E912B871C}"/>
          </ac:graphicFrameMkLst>
        </pc:graphicFrameChg>
      </pc:sldChg>
      <pc:sldChg chg="modSp">
        <pc:chgData name="Cecilia Nyberg" userId="ccffea21-8d7c-47a3-9397-b8726338f9b9" providerId="ADAL" clId="{742E5DDA-6514-4DF5-BC36-3C0B617C0406}" dt="2026-01-26T13:29:02.225" v="2304" actId="962"/>
        <pc:sldMkLst>
          <pc:docMk/>
          <pc:sldMk cId="4123627412" sldId="385"/>
        </pc:sldMkLst>
        <pc:graphicFrameChg chg="mod">
          <ac:chgData name="Cecilia Nyberg" userId="ccffea21-8d7c-47a3-9397-b8726338f9b9" providerId="ADAL" clId="{742E5DDA-6514-4DF5-BC36-3C0B617C0406}" dt="2026-01-26T13:29:02.225" v="2304" actId="962"/>
          <ac:graphicFrameMkLst>
            <pc:docMk/>
            <pc:sldMk cId="4123627412" sldId="385"/>
            <ac:graphicFrameMk id="4" creationId="{2E4C4EA9-455C-3840-1DCD-54AEE737DAC1}"/>
          </ac:graphicFrameMkLst>
        </pc:graphicFrameChg>
      </pc:sldChg>
      <pc:sldChg chg="modSp">
        <pc:chgData name="Cecilia Nyberg" userId="ccffea21-8d7c-47a3-9397-b8726338f9b9" providerId="ADAL" clId="{742E5DDA-6514-4DF5-BC36-3C0B617C0406}" dt="2026-01-26T09:45:35.664" v="700" actId="962"/>
        <pc:sldMkLst>
          <pc:docMk/>
          <pc:sldMk cId="1949483951" sldId="388"/>
        </pc:sldMkLst>
        <pc:graphicFrameChg chg="mod">
          <ac:chgData name="Cecilia Nyberg" userId="ccffea21-8d7c-47a3-9397-b8726338f9b9" providerId="ADAL" clId="{742E5DDA-6514-4DF5-BC36-3C0B617C0406}" dt="2026-01-26T09:45:35.664" v="700" actId="962"/>
          <ac:graphicFrameMkLst>
            <pc:docMk/>
            <pc:sldMk cId="1949483951" sldId="388"/>
            <ac:graphicFrameMk id="5" creationId="{1AA949C2-92A0-45EB-234F-A7BCD61A1EE8}"/>
          </ac:graphicFrameMkLst>
        </pc:graphicFrameChg>
      </pc:sldChg>
      <pc:sldChg chg="modSp">
        <pc:chgData name="Cecilia Nyberg" userId="ccffea21-8d7c-47a3-9397-b8726338f9b9" providerId="ADAL" clId="{742E5DDA-6514-4DF5-BC36-3C0B617C0406}" dt="2026-01-26T12:56:43.285" v="1718" actId="962"/>
        <pc:sldMkLst>
          <pc:docMk/>
          <pc:sldMk cId="3925488047" sldId="389"/>
        </pc:sldMkLst>
        <pc:graphicFrameChg chg="mod">
          <ac:chgData name="Cecilia Nyberg" userId="ccffea21-8d7c-47a3-9397-b8726338f9b9" providerId="ADAL" clId="{742E5DDA-6514-4DF5-BC36-3C0B617C0406}" dt="2026-01-26T12:56:43.285" v="1718" actId="962"/>
          <ac:graphicFrameMkLst>
            <pc:docMk/>
            <pc:sldMk cId="3925488047" sldId="389"/>
            <ac:graphicFrameMk id="4" creationId="{5BEBDE5F-3504-4F68-9AA3-405355249777}"/>
          </ac:graphicFrameMkLst>
        </pc:graphicFrameChg>
      </pc:sldChg>
      <pc:sldChg chg="modSp">
        <pc:chgData name="Cecilia Nyberg" userId="ccffea21-8d7c-47a3-9397-b8726338f9b9" providerId="ADAL" clId="{742E5DDA-6514-4DF5-BC36-3C0B617C0406}" dt="2026-01-26T09:41:17.710" v="518" actId="962"/>
        <pc:sldMkLst>
          <pc:docMk/>
          <pc:sldMk cId="789538215" sldId="399"/>
        </pc:sldMkLst>
        <pc:graphicFrameChg chg="mod">
          <ac:chgData name="Cecilia Nyberg" userId="ccffea21-8d7c-47a3-9397-b8726338f9b9" providerId="ADAL" clId="{742E5DDA-6514-4DF5-BC36-3C0B617C0406}" dt="2026-01-26T09:41:17.710" v="518" actId="962"/>
          <ac:graphicFrameMkLst>
            <pc:docMk/>
            <pc:sldMk cId="789538215" sldId="399"/>
            <ac:graphicFrameMk id="12" creationId="{A4AF7A29-5FDA-8FEB-CD8C-41594D87E15D}"/>
          </ac:graphicFrameMkLst>
        </pc:graphicFrameChg>
      </pc:sldChg>
      <pc:sldChg chg="modSp">
        <pc:chgData name="Cecilia Nyberg" userId="ccffea21-8d7c-47a3-9397-b8726338f9b9" providerId="ADAL" clId="{742E5DDA-6514-4DF5-BC36-3C0B617C0406}" dt="2026-01-26T13:02:42.224" v="1878" actId="962"/>
        <pc:sldMkLst>
          <pc:docMk/>
          <pc:sldMk cId="592558194" sldId="400"/>
        </pc:sldMkLst>
        <pc:graphicFrameChg chg="mod">
          <ac:chgData name="Cecilia Nyberg" userId="ccffea21-8d7c-47a3-9397-b8726338f9b9" providerId="ADAL" clId="{742E5DDA-6514-4DF5-BC36-3C0B617C0406}" dt="2026-01-26T13:02:42.224" v="1878" actId="962"/>
          <ac:graphicFrameMkLst>
            <pc:docMk/>
            <pc:sldMk cId="592558194" sldId="400"/>
            <ac:graphicFrameMk id="8" creationId="{387D6C82-4942-DBCB-03C9-F8B55E3D730A}"/>
          </ac:graphicFrameMkLst>
        </pc:graphicFrameChg>
      </pc:sldChg>
      <pc:sldChg chg="modSp">
        <pc:chgData name="Cecilia Nyberg" userId="ccffea21-8d7c-47a3-9397-b8726338f9b9" providerId="ADAL" clId="{742E5DDA-6514-4DF5-BC36-3C0B617C0406}" dt="2026-01-26T13:39:23.548" v="2346" actId="962"/>
        <pc:sldMkLst>
          <pc:docMk/>
          <pc:sldMk cId="2766888896" sldId="401"/>
        </pc:sldMkLst>
        <pc:graphicFrameChg chg="mod">
          <ac:chgData name="Cecilia Nyberg" userId="ccffea21-8d7c-47a3-9397-b8726338f9b9" providerId="ADAL" clId="{742E5DDA-6514-4DF5-BC36-3C0B617C0406}" dt="2026-01-26T13:39:23.548" v="2346" actId="962"/>
          <ac:graphicFrameMkLst>
            <pc:docMk/>
            <pc:sldMk cId="2766888896" sldId="401"/>
            <ac:graphicFrameMk id="4" creationId="{78CD177E-FC6F-8D2E-2BEE-1A01DD35A80F}"/>
          </ac:graphicFrameMkLst>
        </pc:graphicFrameChg>
      </pc:sldChg>
      <pc:sldChg chg="modSp">
        <pc:chgData name="Cecilia Nyberg" userId="ccffea21-8d7c-47a3-9397-b8726338f9b9" providerId="ADAL" clId="{742E5DDA-6514-4DF5-BC36-3C0B617C0406}" dt="2026-01-26T13:50:38.774" v="2382" actId="962"/>
        <pc:sldMkLst>
          <pc:docMk/>
          <pc:sldMk cId="533872152" sldId="402"/>
        </pc:sldMkLst>
        <pc:graphicFrameChg chg="mod">
          <ac:chgData name="Cecilia Nyberg" userId="ccffea21-8d7c-47a3-9397-b8726338f9b9" providerId="ADAL" clId="{742E5DDA-6514-4DF5-BC36-3C0B617C0406}" dt="2026-01-26T13:50:38.774" v="2382" actId="962"/>
          <ac:graphicFrameMkLst>
            <pc:docMk/>
            <pc:sldMk cId="533872152" sldId="402"/>
            <ac:graphicFrameMk id="4" creationId="{2DC8D36D-2B69-1C26-33A5-8F21B4A9236C}"/>
          </ac:graphicFrameMkLst>
        </pc:graphicFrameChg>
      </pc:sldChg>
      <pc:sldChg chg="modSp">
        <pc:chgData name="Cecilia Nyberg" userId="ccffea21-8d7c-47a3-9397-b8726338f9b9" providerId="ADAL" clId="{742E5DDA-6514-4DF5-BC36-3C0B617C0406}" dt="2026-01-26T12:52:03.418" v="1652" actId="962"/>
        <pc:sldMkLst>
          <pc:docMk/>
          <pc:sldMk cId="1213020927" sldId="405"/>
        </pc:sldMkLst>
        <pc:graphicFrameChg chg="mod">
          <ac:chgData name="Cecilia Nyberg" userId="ccffea21-8d7c-47a3-9397-b8726338f9b9" providerId="ADAL" clId="{742E5DDA-6514-4DF5-BC36-3C0B617C0406}" dt="2026-01-26T12:52:03.418" v="1652" actId="962"/>
          <ac:graphicFrameMkLst>
            <pc:docMk/>
            <pc:sldMk cId="1213020927" sldId="405"/>
            <ac:graphicFrameMk id="4" creationId="{8D3E3E08-7FE7-65F2-14F7-D9FAB3C6333D}"/>
          </ac:graphicFrameMkLst>
        </pc:graphicFrameChg>
      </pc:sldChg>
      <pc:sldChg chg="modSp">
        <pc:chgData name="Cecilia Nyberg" userId="ccffea21-8d7c-47a3-9397-b8726338f9b9" providerId="ADAL" clId="{742E5DDA-6514-4DF5-BC36-3C0B617C0406}" dt="2026-01-26T14:19:07.252" v="2516" actId="962"/>
        <pc:sldMkLst>
          <pc:docMk/>
          <pc:sldMk cId="923633830" sldId="406"/>
        </pc:sldMkLst>
        <pc:graphicFrameChg chg="mod">
          <ac:chgData name="Cecilia Nyberg" userId="ccffea21-8d7c-47a3-9397-b8726338f9b9" providerId="ADAL" clId="{742E5DDA-6514-4DF5-BC36-3C0B617C0406}" dt="2026-01-26T14:19:07.252" v="2516" actId="962"/>
          <ac:graphicFrameMkLst>
            <pc:docMk/>
            <pc:sldMk cId="923633830" sldId="406"/>
            <ac:graphicFrameMk id="5" creationId="{6739698E-05A5-8131-E200-8662B881AFAA}"/>
          </ac:graphicFrameMkLst>
        </pc:graphicFrameChg>
      </pc:sldChg>
    </pc:docChg>
  </pc:docChgLst>
  <pc:docChgLst>
    <pc:chgData name="Lina Helgerud" userId="186c8a81-abe9-498a-b321-6f224eb701d8" providerId="ADAL" clId="{C248F8C3-467B-40D5-808A-CCF9127F8895}"/>
    <pc:docChg chg="undo custSel addSld delSld modSld sldOrd">
      <pc:chgData name="Lina Helgerud" userId="186c8a81-abe9-498a-b321-6f224eb701d8" providerId="ADAL" clId="{C248F8C3-467B-40D5-808A-CCF9127F8895}" dt="2026-01-22T14:48:49.283" v="38188" actId="962"/>
      <pc:docMkLst>
        <pc:docMk/>
      </pc:docMkLst>
      <pc:sldChg chg="modSp mod">
        <pc:chgData name="Lina Helgerud" userId="186c8a81-abe9-498a-b321-6f224eb701d8" providerId="ADAL" clId="{C248F8C3-467B-40D5-808A-CCF9127F8895}" dt="2026-01-19T14:51:47.882" v="5751" actId="962"/>
        <pc:sldMkLst>
          <pc:docMk/>
          <pc:sldMk cId="3008674670" sldId="313"/>
        </pc:sldMkLst>
        <pc:spChg chg="mod">
          <ac:chgData name="Lina Helgerud" userId="186c8a81-abe9-498a-b321-6f224eb701d8" providerId="ADAL" clId="{C248F8C3-467B-40D5-808A-CCF9127F8895}" dt="2026-01-19T14:51:47.882" v="5751" actId="962"/>
          <ac:spMkLst>
            <pc:docMk/>
            <pc:sldMk cId="3008674670" sldId="313"/>
            <ac:spMk id="4" creationId="{B8E48D10-13FD-4292-8A8B-367080EC1332}"/>
          </ac:spMkLst>
        </pc:spChg>
        <pc:picChg chg="mod">
          <ac:chgData name="Lina Helgerud" userId="186c8a81-abe9-498a-b321-6f224eb701d8" providerId="ADAL" clId="{C248F8C3-467B-40D5-808A-CCF9127F8895}" dt="2026-01-19T14:44:50.732" v="5447" actId="962"/>
          <ac:picMkLst>
            <pc:docMk/>
            <pc:sldMk cId="3008674670" sldId="313"/>
            <ac:picMk id="9" creationId="{7882D52B-78EF-A343-9CD3-6B40E3F0898C}"/>
          </ac:picMkLst>
        </pc:picChg>
      </pc:sldChg>
      <pc:sldChg chg="modSp mod">
        <pc:chgData name="Lina Helgerud" userId="186c8a81-abe9-498a-b321-6f224eb701d8" providerId="ADAL" clId="{C248F8C3-467B-40D5-808A-CCF9127F8895}" dt="2026-01-22T13:46:39.248" v="34313" actId="962"/>
        <pc:sldMkLst>
          <pc:docMk/>
          <pc:sldMk cId="1345471339" sldId="314"/>
        </pc:sldMkLst>
        <pc:spChg chg="mod">
          <ac:chgData name="Lina Helgerud" userId="186c8a81-abe9-498a-b321-6f224eb701d8" providerId="ADAL" clId="{C248F8C3-467B-40D5-808A-CCF9127F8895}" dt="2026-01-22T13:46:39.248" v="34313" actId="962"/>
          <ac:spMkLst>
            <pc:docMk/>
            <pc:sldMk cId="1345471339" sldId="314"/>
            <ac:spMk id="4" creationId="{B8E48D10-13FD-4292-8A8B-367080EC1332}"/>
          </ac:spMkLst>
        </pc:spChg>
        <pc:picChg chg="mod">
          <ac:chgData name="Lina Helgerud" userId="186c8a81-abe9-498a-b321-6f224eb701d8" providerId="ADAL" clId="{C248F8C3-467B-40D5-808A-CCF9127F8895}" dt="2026-01-22T13:46:19.915" v="34195" actId="962"/>
          <ac:picMkLst>
            <pc:docMk/>
            <pc:sldMk cId="1345471339" sldId="314"/>
            <ac:picMk id="3" creationId="{909D0FEB-ABD9-F348-9307-8D2712BCC216}"/>
          </ac:picMkLst>
        </pc:picChg>
      </pc:sldChg>
      <pc:sldChg chg="modSp mod">
        <pc:chgData name="Lina Helgerud" userId="186c8a81-abe9-498a-b321-6f224eb701d8" providerId="ADAL" clId="{C248F8C3-467B-40D5-808A-CCF9127F8895}" dt="2026-01-22T12:42:07.516" v="25517" actId="962"/>
        <pc:sldMkLst>
          <pc:docMk/>
          <pc:sldMk cId="1775428304" sldId="315"/>
        </pc:sldMkLst>
        <pc:spChg chg="mod">
          <ac:chgData name="Lina Helgerud" userId="186c8a81-abe9-498a-b321-6f224eb701d8" providerId="ADAL" clId="{C248F8C3-467B-40D5-808A-CCF9127F8895}" dt="2026-01-22T12:42:07.516" v="25517" actId="962"/>
          <ac:spMkLst>
            <pc:docMk/>
            <pc:sldMk cId="1775428304" sldId="315"/>
            <ac:spMk id="4" creationId="{B8E48D10-13FD-4292-8A8B-367080EC1332}"/>
          </ac:spMkLst>
        </pc:spChg>
        <pc:picChg chg="mod">
          <ac:chgData name="Lina Helgerud" userId="186c8a81-abe9-498a-b321-6f224eb701d8" providerId="ADAL" clId="{C248F8C3-467B-40D5-808A-CCF9127F8895}" dt="2026-01-22T09:01:03.118" v="16210" actId="962"/>
          <ac:picMkLst>
            <pc:docMk/>
            <pc:sldMk cId="1775428304" sldId="315"/>
            <ac:picMk id="6" creationId="{4F80A43C-3758-3E4D-BD4D-837183AE54D3}"/>
          </ac:picMkLst>
        </pc:picChg>
      </pc:sldChg>
      <pc:sldChg chg="modSp mod">
        <pc:chgData name="Lina Helgerud" userId="186c8a81-abe9-498a-b321-6f224eb701d8" providerId="ADAL" clId="{C248F8C3-467B-40D5-808A-CCF9127F8895}" dt="2026-01-22T13:22:20.522" v="30309" actId="962"/>
        <pc:sldMkLst>
          <pc:docMk/>
          <pc:sldMk cId="2251968563" sldId="317"/>
        </pc:sldMkLst>
        <pc:spChg chg="mod">
          <ac:chgData name="Lina Helgerud" userId="186c8a81-abe9-498a-b321-6f224eb701d8" providerId="ADAL" clId="{C248F8C3-467B-40D5-808A-CCF9127F8895}" dt="2026-01-22T13:22:20.522" v="30309" actId="962"/>
          <ac:spMkLst>
            <pc:docMk/>
            <pc:sldMk cId="2251968563" sldId="317"/>
            <ac:spMk id="4" creationId="{B8E48D10-13FD-4292-8A8B-367080EC1332}"/>
          </ac:spMkLst>
        </pc:spChg>
        <pc:picChg chg="mod">
          <ac:chgData name="Lina Helgerud" userId="186c8a81-abe9-498a-b321-6f224eb701d8" providerId="ADAL" clId="{C248F8C3-467B-40D5-808A-CCF9127F8895}" dt="2026-01-22T13:20:46.105" v="30133" actId="962"/>
          <ac:picMkLst>
            <pc:docMk/>
            <pc:sldMk cId="2251968563" sldId="317"/>
            <ac:picMk id="6" creationId="{3BD27239-08DD-5344-8144-C10F46AAF049}"/>
          </ac:picMkLst>
        </pc:picChg>
      </pc:sldChg>
      <pc:sldChg chg="modSp mod">
        <pc:chgData name="Lina Helgerud" userId="186c8a81-abe9-498a-b321-6f224eb701d8" providerId="ADAL" clId="{C248F8C3-467B-40D5-808A-CCF9127F8895}" dt="2026-01-22T13:13:46.052" v="28750" actId="962"/>
        <pc:sldMkLst>
          <pc:docMk/>
          <pc:sldMk cId="1664104826" sldId="318"/>
        </pc:sldMkLst>
        <pc:spChg chg="mod">
          <ac:chgData name="Lina Helgerud" userId="186c8a81-abe9-498a-b321-6f224eb701d8" providerId="ADAL" clId="{C248F8C3-467B-40D5-808A-CCF9127F8895}" dt="2026-01-22T13:13:46.052" v="28750" actId="962"/>
          <ac:spMkLst>
            <pc:docMk/>
            <pc:sldMk cId="1664104826" sldId="318"/>
            <ac:spMk id="4" creationId="{B8E48D10-13FD-4292-8A8B-367080EC1332}"/>
          </ac:spMkLst>
        </pc:spChg>
        <pc:picChg chg="mod">
          <ac:chgData name="Lina Helgerud" userId="186c8a81-abe9-498a-b321-6f224eb701d8" providerId="ADAL" clId="{C248F8C3-467B-40D5-808A-CCF9127F8895}" dt="2026-01-22T13:13:32.251" v="28670" actId="962"/>
          <ac:picMkLst>
            <pc:docMk/>
            <pc:sldMk cId="1664104826" sldId="318"/>
            <ac:picMk id="11" creationId="{E6E8F94C-B513-3349-9A72-ED16EF65686B}"/>
          </ac:picMkLst>
        </pc:picChg>
      </pc:sldChg>
      <pc:sldChg chg="modSp mod">
        <pc:chgData name="Lina Helgerud" userId="186c8a81-abe9-498a-b321-6f224eb701d8" providerId="ADAL" clId="{C248F8C3-467B-40D5-808A-CCF9127F8895}" dt="2026-01-22T14:39:17.861" v="37952" actId="962"/>
        <pc:sldMkLst>
          <pc:docMk/>
          <pc:sldMk cId="1208010860" sldId="319"/>
        </pc:sldMkLst>
        <pc:spChg chg="mod">
          <ac:chgData name="Lina Helgerud" userId="186c8a81-abe9-498a-b321-6f224eb701d8" providerId="ADAL" clId="{C248F8C3-467B-40D5-808A-CCF9127F8895}" dt="2026-01-22T14:39:17.861" v="37952" actId="962"/>
          <ac:spMkLst>
            <pc:docMk/>
            <pc:sldMk cId="1208010860" sldId="319"/>
            <ac:spMk id="4" creationId="{B8E48D10-13FD-4292-8A8B-367080EC1332}"/>
          </ac:spMkLst>
        </pc:spChg>
        <pc:picChg chg="mod">
          <ac:chgData name="Lina Helgerud" userId="186c8a81-abe9-498a-b321-6f224eb701d8" providerId="ADAL" clId="{C248F8C3-467B-40D5-808A-CCF9127F8895}" dt="2026-01-19T14:04:26.550" v="685" actId="962"/>
          <ac:picMkLst>
            <pc:docMk/>
            <pc:sldMk cId="1208010860" sldId="319"/>
            <ac:picMk id="3" creationId="{05848429-2423-AF4F-B209-CE8950E7855C}"/>
          </ac:picMkLst>
        </pc:picChg>
      </pc:sldChg>
      <pc:sldChg chg="modSp mod">
        <pc:chgData name="Lina Helgerud" userId="186c8a81-abe9-498a-b321-6f224eb701d8" providerId="ADAL" clId="{C248F8C3-467B-40D5-808A-CCF9127F8895}" dt="2026-01-19T14:17:14.206" v="3054" actId="962"/>
        <pc:sldMkLst>
          <pc:docMk/>
          <pc:sldMk cId="3855423429" sldId="321"/>
        </pc:sldMkLst>
        <pc:spChg chg="mod">
          <ac:chgData name="Lina Helgerud" userId="186c8a81-abe9-498a-b321-6f224eb701d8" providerId="ADAL" clId="{C248F8C3-467B-40D5-808A-CCF9127F8895}" dt="2026-01-19T14:14:26.122" v="2486" actId="962"/>
          <ac:spMkLst>
            <pc:docMk/>
            <pc:sldMk cId="3855423429" sldId="321"/>
            <ac:spMk id="2" creationId="{A1753BA2-DC96-4E41-BAE2-0EBF8F16B750}"/>
          </ac:spMkLst>
        </pc:spChg>
        <pc:spChg chg="mod">
          <ac:chgData name="Lina Helgerud" userId="186c8a81-abe9-498a-b321-6f224eb701d8" providerId="ADAL" clId="{C248F8C3-467B-40D5-808A-CCF9127F8895}" dt="2026-01-19T14:17:14.206" v="3054" actId="962"/>
          <ac:spMkLst>
            <pc:docMk/>
            <pc:sldMk cId="3855423429" sldId="321"/>
            <ac:spMk id="3" creationId="{64E5BCB8-F0D5-5546-B06F-ED10C17FB0EE}"/>
          </ac:spMkLst>
        </pc:spChg>
      </pc:sldChg>
      <pc:sldChg chg="modSp mod">
        <pc:chgData name="Lina Helgerud" userId="186c8a81-abe9-498a-b321-6f224eb701d8" providerId="ADAL" clId="{C248F8C3-467B-40D5-808A-CCF9127F8895}" dt="2026-01-22T14:13:56.950" v="37935" actId="962"/>
        <pc:sldMkLst>
          <pc:docMk/>
          <pc:sldMk cId="1509663889" sldId="322"/>
        </pc:sldMkLst>
        <pc:spChg chg="mod">
          <ac:chgData name="Lina Helgerud" userId="186c8a81-abe9-498a-b321-6f224eb701d8" providerId="ADAL" clId="{C248F8C3-467B-40D5-808A-CCF9127F8895}" dt="2026-01-22T14:13:53.790" v="37934" actId="962"/>
          <ac:spMkLst>
            <pc:docMk/>
            <pc:sldMk cId="1509663889" sldId="322"/>
            <ac:spMk id="4" creationId="{B8E48D10-13FD-4292-8A8B-367080EC1332}"/>
          </ac:spMkLst>
        </pc:spChg>
        <pc:picChg chg="mod">
          <ac:chgData name="Lina Helgerud" userId="186c8a81-abe9-498a-b321-6f224eb701d8" providerId="ADAL" clId="{C248F8C3-467B-40D5-808A-CCF9127F8895}" dt="2026-01-22T14:13:56.950" v="37935" actId="962"/>
          <ac:picMkLst>
            <pc:docMk/>
            <pc:sldMk cId="1509663889" sldId="322"/>
            <ac:picMk id="10" creationId="{07D1CDFD-C4A3-C04F-BB2F-ECD44F7A3D9A}"/>
          </ac:picMkLst>
        </pc:picChg>
      </pc:sldChg>
      <pc:sldChg chg="modSp mod">
        <pc:chgData name="Lina Helgerud" userId="186c8a81-abe9-498a-b321-6f224eb701d8" providerId="ADAL" clId="{C248F8C3-467B-40D5-808A-CCF9127F8895}" dt="2026-01-19T14:12:50.118" v="2174" actId="962"/>
        <pc:sldMkLst>
          <pc:docMk/>
          <pc:sldMk cId="4001305999" sldId="323"/>
        </pc:sldMkLst>
        <pc:spChg chg="mod">
          <ac:chgData name="Lina Helgerud" userId="186c8a81-abe9-498a-b321-6f224eb701d8" providerId="ADAL" clId="{C248F8C3-467B-40D5-808A-CCF9127F8895}" dt="2026-01-19T14:08:34.460" v="1396" actId="962"/>
          <ac:spMkLst>
            <pc:docMk/>
            <pc:sldMk cId="4001305999" sldId="323"/>
            <ac:spMk id="2" creationId="{A1753BA2-DC96-4E41-BAE2-0EBF8F16B750}"/>
          </ac:spMkLst>
        </pc:spChg>
        <pc:spChg chg="mod">
          <ac:chgData name="Lina Helgerud" userId="186c8a81-abe9-498a-b321-6f224eb701d8" providerId="ADAL" clId="{C248F8C3-467B-40D5-808A-CCF9127F8895}" dt="2026-01-19T14:12:50.118" v="2174" actId="962"/>
          <ac:spMkLst>
            <pc:docMk/>
            <pc:sldMk cId="4001305999" sldId="323"/>
            <ac:spMk id="3" creationId="{64E5BCB8-F0D5-5546-B06F-ED10C17FB0EE}"/>
          </ac:spMkLst>
        </pc:spChg>
      </pc:sldChg>
      <pc:sldChg chg="modSp">
        <pc:chgData name="Lina Helgerud" userId="186c8a81-abe9-498a-b321-6f224eb701d8" providerId="ADAL" clId="{C248F8C3-467B-40D5-808A-CCF9127F8895}" dt="2026-01-22T12:29:51.051" v="25177" actId="962"/>
        <pc:sldMkLst>
          <pc:docMk/>
          <pc:sldMk cId="67111626" sldId="324"/>
        </pc:sldMkLst>
        <pc:graphicFrameChg chg="mod">
          <ac:chgData name="Lina Helgerud" userId="186c8a81-abe9-498a-b321-6f224eb701d8" providerId="ADAL" clId="{C248F8C3-467B-40D5-808A-CCF9127F8895}" dt="2026-01-22T12:29:51.051" v="25177" actId="962"/>
          <ac:graphicFrameMkLst>
            <pc:docMk/>
            <pc:sldMk cId="67111626" sldId="324"/>
            <ac:graphicFrameMk id="5" creationId="{87535C04-734B-408F-A73B-3B93CFCC42C6}"/>
          </ac:graphicFrameMkLst>
        </pc:graphicFrameChg>
      </pc:sldChg>
      <pc:sldChg chg="modSp">
        <pc:chgData name="Lina Helgerud" userId="186c8a81-abe9-498a-b321-6f224eb701d8" providerId="ADAL" clId="{C248F8C3-467B-40D5-808A-CCF9127F8895}" dt="2026-01-22T08:08:08.836" v="11007" actId="962"/>
        <pc:sldMkLst>
          <pc:docMk/>
          <pc:sldMk cId="997175759" sldId="325"/>
        </pc:sldMkLst>
        <pc:graphicFrameChg chg="mod">
          <ac:chgData name="Lina Helgerud" userId="186c8a81-abe9-498a-b321-6f224eb701d8" providerId="ADAL" clId="{C248F8C3-467B-40D5-808A-CCF9127F8895}" dt="2026-01-22T08:08:08.836" v="11007" actId="962"/>
          <ac:graphicFrameMkLst>
            <pc:docMk/>
            <pc:sldMk cId="997175759" sldId="325"/>
            <ac:graphicFrameMk id="4" creationId="{0CDB2EE3-485A-4CA5-BEE9-B02704650D70}"/>
          </ac:graphicFrameMkLst>
        </pc:graphicFrameChg>
      </pc:sldChg>
      <pc:sldChg chg="modSp mod">
        <pc:chgData name="Lina Helgerud" userId="186c8a81-abe9-498a-b321-6f224eb701d8" providerId="ADAL" clId="{C248F8C3-467B-40D5-808A-CCF9127F8895}" dt="2026-01-19T14:42:35.625" v="4958" actId="962"/>
        <pc:sldMkLst>
          <pc:docMk/>
          <pc:sldMk cId="1016137806" sldId="329"/>
        </pc:sldMkLst>
        <pc:graphicFrameChg chg="mod">
          <ac:chgData name="Lina Helgerud" userId="186c8a81-abe9-498a-b321-6f224eb701d8" providerId="ADAL" clId="{C248F8C3-467B-40D5-808A-CCF9127F8895}" dt="2026-01-19T14:42:35.625" v="4958" actId="962"/>
          <ac:graphicFrameMkLst>
            <pc:docMk/>
            <pc:sldMk cId="1016137806" sldId="329"/>
            <ac:graphicFrameMk id="5" creationId="{076E14A6-329F-4DD1-B2C5-D41D29782DC7}"/>
          </ac:graphicFrameMkLst>
        </pc:graphicFrameChg>
      </pc:sldChg>
      <pc:sldChg chg="modSp mod">
        <pc:chgData name="Lina Helgerud" userId="186c8a81-abe9-498a-b321-6f224eb701d8" providerId="ADAL" clId="{C248F8C3-467B-40D5-808A-CCF9127F8895}" dt="2026-01-19T14:20:18.684" v="3628" actId="962"/>
        <pc:sldMkLst>
          <pc:docMk/>
          <pc:sldMk cId="3102534305" sldId="330"/>
        </pc:sldMkLst>
        <pc:spChg chg="mod">
          <ac:chgData name="Lina Helgerud" userId="186c8a81-abe9-498a-b321-6f224eb701d8" providerId="ADAL" clId="{C248F8C3-467B-40D5-808A-CCF9127F8895}" dt="2026-01-19T14:20:18.684" v="3628" actId="962"/>
          <ac:spMkLst>
            <pc:docMk/>
            <pc:sldMk cId="3102534305" sldId="330"/>
            <ac:spMk id="3" creationId="{00000000-0000-0000-0000-000000000000}"/>
          </ac:spMkLst>
        </pc:spChg>
      </pc:sldChg>
      <pc:sldChg chg="modSp mod">
        <pc:chgData name="Lina Helgerud" userId="186c8a81-abe9-498a-b321-6f224eb701d8" providerId="ADAL" clId="{C248F8C3-467B-40D5-808A-CCF9127F8895}" dt="2026-01-19T14:22:03.230" v="4116" actId="962"/>
        <pc:sldMkLst>
          <pc:docMk/>
          <pc:sldMk cId="3759944600" sldId="331"/>
        </pc:sldMkLst>
        <pc:spChg chg="mod">
          <ac:chgData name="Lina Helgerud" userId="186c8a81-abe9-498a-b321-6f224eb701d8" providerId="ADAL" clId="{C248F8C3-467B-40D5-808A-CCF9127F8895}" dt="2026-01-19T14:22:03.230" v="4116" actId="962"/>
          <ac:spMkLst>
            <pc:docMk/>
            <pc:sldMk cId="3759944600" sldId="331"/>
            <ac:spMk id="4" creationId="{4776AF90-F61C-4DD2-9115-5DFB7449B1DC}"/>
          </ac:spMkLst>
        </pc:spChg>
      </pc:sldChg>
      <pc:sldChg chg="modSp">
        <pc:chgData name="Lina Helgerud" userId="186c8a81-abe9-498a-b321-6f224eb701d8" providerId="ADAL" clId="{C248F8C3-467B-40D5-808A-CCF9127F8895}" dt="2026-01-22T07:32:17.138" v="7721" actId="962"/>
        <pc:sldMkLst>
          <pc:docMk/>
          <pc:sldMk cId="1730122731" sldId="332"/>
        </pc:sldMkLst>
        <pc:graphicFrameChg chg="mod">
          <ac:chgData name="Lina Helgerud" userId="186c8a81-abe9-498a-b321-6f224eb701d8" providerId="ADAL" clId="{C248F8C3-467B-40D5-808A-CCF9127F8895}" dt="2026-01-22T07:32:17.138" v="7721" actId="962"/>
          <ac:graphicFrameMkLst>
            <pc:docMk/>
            <pc:sldMk cId="1730122731" sldId="332"/>
            <ac:graphicFrameMk id="4" creationId="{D52C8D7F-0D24-4922-BE60-8058192C684B}"/>
          </ac:graphicFrameMkLst>
        </pc:graphicFrameChg>
      </pc:sldChg>
      <pc:sldChg chg="modSp">
        <pc:chgData name="Lina Helgerud" userId="186c8a81-abe9-498a-b321-6f224eb701d8" providerId="ADAL" clId="{C248F8C3-467B-40D5-808A-CCF9127F8895}" dt="2026-01-22T07:54:56.175" v="9401" actId="962"/>
        <pc:sldMkLst>
          <pc:docMk/>
          <pc:sldMk cId="838171730" sldId="335"/>
        </pc:sldMkLst>
        <pc:graphicFrameChg chg="mod">
          <ac:chgData name="Lina Helgerud" userId="186c8a81-abe9-498a-b321-6f224eb701d8" providerId="ADAL" clId="{C248F8C3-467B-40D5-808A-CCF9127F8895}" dt="2026-01-22T07:54:56.175" v="9401" actId="962"/>
          <ac:graphicFrameMkLst>
            <pc:docMk/>
            <pc:sldMk cId="838171730" sldId="335"/>
            <ac:graphicFrameMk id="2" creationId="{5A9C48D1-EAEA-46B9-9782-8655F9A9FB12}"/>
          </ac:graphicFrameMkLst>
        </pc:graphicFrameChg>
      </pc:sldChg>
      <pc:sldChg chg="modSp">
        <pc:chgData name="Lina Helgerud" userId="186c8a81-abe9-498a-b321-6f224eb701d8" providerId="ADAL" clId="{C248F8C3-467B-40D5-808A-CCF9127F8895}" dt="2026-01-22T12:32:08.996" v="25313" actId="962"/>
        <pc:sldMkLst>
          <pc:docMk/>
          <pc:sldMk cId="3028419808" sldId="336"/>
        </pc:sldMkLst>
        <pc:graphicFrameChg chg="mod">
          <ac:chgData name="Lina Helgerud" userId="186c8a81-abe9-498a-b321-6f224eb701d8" providerId="ADAL" clId="{C248F8C3-467B-40D5-808A-CCF9127F8895}" dt="2026-01-22T12:32:08.996" v="25313" actId="962"/>
          <ac:graphicFrameMkLst>
            <pc:docMk/>
            <pc:sldMk cId="3028419808" sldId="336"/>
            <ac:graphicFrameMk id="4" creationId="{B3AB6760-4934-4D79-B029-828BBEF326B1}"/>
          </ac:graphicFrameMkLst>
        </pc:graphicFrameChg>
      </pc:sldChg>
      <pc:sldChg chg="modSp">
        <pc:chgData name="Lina Helgerud" userId="186c8a81-abe9-498a-b321-6f224eb701d8" providerId="ADAL" clId="{C248F8C3-467B-40D5-808A-CCF9127F8895}" dt="2026-01-22T08:29:48.728" v="12561" actId="962"/>
        <pc:sldMkLst>
          <pc:docMk/>
          <pc:sldMk cId="1234665849" sldId="338"/>
        </pc:sldMkLst>
        <pc:graphicFrameChg chg="mod">
          <ac:chgData name="Lina Helgerud" userId="186c8a81-abe9-498a-b321-6f224eb701d8" providerId="ADAL" clId="{C248F8C3-467B-40D5-808A-CCF9127F8895}" dt="2026-01-22T08:29:48.728" v="12561" actId="962"/>
          <ac:graphicFrameMkLst>
            <pc:docMk/>
            <pc:sldMk cId="1234665849" sldId="338"/>
            <ac:graphicFrameMk id="4" creationId="{1EA846E8-5504-47AD-8DF0-6FBB76DF5D70}"/>
          </ac:graphicFrameMkLst>
        </pc:graphicFrameChg>
      </pc:sldChg>
      <pc:sldChg chg="modSp">
        <pc:chgData name="Lina Helgerud" userId="186c8a81-abe9-498a-b321-6f224eb701d8" providerId="ADAL" clId="{C248F8C3-467B-40D5-808A-CCF9127F8895}" dt="2026-01-22T08:32:58.030" v="13041" actId="962"/>
        <pc:sldMkLst>
          <pc:docMk/>
          <pc:sldMk cId="2985407210" sldId="339"/>
        </pc:sldMkLst>
        <pc:graphicFrameChg chg="mod">
          <ac:chgData name="Lina Helgerud" userId="186c8a81-abe9-498a-b321-6f224eb701d8" providerId="ADAL" clId="{C248F8C3-467B-40D5-808A-CCF9127F8895}" dt="2026-01-22T08:32:58.030" v="13041" actId="962"/>
          <ac:graphicFrameMkLst>
            <pc:docMk/>
            <pc:sldMk cId="2985407210" sldId="339"/>
            <ac:graphicFrameMk id="5" creationId="{ECB6CEA7-8A51-9FF6-CCC0-43781E3C91BB}"/>
          </ac:graphicFrameMkLst>
        </pc:graphicFrameChg>
      </pc:sldChg>
      <pc:sldChg chg="modSp">
        <pc:chgData name="Lina Helgerud" userId="186c8a81-abe9-498a-b321-6f224eb701d8" providerId="ADAL" clId="{C248F8C3-467B-40D5-808A-CCF9127F8895}" dt="2026-01-22T08:47:35.928" v="14375" actId="962"/>
        <pc:sldMkLst>
          <pc:docMk/>
          <pc:sldMk cId="1507981508" sldId="341"/>
        </pc:sldMkLst>
        <pc:graphicFrameChg chg="mod">
          <ac:chgData name="Lina Helgerud" userId="186c8a81-abe9-498a-b321-6f224eb701d8" providerId="ADAL" clId="{C248F8C3-467B-40D5-808A-CCF9127F8895}" dt="2026-01-22T08:47:35.928" v="14375" actId="962"/>
          <ac:graphicFrameMkLst>
            <pc:docMk/>
            <pc:sldMk cId="1507981508" sldId="341"/>
            <ac:graphicFrameMk id="3" creationId="{EDE3440B-853C-44AD-88CC-86FD65DAC22A}"/>
          </ac:graphicFrameMkLst>
        </pc:graphicFrameChg>
      </pc:sldChg>
      <pc:sldChg chg="modSp">
        <pc:chgData name="Lina Helgerud" userId="186c8a81-abe9-498a-b321-6f224eb701d8" providerId="ADAL" clId="{C248F8C3-467B-40D5-808A-CCF9127F8895}" dt="2026-01-22T12:37:50.790" v="25477" actId="962"/>
        <pc:sldMkLst>
          <pc:docMk/>
          <pc:sldMk cId="3653994386" sldId="342"/>
        </pc:sldMkLst>
        <pc:graphicFrameChg chg="mod">
          <ac:chgData name="Lina Helgerud" userId="186c8a81-abe9-498a-b321-6f224eb701d8" providerId="ADAL" clId="{C248F8C3-467B-40D5-808A-CCF9127F8895}" dt="2026-01-22T12:37:50.790" v="25477" actId="962"/>
          <ac:graphicFrameMkLst>
            <pc:docMk/>
            <pc:sldMk cId="3653994386" sldId="342"/>
            <ac:graphicFrameMk id="5" creationId="{BC4EA19E-704D-43B1-A511-FA1545A59222}"/>
          </ac:graphicFrameMkLst>
        </pc:graphicFrameChg>
      </pc:sldChg>
      <pc:sldChg chg="modSp">
        <pc:chgData name="Lina Helgerud" userId="186c8a81-abe9-498a-b321-6f224eb701d8" providerId="ADAL" clId="{C248F8C3-467B-40D5-808A-CCF9127F8895}" dt="2026-01-22T09:40:09.524" v="18070" actId="962"/>
        <pc:sldMkLst>
          <pc:docMk/>
          <pc:sldMk cId="4188455135" sldId="343"/>
        </pc:sldMkLst>
        <pc:graphicFrameChg chg="mod">
          <ac:chgData name="Lina Helgerud" userId="186c8a81-abe9-498a-b321-6f224eb701d8" providerId="ADAL" clId="{C248F8C3-467B-40D5-808A-CCF9127F8895}" dt="2026-01-22T09:40:09.524" v="18070" actId="962"/>
          <ac:graphicFrameMkLst>
            <pc:docMk/>
            <pc:sldMk cId="4188455135" sldId="343"/>
            <ac:graphicFrameMk id="4" creationId="{10B9A94E-FBF8-4BF7-8061-8D4EA551119E}"/>
          </ac:graphicFrameMkLst>
        </pc:graphicFrameChg>
      </pc:sldChg>
      <pc:sldChg chg="modSp">
        <pc:chgData name="Lina Helgerud" userId="186c8a81-abe9-498a-b321-6f224eb701d8" providerId="ADAL" clId="{C248F8C3-467B-40D5-808A-CCF9127F8895}" dt="2026-01-22T09:44:17.506" v="18688" actId="962"/>
        <pc:sldMkLst>
          <pc:docMk/>
          <pc:sldMk cId="3417244445" sldId="344"/>
        </pc:sldMkLst>
        <pc:graphicFrameChg chg="mod">
          <ac:chgData name="Lina Helgerud" userId="186c8a81-abe9-498a-b321-6f224eb701d8" providerId="ADAL" clId="{C248F8C3-467B-40D5-808A-CCF9127F8895}" dt="2026-01-22T09:44:17.506" v="18688" actId="962"/>
          <ac:graphicFrameMkLst>
            <pc:docMk/>
            <pc:sldMk cId="3417244445" sldId="344"/>
            <ac:graphicFrameMk id="5" creationId="{8AA08526-378C-4A15-9DB8-5B80383CCEB5}"/>
          </ac:graphicFrameMkLst>
        </pc:graphicFrameChg>
      </pc:sldChg>
      <pc:sldChg chg="modSp">
        <pc:chgData name="Lina Helgerud" userId="186c8a81-abe9-498a-b321-6f224eb701d8" providerId="ADAL" clId="{C248F8C3-467B-40D5-808A-CCF9127F8895}" dt="2026-01-22T10:55:49.585" v="23303" actId="962"/>
        <pc:sldMkLst>
          <pc:docMk/>
          <pc:sldMk cId="1112549219" sldId="345"/>
        </pc:sldMkLst>
        <pc:graphicFrameChg chg="mod">
          <ac:chgData name="Lina Helgerud" userId="186c8a81-abe9-498a-b321-6f224eb701d8" providerId="ADAL" clId="{C248F8C3-467B-40D5-808A-CCF9127F8895}" dt="2026-01-22T10:55:49.585" v="23303" actId="962"/>
          <ac:graphicFrameMkLst>
            <pc:docMk/>
            <pc:sldMk cId="1112549219" sldId="345"/>
            <ac:graphicFrameMk id="5" creationId="{55D0F2A5-739B-4D95-81CD-DAB4C5B8F5A6}"/>
          </ac:graphicFrameMkLst>
        </pc:graphicFrameChg>
      </pc:sldChg>
      <pc:sldChg chg="modSp">
        <pc:chgData name="Lina Helgerud" userId="186c8a81-abe9-498a-b321-6f224eb701d8" providerId="ADAL" clId="{C248F8C3-467B-40D5-808A-CCF9127F8895}" dt="2026-01-22T10:34:41.358" v="20634" actId="962"/>
        <pc:sldMkLst>
          <pc:docMk/>
          <pc:sldMk cId="2131972006" sldId="347"/>
        </pc:sldMkLst>
        <pc:graphicFrameChg chg="mod">
          <ac:chgData name="Lina Helgerud" userId="186c8a81-abe9-498a-b321-6f224eb701d8" providerId="ADAL" clId="{C248F8C3-467B-40D5-808A-CCF9127F8895}" dt="2026-01-22T10:34:41.358" v="20634" actId="962"/>
          <ac:graphicFrameMkLst>
            <pc:docMk/>
            <pc:sldMk cId="2131972006" sldId="347"/>
            <ac:graphicFrameMk id="5" creationId="{C19BE0AC-BC29-4591-BC3A-9263C1D2FED0}"/>
          </ac:graphicFrameMkLst>
        </pc:graphicFrameChg>
      </pc:sldChg>
      <pc:sldChg chg="modSp">
        <pc:chgData name="Lina Helgerud" userId="186c8a81-abe9-498a-b321-6f224eb701d8" providerId="ADAL" clId="{C248F8C3-467B-40D5-808A-CCF9127F8895}" dt="2026-01-22T14:42:12.736" v="37954" actId="962"/>
        <pc:sldMkLst>
          <pc:docMk/>
          <pc:sldMk cId="4233585866" sldId="348"/>
        </pc:sldMkLst>
        <pc:graphicFrameChg chg="mod">
          <ac:chgData name="Lina Helgerud" userId="186c8a81-abe9-498a-b321-6f224eb701d8" providerId="ADAL" clId="{C248F8C3-467B-40D5-808A-CCF9127F8895}" dt="2026-01-22T14:42:12.736" v="37954" actId="962"/>
          <ac:graphicFrameMkLst>
            <pc:docMk/>
            <pc:sldMk cId="4233585866" sldId="348"/>
            <ac:graphicFrameMk id="4" creationId="{1F257435-9F91-4200-894E-A8FBF1BC8C34}"/>
          </ac:graphicFrameMkLst>
        </pc:graphicFrameChg>
      </pc:sldChg>
      <pc:sldChg chg="modSp">
        <pc:chgData name="Lina Helgerud" userId="186c8a81-abe9-498a-b321-6f224eb701d8" providerId="ADAL" clId="{C248F8C3-467B-40D5-808A-CCF9127F8895}" dt="2026-01-22T12:03:11.467" v="23787" actId="962"/>
        <pc:sldMkLst>
          <pc:docMk/>
          <pc:sldMk cId="2747096079" sldId="349"/>
        </pc:sldMkLst>
        <pc:graphicFrameChg chg="mod">
          <ac:chgData name="Lina Helgerud" userId="186c8a81-abe9-498a-b321-6f224eb701d8" providerId="ADAL" clId="{C248F8C3-467B-40D5-808A-CCF9127F8895}" dt="2026-01-22T12:03:11.467" v="23787" actId="962"/>
          <ac:graphicFrameMkLst>
            <pc:docMk/>
            <pc:sldMk cId="2747096079" sldId="349"/>
            <ac:graphicFrameMk id="4" creationId="{23DB6400-FE9A-4D4A-B1DD-1D7D7AED8530}"/>
          </ac:graphicFrameMkLst>
        </pc:graphicFrameChg>
      </pc:sldChg>
      <pc:sldChg chg="modSp">
        <pc:chgData name="Lina Helgerud" userId="186c8a81-abe9-498a-b321-6f224eb701d8" providerId="ADAL" clId="{C248F8C3-467B-40D5-808A-CCF9127F8895}" dt="2026-01-22T14:42:37.056" v="37968" actId="962"/>
        <pc:sldMkLst>
          <pc:docMk/>
          <pc:sldMk cId="150466726" sldId="350"/>
        </pc:sldMkLst>
        <pc:graphicFrameChg chg="mod">
          <ac:chgData name="Lina Helgerud" userId="186c8a81-abe9-498a-b321-6f224eb701d8" providerId="ADAL" clId="{C248F8C3-467B-40D5-808A-CCF9127F8895}" dt="2026-01-22T14:42:37.056" v="37968" actId="962"/>
          <ac:graphicFrameMkLst>
            <pc:docMk/>
            <pc:sldMk cId="150466726" sldId="350"/>
            <ac:graphicFrameMk id="5" creationId="{AFDE5CF5-33D4-7DDB-F08F-4B84E9E09D34}"/>
          </ac:graphicFrameMkLst>
        </pc:graphicFrameChg>
      </pc:sldChg>
      <pc:sldChg chg="modSp">
        <pc:chgData name="Lina Helgerud" userId="186c8a81-abe9-498a-b321-6f224eb701d8" providerId="ADAL" clId="{C248F8C3-467B-40D5-808A-CCF9127F8895}" dt="2026-01-22T12:16:14.950" v="24631" actId="962"/>
        <pc:sldMkLst>
          <pc:docMk/>
          <pc:sldMk cId="3726195400" sldId="351"/>
        </pc:sldMkLst>
        <pc:graphicFrameChg chg="mod">
          <ac:chgData name="Lina Helgerud" userId="186c8a81-abe9-498a-b321-6f224eb701d8" providerId="ADAL" clId="{C248F8C3-467B-40D5-808A-CCF9127F8895}" dt="2026-01-22T12:16:14.950" v="24631" actId="962"/>
          <ac:graphicFrameMkLst>
            <pc:docMk/>
            <pc:sldMk cId="3726195400" sldId="351"/>
            <ac:graphicFrameMk id="4" creationId="{514F8A11-8CE3-3948-E66C-D08432FF6081}"/>
          </ac:graphicFrameMkLst>
        </pc:graphicFrameChg>
      </pc:sldChg>
      <pc:sldChg chg="modSp">
        <pc:chgData name="Lina Helgerud" userId="186c8a81-abe9-498a-b321-6f224eb701d8" providerId="ADAL" clId="{C248F8C3-467B-40D5-808A-CCF9127F8895}" dt="2026-01-22T13:05:40.395" v="27753" actId="962"/>
        <pc:sldMkLst>
          <pc:docMk/>
          <pc:sldMk cId="1897569164" sldId="354"/>
        </pc:sldMkLst>
        <pc:graphicFrameChg chg="mod">
          <ac:chgData name="Lina Helgerud" userId="186c8a81-abe9-498a-b321-6f224eb701d8" providerId="ADAL" clId="{C248F8C3-467B-40D5-808A-CCF9127F8895}" dt="2026-01-22T13:05:40.395" v="27753" actId="962"/>
          <ac:graphicFrameMkLst>
            <pc:docMk/>
            <pc:sldMk cId="1897569164" sldId="354"/>
            <ac:graphicFrameMk id="4" creationId="{AD2E311C-3406-45CA-8973-6E76CB40BB22}"/>
          </ac:graphicFrameMkLst>
        </pc:graphicFrameChg>
      </pc:sldChg>
      <pc:sldChg chg="modSp">
        <pc:chgData name="Lina Helgerud" userId="186c8a81-abe9-498a-b321-6f224eb701d8" providerId="ADAL" clId="{C248F8C3-467B-40D5-808A-CCF9127F8895}" dt="2026-01-22T13:00:14.858" v="26743" actId="962"/>
        <pc:sldMkLst>
          <pc:docMk/>
          <pc:sldMk cId="1230933065" sldId="356"/>
        </pc:sldMkLst>
        <pc:graphicFrameChg chg="mod">
          <ac:chgData name="Lina Helgerud" userId="186c8a81-abe9-498a-b321-6f224eb701d8" providerId="ADAL" clId="{C248F8C3-467B-40D5-808A-CCF9127F8895}" dt="2026-01-22T13:00:14.858" v="26743" actId="962"/>
          <ac:graphicFrameMkLst>
            <pc:docMk/>
            <pc:sldMk cId="1230933065" sldId="356"/>
            <ac:graphicFrameMk id="4" creationId="{6CCAD202-00D2-405B-A2B8-A123B7B7A392}"/>
          </ac:graphicFrameMkLst>
        </pc:graphicFrameChg>
      </pc:sldChg>
      <pc:sldChg chg="modSp">
        <pc:chgData name="Lina Helgerud" userId="186c8a81-abe9-498a-b321-6f224eb701d8" providerId="ADAL" clId="{C248F8C3-467B-40D5-808A-CCF9127F8895}" dt="2026-01-22T13:24:00.887" v="30312" actId="20577"/>
        <pc:sldMkLst>
          <pc:docMk/>
          <pc:sldMk cId="614063790" sldId="359"/>
        </pc:sldMkLst>
        <pc:graphicFrameChg chg="mod">
          <ac:chgData name="Lina Helgerud" userId="186c8a81-abe9-498a-b321-6f224eb701d8" providerId="ADAL" clId="{C248F8C3-467B-40D5-808A-CCF9127F8895}" dt="2026-01-22T13:24:00.887" v="30312" actId="20577"/>
          <ac:graphicFrameMkLst>
            <pc:docMk/>
            <pc:sldMk cId="614063790" sldId="359"/>
            <ac:graphicFrameMk id="3" creationId="{6F5DEB35-FEB1-4125-8FF1-5EB880D00998}"/>
          </ac:graphicFrameMkLst>
        </pc:graphicFrameChg>
      </pc:sldChg>
      <pc:sldChg chg="modSp">
        <pc:chgData name="Lina Helgerud" userId="186c8a81-abe9-498a-b321-6f224eb701d8" providerId="ADAL" clId="{C248F8C3-467B-40D5-808A-CCF9127F8895}" dt="2026-01-22T13:37:13.404" v="32222" actId="962"/>
        <pc:sldMkLst>
          <pc:docMk/>
          <pc:sldMk cId="3923707160" sldId="361"/>
        </pc:sldMkLst>
        <pc:graphicFrameChg chg="mod">
          <ac:chgData name="Lina Helgerud" userId="186c8a81-abe9-498a-b321-6f224eb701d8" providerId="ADAL" clId="{C248F8C3-467B-40D5-808A-CCF9127F8895}" dt="2026-01-22T13:37:13.404" v="32222" actId="962"/>
          <ac:graphicFrameMkLst>
            <pc:docMk/>
            <pc:sldMk cId="3923707160" sldId="361"/>
            <ac:graphicFrameMk id="4" creationId="{B555ABEB-8405-4C56-9531-2DAEE507A9B0}"/>
          </ac:graphicFrameMkLst>
        </pc:graphicFrameChg>
      </pc:sldChg>
      <pc:sldChg chg="modSp">
        <pc:chgData name="Lina Helgerud" userId="186c8a81-abe9-498a-b321-6f224eb701d8" providerId="ADAL" clId="{C248F8C3-467B-40D5-808A-CCF9127F8895}" dt="2026-01-22T13:40:28.908" v="33164" actId="962"/>
        <pc:sldMkLst>
          <pc:docMk/>
          <pc:sldMk cId="3861745520" sldId="362"/>
        </pc:sldMkLst>
        <pc:graphicFrameChg chg="mod">
          <ac:chgData name="Lina Helgerud" userId="186c8a81-abe9-498a-b321-6f224eb701d8" providerId="ADAL" clId="{C248F8C3-467B-40D5-808A-CCF9127F8895}" dt="2026-01-22T13:40:28.908" v="33164" actId="962"/>
          <ac:graphicFrameMkLst>
            <pc:docMk/>
            <pc:sldMk cId="3861745520" sldId="362"/>
            <ac:graphicFrameMk id="3" creationId="{C6A76ACD-4349-41BF-8393-EC12973F0711}"/>
          </ac:graphicFrameMkLst>
        </pc:graphicFrameChg>
      </pc:sldChg>
      <pc:sldChg chg="modSp">
        <pc:chgData name="Lina Helgerud" userId="186c8a81-abe9-498a-b321-6f224eb701d8" providerId="ADAL" clId="{C248F8C3-467B-40D5-808A-CCF9127F8895}" dt="2026-01-22T13:46:12.267" v="34194" actId="962"/>
        <pc:sldMkLst>
          <pc:docMk/>
          <pc:sldMk cId="2098418034" sldId="363"/>
        </pc:sldMkLst>
        <pc:graphicFrameChg chg="mod">
          <ac:chgData name="Lina Helgerud" userId="186c8a81-abe9-498a-b321-6f224eb701d8" providerId="ADAL" clId="{C248F8C3-467B-40D5-808A-CCF9127F8895}" dt="2026-01-22T13:46:12.267" v="34194" actId="962"/>
          <ac:graphicFrameMkLst>
            <pc:docMk/>
            <pc:sldMk cId="2098418034" sldId="363"/>
            <ac:graphicFrameMk id="5" creationId="{89AD24F6-7C2F-4A54-86D7-A18C86BC5DCF}"/>
          </ac:graphicFrameMkLst>
        </pc:graphicFrameChg>
      </pc:sldChg>
      <pc:sldChg chg="modSp">
        <pc:chgData name="Lina Helgerud" userId="186c8a81-abe9-498a-b321-6f224eb701d8" providerId="ADAL" clId="{C248F8C3-467B-40D5-808A-CCF9127F8895}" dt="2026-01-22T13:53:43.444" v="35291" actId="962"/>
        <pc:sldMkLst>
          <pc:docMk/>
          <pc:sldMk cId="3851832551" sldId="364"/>
        </pc:sldMkLst>
        <pc:graphicFrameChg chg="mod">
          <ac:chgData name="Lina Helgerud" userId="186c8a81-abe9-498a-b321-6f224eb701d8" providerId="ADAL" clId="{C248F8C3-467B-40D5-808A-CCF9127F8895}" dt="2026-01-22T13:53:43.444" v="35291" actId="962"/>
          <ac:graphicFrameMkLst>
            <pc:docMk/>
            <pc:sldMk cId="3851832551" sldId="364"/>
            <ac:graphicFrameMk id="4" creationId="{F33E3BD0-0A25-4AE4-AF3E-3C580363AE3C}"/>
          </ac:graphicFrameMkLst>
        </pc:graphicFrameChg>
      </pc:sldChg>
      <pc:sldChg chg="modSp">
        <pc:chgData name="Lina Helgerud" userId="186c8a81-abe9-498a-b321-6f224eb701d8" providerId="ADAL" clId="{C248F8C3-467B-40D5-808A-CCF9127F8895}" dt="2026-01-22T13:57:45.589" v="36193" actId="962"/>
        <pc:sldMkLst>
          <pc:docMk/>
          <pc:sldMk cId="3518555132" sldId="365"/>
        </pc:sldMkLst>
        <pc:graphicFrameChg chg="mod">
          <ac:chgData name="Lina Helgerud" userId="186c8a81-abe9-498a-b321-6f224eb701d8" providerId="ADAL" clId="{C248F8C3-467B-40D5-808A-CCF9127F8895}" dt="2026-01-22T13:57:45.589" v="36193" actId="962"/>
          <ac:graphicFrameMkLst>
            <pc:docMk/>
            <pc:sldMk cId="3518555132" sldId="365"/>
            <ac:graphicFrameMk id="5" creationId="{0358D130-BE00-4804-9798-D6EB28CDB60E}"/>
          </ac:graphicFrameMkLst>
        </pc:graphicFrameChg>
      </pc:sldChg>
      <pc:sldChg chg="modSp mod">
        <pc:chgData name="Lina Helgerud" userId="186c8a81-abe9-498a-b321-6f224eb701d8" providerId="ADAL" clId="{C248F8C3-467B-40D5-808A-CCF9127F8895}" dt="2026-01-22T13:58:53.991" v="36352" actId="962"/>
        <pc:sldMkLst>
          <pc:docMk/>
          <pc:sldMk cId="3280783094" sldId="366"/>
        </pc:sldMkLst>
        <pc:spChg chg="mod">
          <ac:chgData name="Lina Helgerud" userId="186c8a81-abe9-498a-b321-6f224eb701d8" providerId="ADAL" clId="{C248F8C3-467B-40D5-808A-CCF9127F8895}" dt="2026-01-22T13:58:53.991" v="36352" actId="962"/>
          <ac:spMkLst>
            <pc:docMk/>
            <pc:sldMk cId="3280783094" sldId="366"/>
            <ac:spMk id="4" creationId="{B8E48D10-13FD-4292-8A8B-367080EC1332}"/>
          </ac:spMkLst>
        </pc:spChg>
        <pc:picChg chg="mod">
          <ac:chgData name="Lina Helgerud" userId="186c8a81-abe9-498a-b321-6f224eb701d8" providerId="ADAL" clId="{C248F8C3-467B-40D5-808A-CCF9127F8895}" dt="2026-01-22T13:58:28.192" v="36194" actId="962"/>
          <ac:picMkLst>
            <pc:docMk/>
            <pc:sldMk cId="3280783094" sldId="366"/>
            <ac:picMk id="6" creationId="{3BD27239-08DD-5344-8144-C10F46AAF049}"/>
          </ac:picMkLst>
        </pc:picChg>
      </pc:sldChg>
      <pc:sldChg chg="modSp">
        <pc:chgData name="Lina Helgerud" userId="186c8a81-abe9-498a-b321-6f224eb701d8" providerId="ADAL" clId="{C248F8C3-467B-40D5-808A-CCF9127F8895}" dt="2026-01-22T14:06:50.948" v="36804" actId="962"/>
        <pc:sldMkLst>
          <pc:docMk/>
          <pc:sldMk cId="3702070424" sldId="367"/>
        </pc:sldMkLst>
        <pc:graphicFrameChg chg="mod">
          <ac:chgData name="Lina Helgerud" userId="186c8a81-abe9-498a-b321-6f224eb701d8" providerId="ADAL" clId="{C248F8C3-467B-40D5-808A-CCF9127F8895}" dt="2026-01-22T14:06:50.948" v="36804" actId="962"/>
          <ac:graphicFrameMkLst>
            <pc:docMk/>
            <pc:sldMk cId="3702070424" sldId="367"/>
            <ac:graphicFrameMk id="2" creationId="{15F5DB3F-8F2B-4774-9061-F42CD877294D}"/>
          </ac:graphicFrameMkLst>
        </pc:graphicFrameChg>
      </pc:sldChg>
      <pc:sldChg chg="modSp">
        <pc:chgData name="Lina Helgerud" userId="186c8a81-abe9-498a-b321-6f224eb701d8" providerId="ADAL" clId="{C248F8C3-467B-40D5-808A-CCF9127F8895}" dt="2026-01-22T14:08:57.860" v="37222" actId="962"/>
        <pc:sldMkLst>
          <pc:docMk/>
          <pc:sldMk cId="4278275178" sldId="368"/>
        </pc:sldMkLst>
        <pc:graphicFrameChg chg="mod">
          <ac:chgData name="Lina Helgerud" userId="186c8a81-abe9-498a-b321-6f224eb701d8" providerId="ADAL" clId="{C248F8C3-467B-40D5-808A-CCF9127F8895}" dt="2026-01-22T14:08:57.860" v="37222" actId="962"/>
          <ac:graphicFrameMkLst>
            <pc:docMk/>
            <pc:sldMk cId="4278275178" sldId="368"/>
            <ac:graphicFrameMk id="2" creationId="{93951431-A271-4258-A40E-4FDF35759E73}"/>
          </ac:graphicFrameMkLst>
        </pc:graphicFrameChg>
      </pc:sldChg>
      <pc:sldChg chg="modSp">
        <pc:chgData name="Lina Helgerud" userId="186c8a81-abe9-498a-b321-6f224eb701d8" providerId="ADAL" clId="{C248F8C3-467B-40D5-808A-CCF9127F8895}" dt="2026-01-22T10:29:06.615" v="20346" actId="962"/>
        <pc:sldMkLst>
          <pc:docMk/>
          <pc:sldMk cId="3545088099" sldId="369"/>
        </pc:sldMkLst>
        <pc:graphicFrameChg chg="mod">
          <ac:chgData name="Lina Helgerud" userId="186c8a81-abe9-498a-b321-6f224eb701d8" providerId="ADAL" clId="{C248F8C3-467B-40D5-808A-CCF9127F8895}" dt="2026-01-22T10:29:06.615" v="20346" actId="962"/>
          <ac:graphicFrameMkLst>
            <pc:docMk/>
            <pc:sldMk cId="3545088099" sldId="369"/>
            <ac:graphicFrameMk id="6" creationId="{F371FA7A-9C5E-4BAE-9A37-451426A28072}"/>
          </ac:graphicFrameMkLst>
        </pc:graphicFrameChg>
      </pc:sldChg>
      <pc:sldChg chg="modSp">
        <pc:chgData name="Lina Helgerud" userId="186c8a81-abe9-498a-b321-6f224eb701d8" providerId="ADAL" clId="{C248F8C3-467B-40D5-808A-CCF9127F8895}" dt="2026-01-22T10:38:33.660" v="20936" actId="962"/>
        <pc:sldMkLst>
          <pc:docMk/>
          <pc:sldMk cId="1500366876" sldId="370"/>
        </pc:sldMkLst>
        <pc:graphicFrameChg chg="mod">
          <ac:chgData name="Lina Helgerud" userId="186c8a81-abe9-498a-b321-6f224eb701d8" providerId="ADAL" clId="{C248F8C3-467B-40D5-808A-CCF9127F8895}" dt="2026-01-22T10:38:33.660" v="20936" actId="962"/>
          <ac:graphicFrameMkLst>
            <pc:docMk/>
            <pc:sldMk cId="1500366876" sldId="370"/>
            <ac:graphicFrameMk id="4" creationId="{43B71EDB-02C2-217D-E55F-19A64223ED9B}"/>
          </ac:graphicFrameMkLst>
        </pc:graphicFrameChg>
      </pc:sldChg>
      <pc:sldChg chg="modSp">
        <pc:chgData name="Lina Helgerud" userId="186c8a81-abe9-498a-b321-6f224eb701d8" providerId="ADAL" clId="{C248F8C3-467B-40D5-808A-CCF9127F8895}" dt="2026-01-22T08:39:49.561" v="13641" actId="962"/>
        <pc:sldMkLst>
          <pc:docMk/>
          <pc:sldMk cId="2110575912" sldId="371"/>
        </pc:sldMkLst>
        <pc:graphicFrameChg chg="mod">
          <ac:chgData name="Lina Helgerud" userId="186c8a81-abe9-498a-b321-6f224eb701d8" providerId="ADAL" clId="{C248F8C3-467B-40D5-808A-CCF9127F8895}" dt="2026-01-22T08:39:49.561" v="13641" actId="962"/>
          <ac:graphicFrameMkLst>
            <pc:docMk/>
            <pc:sldMk cId="2110575912" sldId="371"/>
            <ac:graphicFrameMk id="5" creationId="{DE9D5B12-DA53-C304-67C2-F2CABE99784B}"/>
          </ac:graphicFrameMkLst>
        </pc:graphicFrameChg>
      </pc:sldChg>
      <pc:sldChg chg="modSp">
        <pc:chgData name="Lina Helgerud" userId="186c8a81-abe9-498a-b321-6f224eb701d8" providerId="ADAL" clId="{C248F8C3-467B-40D5-808A-CCF9127F8895}" dt="2026-01-22T13:04:18.855" v="27491" actId="962"/>
        <pc:sldMkLst>
          <pc:docMk/>
          <pc:sldMk cId="828370165" sldId="373"/>
        </pc:sldMkLst>
        <pc:graphicFrameChg chg="mod">
          <ac:chgData name="Lina Helgerud" userId="186c8a81-abe9-498a-b321-6f224eb701d8" providerId="ADAL" clId="{C248F8C3-467B-40D5-808A-CCF9127F8895}" dt="2026-01-22T13:04:18.855" v="27491" actId="962"/>
          <ac:graphicFrameMkLst>
            <pc:docMk/>
            <pc:sldMk cId="828370165" sldId="373"/>
            <ac:graphicFrameMk id="5" creationId="{67AA30E2-AD09-6C9D-4E5D-167F9FF644BD}"/>
          </ac:graphicFrameMkLst>
        </pc:graphicFrameChg>
      </pc:sldChg>
      <pc:sldChg chg="modSp">
        <pc:chgData name="Lina Helgerud" userId="186c8a81-abe9-498a-b321-6f224eb701d8" providerId="ADAL" clId="{C248F8C3-467B-40D5-808A-CCF9127F8895}" dt="2026-01-22T12:26:44.661" v="25115" actId="962"/>
        <pc:sldMkLst>
          <pc:docMk/>
          <pc:sldMk cId="521445796" sldId="374"/>
        </pc:sldMkLst>
        <pc:graphicFrameChg chg="mod">
          <ac:chgData name="Lina Helgerud" userId="186c8a81-abe9-498a-b321-6f224eb701d8" providerId="ADAL" clId="{C248F8C3-467B-40D5-808A-CCF9127F8895}" dt="2026-01-22T12:26:44.661" v="25115" actId="962"/>
          <ac:graphicFrameMkLst>
            <pc:docMk/>
            <pc:sldMk cId="521445796" sldId="374"/>
            <ac:graphicFrameMk id="5" creationId="{71D406C9-FA88-6806-8214-A20B2DC07B01}"/>
          </ac:graphicFrameMkLst>
        </pc:graphicFrameChg>
      </pc:sldChg>
      <pc:sldChg chg="modSp">
        <pc:chgData name="Lina Helgerud" userId="186c8a81-abe9-498a-b321-6f224eb701d8" providerId="ADAL" clId="{C248F8C3-467B-40D5-808A-CCF9127F8895}" dt="2026-01-22T08:15:47.462" v="12241" actId="962"/>
        <pc:sldMkLst>
          <pc:docMk/>
          <pc:sldMk cId="3661049703" sldId="375"/>
        </pc:sldMkLst>
        <pc:graphicFrameChg chg="mod">
          <ac:chgData name="Lina Helgerud" userId="186c8a81-abe9-498a-b321-6f224eb701d8" providerId="ADAL" clId="{C248F8C3-467B-40D5-808A-CCF9127F8895}" dt="2026-01-22T08:15:47.462" v="12241" actId="962"/>
          <ac:graphicFrameMkLst>
            <pc:docMk/>
            <pc:sldMk cId="3661049703" sldId="375"/>
            <ac:graphicFrameMk id="5" creationId="{F61DDF32-A91E-152A-7CFD-538FA16A01E3}"/>
          </ac:graphicFrameMkLst>
        </pc:graphicFrameChg>
      </pc:sldChg>
      <pc:sldChg chg="modSp">
        <pc:chgData name="Lina Helgerud" userId="186c8a81-abe9-498a-b321-6f224eb701d8" providerId="ADAL" clId="{C248F8C3-467B-40D5-808A-CCF9127F8895}" dt="2026-01-22T14:43:33.682" v="38056" actId="962"/>
        <pc:sldMkLst>
          <pc:docMk/>
          <pc:sldMk cId="829257892" sldId="376"/>
        </pc:sldMkLst>
        <pc:graphicFrameChg chg="mod">
          <ac:chgData name="Lina Helgerud" userId="186c8a81-abe9-498a-b321-6f224eb701d8" providerId="ADAL" clId="{C248F8C3-467B-40D5-808A-CCF9127F8895}" dt="2026-01-22T14:43:33.682" v="38056" actId="962"/>
          <ac:graphicFrameMkLst>
            <pc:docMk/>
            <pc:sldMk cId="829257892" sldId="376"/>
            <ac:graphicFrameMk id="5" creationId="{1F5D4849-1C9D-E550-41D6-54ECC9BF3029}"/>
          </ac:graphicFrameMkLst>
        </pc:graphicFrameChg>
      </pc:sldChg>
      <pc:sldChg chg="modSp">
        <pc:chgData name="Lina Helgerud" userId="186c8a81-abe9-498a-b321-6f224eb701d8" providerId="ADAL" clId="{C248F8C3-467B-40D5-808A-CCF9127F8895}" dt="2026-01-22T12:52:21.597" v="25799" actId="962"/>
        <pc:sldMkLst>
          <pc:docMk/>
          <pc:sldMk cId="3540199874" sldId="377"/>
        </pc:sldMkLst>
        <pc:graphicFrameChg chg="mod">
          <ac:chgData name="Lina Helgerud" userId="186c8a81-abe9-498a-b321-6f224eb701d8" providerId="ADAL" clId="{C248F8C3-467B-40D5-808A-CCF9127F8895}" dt="2026-01-22T12:52:21.597" v="25799" actId="962"/>
          <ac:graphicFrameMkLst>
            <pc:docMk/>
            <pc:sldMk cId="3540199874" sldId="377"/>
            <ac:graphicFrameMk id="5" creationId="{0EC81D47-2934-40B1-9185-FBE37A4295F9}"/>
          </ac:graphicFrameMkLst>
        </pc:graphicFrameChg>
      </pc:sldChg>
      <pc:sldChg chg="modSp">
        <pc:chgData name="Lina Helgerud" userId="186c8a81-abe9-498a-b321-6f224eb701d8" providerId="ADAL" clId="{C248F8C3-467B-40D5-808A-CCF9127F8895}" dt="2026-01-22T08:03:35.183" v="10393" actId="962"/>
        <pc:sldMkLst>
          <pc:docMk/>
          <pc:sldMk cId="3546539239" sldId="379"/>
        </pc:sldMkLst>
        <pc:graphicFrameChg chg="mod">
          <ac:chgData name="Lina Helgerud" userId="186c8a81-abe9-498a-b321-6f224eb701d8" providerId="ADAL" clId="{C248F8C3-467B-40D5-808A-CCF9127F8895}" dt="2026-01-22T08:03:35.183" v="10393" actId="962"/>
          <ac:graphicFrameMkLst>
            <pc:docMk/>
            <pc:sldMk cId="3546539239" sldId="379"/>
            <ac:graphicFrameMk id="5" creationId="{6D9D8E1D-AC95-70B9-104B-CAD96AA1FA88}"/>
          </ac:graphicFrameMkLst>
        </pc:graphicFrameChg>
      </pc:sldChg>
      <pc:sldChg chg="modSp">
        <pc:chgData name="Lina Helgerud" userId="186c8a81-abe9-498a-b321-6f224eb701d8" providerId="ADAL" clId="{C248F8C3-467B-40D5-808A-CCF9127F8895}" dt="2026-01-22T14:42:45.698" v="37982" actId="962"/>
        <pc:sldMkLst>
          <pc:docMk/>
          <pc:sldMk cId="3408369520" sldId="380"/>
        </pc:sldMkLst>
        <pc:graphicFrameChg chg="mod">
          <ac:chgData name="Lina Helgerud" userId="186c8a81-abe9-498a-b321-6f224eb701d8" providerId="ADAL" clId="{C248F8C3-467B-40D5-808A-CCF9127F8895}" dt="2026-01-22T14:42:45.698" v="37982" actId="962"/>
          <ac:graphicFrameMkLst>
            <pc:docMk/>
            <pc:sldMk cId="3408369520" sldId="380"/>
            <ac:graphicFrameMk id="5" creationId="{732DA38B-C29A-BBB8-F876-9662A8750DCE}"/>
          </ac:graphicFrameMkLst>
        </pc:graphicFrameChg>
      </pc:sldChg>
      <pc:sldChg chg="modSp">
        <pc:chgData name="Lina Helgerud" userId="186c8a81-abe9-498a-b321-6f224eb701d8" providerId="ADAL" clId="{C248F8C3-467B-40D5-808A-CCF9127F8895}" dt="2026-01-22T13:12:44.535" v="28665" actId="962"/>
        <pc:sldMkLst>
          <pc:docMk/>
          <pc:sldMk cId="1382114678" sldId="381"/>
        </pc:sldMkLst>
        <pc:graphicFrameChg chg="mod">
          <ac:chgData name="Lina Helgerud" userId="186c8a81-abe9-498a-b321-6f224eb701d8" providerId="ADAL" clId="{C248F8C3-467B-40D5-808A-CCF9127F8895}" dt="2026-01-22T13:12:44.535" v="28665" actId="962"/>
          <ac:graphicFrameMkLst>
            <pc:docMk/>
            <pc:sldMk cId="1382114678" sldId="381"/>
            <ac:graphicFrameMk id="5" creationId="{16C51D47-422D-053B-C6B4-2693904F53AC}"/>
          </ac:graphicFrameMkLst>
        </pc:graphicFrameChg>
      </pc:sldChg>
      <pc:sldChg chg="modSp">
        <pc:chgData name="Lina Helgerud" userId="186c8a81-abe9-498a-b321-6f224eb701d8" providerId="ADAL" clId="{C248F8C3-467B-40D5-808A-CCF9127F8895}" dt="2026-01-22T13:16:49.500" v="29354" actId="962"/>
        <pc:sldMkLst>
          <pc:docMk/>
          <pc:sldMk cId="2480613820" sldId="382"/>
        </pc:sldMkLst>
        <pc:graphicFrameChg chg="mod">
          <ac:chgData name="Lina Helgerud" userId="186c8a81-abe9-498a-b321-6f224eb701d8" providerId="ADAL" clId="{C248F8C3-467B-40D5-808A-CCF9127F8895}" dt="2026-01-22T13:16:49.500" v="29354" actId="962"/>
          <ac:graphicFrameMkLst>
            <pc:docMk/>
            <pc:sldMk cId="2480613820" sldId="382"/>
            <ac:graphicFrameMk id="5" creationId="{F39F8EE9-1300-7862-3EE4-07503F2C8F83}"/>
          </ac:graphicFrameMkLst>
        </pc:graphicFrameChg>
      </pc:sldChg>
      <pc:sldChg chg="modSp">
        <pc:chgData name="Lina Helgerud" userId="186c8a81-abe9-498a-b321-6f224eb701d8" providerId="ADAL" clId="{C248F8C3-467B-40D5-808A-CCF9127F8895}" dt="2026-01-22T13:35:14.449" v="31882" actId="962"/>
        <pc:sldMkLst>
          <pc:docMk/>
          <pc:sldMk cId="1980690696" sldId="383"/>
        </pc:sldMkLst>
        <pc:graphicFrameChg chg="mod">
          <ac:chgData name="Lina Helgerud" userId="186c8a81-abe9-498a-b321-6f224eb701d8" providerId="ADAL" clId="{C248F8C3-467B-40D5-808A-CCF9127F8895}" dt="2026-01-22T13:35:14.449" v="31882" actId="962"/>
          <ac:graphicFrameMkLst>
            <pc:docMk/>
            <pc:sldMk cId="1980690696" sldId="383"/>
            <ac:graphicFrameMk id="5" creationId="{E5C1D76D-D40B-4ED0-68CA-FE828CF70983}"/>
          </ac:graphicFrameMkLst>
        </pc:graphicFrameChg>
      </pc:sldChg>
      <pc:sldChg chg="modSp">
        <pc:chgData name="Lina Helgerud" userId="186c8a81-abe9-498a-b321-6f224eb701d8" providerId="ADAL" clId="{C248F8C3-467B-40D5-808A-CCF9127F8895}" dt="2026-01-22T13:38:41.137" v="32734" actId="962"/>
        <pc:sldMkLst>
          <pc:docMk/>
          <pc:sldMk cId="2375585887" sldId="384"/>
        </pc:sldMkLst>
        <pc:graphicFrameChg chg="mod">
          <ac:chgData name="Lina Helgerud" userId="186c8a81-abe9-498a-b321-6f224eb701d8" providerId="ADAL" clId="{C248F8C3-467B-40D5-808A-CCF9127F8895}" dt="2026-01-22T13:38:41.137" v="32734" actId="962"/>
          <ac:graphicFrameMkLst>
            <pc:docMk/>
            <pc:sldMk cId="2375585887" sldId="384"/>
            <ac:graphicFrameMk id="5" creationId="{8C592D84-9085-E052-9DC3-C31E912B871C}"/>
          </ac:graphicFrameMkLst>
        </pc:graphicFrameChg>
      </pc:sldChg>
      <pc:sldChg chg="modSp">
        <pc:chgData name="Lina Helgerud" userId="186c8a81-abe9-498a-b321-6f224eb701d8" providerId="ADAL" clId="{C248F8C3-467B-40D5-808A-CCF9127F8895}" dt="2026-01-22T13:41:40.601" v="33506" actId="962"/>
        <pc:sldMkLst>
          <pc:docMk/>
          <pc:sldMk cId="4123627412" sldId="385"/>
        </pc:sldMkLst>
        <pc:graphicFrameChg chg="mod">
          <ac:chgData name="Lina Helgerud" userId="186c8a81-abe9-498a-b321-6f224eb701d8" providerId="ADAL" clId="{C248F8C3-467B-40D5-808A-CCF9127F8895}" dt="2026-01-22T13:41:40.601" v="33506" actId="962"/>
          <ac:graphicFrameMkLst>
            <pc:docMk/>
            <pc:sldMk cId="4123627412" sldId="385"/>
            <ac:graphicFrameMk id="4" creationId="{2E4C4EA9-455C-3840-1DCD-54AEE737DAC1}"/>
          </ac:graphicFrameMkLst>
        </pc:graphicFrameChg>
      </pc:sldChg>
      <pc:sldChg chg="modSp">
        <pc:chgData name="Lina Helgerud" userId="186c8a81-abe9-498a-b321-6f224eb701d8" providerId="ADAL" clId="{C248F8C3-467B-40D5-808A-CCF9127F8895}" dt="2026-01-22T13:30:43.137" v="31474" actId="962"/>
        <pc:sldMkLst>
          <pc:docMk/>
          <pc:sldMk cId="2827083572" sldId="386"/>
        </pc:sldMkLst>
        <pc:graphicFrameChg chg="mod">
          <ac:chgData name="Lina Helgerud" userId="186c8a81-abe9-498a-b321-6f224eb701d8" providerId="ADAL" clId="{C248F8C3-467B-40D5-808A-CCF9127F8895}" dt="2026-01-22T13:30:43.137" v="31474" actId="962"/>
          <ac:graphicFrameMkLst>
            <pc:docMk/>
            <pc:sldMk cId="2827083572" sldId="386"/>
            <ac:graphicFrameMk id="4" creationId="{33630E42-C471-1DA4-D6CB-0DA1CF8A5274}"/>
          </ac:graphicFrameMkLst>
        </pc:graphicFrameChg>
      </pc:sldChg>
      <pc:sldChg chg="modSp">
        <pc:chgData name="Lina Helgerud" userId="186c8a81-abe9-498a-b321-6f224eb701d8" providerId="ADAL" clId="{C248F8C3-467B-40D5-808A-CCF9127F8895}" dt="2026-01-22T14:42:57.416" v="37996" actId="962"/>
        <pc:sldMkLst>
          <pc:docMk/>
          <pc:sldMk cId="1949483951" sldId="388"/>
        </pc:sldMkLst>
        <pc:graphicFrameChg chg="mod">
          <ac:chgData name="Lina Helgerud" userId="186c8a81-abe9-498a-b321-6f224eb701d8" providerId="ADAL" clId="{C248F8C3-467B-40D5-808A-CCF9127F8895}" dt="2026-01-22T14:42:57.416" v="37996" actId="962"/>
          <ac:graphicFrameMkLst>
            <pc:docMk/>
            <pc:sldMk cId="1949483951" sldId="388"/>
            <ac:graphicFrameMk id="5" creationId="{1AA949C2-92A0-45EB-234F-A7BCD61A1EE8}"/>
          </ac:graphicFrameMkLst>
        </pc:graphicFrameChg>
      </pc:sldChg>
      <pc:sldChg chg="modSp">
        <pc:chgData name="Lina Helgerud" userId="186c8a81-abe9-498a-b321-6f224eb701d8" providerId="ADAL" clId="{C248F8C3-467B-40D5-808A-CCF9127F8895}" dt="2026-01-22T13:02:07.660" v="27093" actId="962"/>
        <pc:sldMkLst>
          <pc:docMk/>
          <pc:sldMk cId="3925488047" sldId="389"/>
        </pc:sldMkLst>
        <pc:graphicFrameChg chg="mod">
          <ac:chgData name="Lina Helgerud" userId="186c8a81-abe9-498a-b321-6f224eb701d8" providerId="ADAL" clId="{C248F8C3-467B-40D5-808A-CCF9127F8895}" dt="2026-01-22T13:02:07.660" v="27093" actId="962"/>
          <ac:graphicFrameMkLst>
            <pc:docMk/>
            <pc:sldMk cId="3925488047" sldId="389"/>
            <ac:graphicFrameMk id="4" creationId="{5BEBDE5F-3504-4F68-9AA3-405355249777}"/>
          </ac:graphicFrameMkLst>
        </pc:graphicFrameChg>
      </pc:sldChg>
      <pc:sldChg chg="modSp mod">
        <pc:chgData name="Lina Helgerud" userId="186c8a81-abe9-498a-b321-6f224eb701d8" providerId="ADAL" clId="{C248F8C3-467B-40D5-808A-CCF9127F8895}" dt="2026-01-22T14:15:40.966" v="37936" actId="5793"/>
        <pc:sldMkLst>
          <pc:docMk/>
          <pc:sldMk cId="3092987540" sldId="398"/>
        </pc:sldMkLst>
        <pc:spChg chg="mod">
          <ac:chgData name="Lina Helgerud" userId="186c8a81-abe9-498a-b321-6f224eb701d8" providerId="ADAL" clId="{C248F8C3-467B-40D5-808A-CCF9127F8895}" dt="2026-01-22T14:15:40.966" v="37936" actId="5793"/>
          <ac:spMkLst>
            <pc:docMk/>
            <pc:sldMk cId="3092987540" sldId="398"/>
            <ac:spMk id="6" creationId="{5CAABBB7-999E-7A11-09BB-69757CAF3482}"/>
          </ac:spMkLst>
        </pc:spChg>
      </pc:sldChg>
      <pc:sldChg chg="modSp">
        <pc:chgData name="Lina Helgerud" userId="186c8a81-abe9-498a-b321-6f224eb701d8" providerId="ADAL" clId="{C248F8C3-467B-40D5-808A-CCF9127F8895}" dt="2026-01-22T12:41:23.266" v="25515" actId="962"/>
        <pc:sldMkLst>
          <pc:docMk/>
          <pc:sldMk cId="789538215" sldId="399"/>
        </pc:sldMkLst>
        <pc:graphicFrameChg chg="mod">
          <ac:chgData name="Lina Helgerud" userId="186c8a81-abe9-498a-b321-6f224eb701d8" providerId="ADAL" clId="{C248F8C3-467B-40D5-808A-CCF9127F8895}" dt="2026-01-22T12:41:23.266" v="25515" actId="962"/>
          <ac:graphicFrameMkLst>
            <pc:docMk/>
            <pc:sldMk cId="789538215" sldId="399"/>
            <ac:graphicFrameMk id="5" creationId="{EF84A408-6A02-4AE1-9872-F631A9B2D173}"/>
          </ac:graphicFrameMkLst>
        </pc:graphicFrameChg>
        <pc:graphicFrameChg chg="mod">
          <ac:chgData name="Lina Helgerud" userId="186c8a81-abe9-498a-b321-6f224eb701d8" providerId="ADAL" clId="{C248F8C3-467B-40D5-808A-CCF9127F8895}" dt="2026-01-22T12:40:44.005" v="25513" actId="962"/>
          <ac:graphicFrameMkLst>
            <pc:docMk/>
            <pc:sldMk cId="789538215" sldId="399"/>
            <ac:graphicFrameMk id="12" creationId="{A4AF7A29-5FDA-8FEB-CD8C-41594D87E15D}"/>
          </ac:graphicFrameMkLst>
        </pc:graphicFrameChg>
      </pc:sldChg>
      <pc:sldChg chg="modSp mod">
        <pc:chgData name="Lina Helgerud" userId="186c8a81-abe9-498a-b321-6f224eb701d8" providerId="ADAL" clId="{C248F8C3-467B-40D5-808A-CCF9127F8895}" dt="2026-01-22T13:08:10.732" v="28089" actId="20577"/>
        <pc:sldMkLst>
          <pc:docMk/>
          <pc:sldMk cId="592558194" sldId="400"/>
        </pc:sldMkLst>
        <pc:spChg chg="mod">
          <ac:chgData name="Lina Helgerud" userId="186c8a81-abe9-498a-b321-6f224eb701d8" providerId="ADAL" clId="{C248F8C3-467B-40D5-808A-CCF9127F8895}" dt="2026-01-22T13:08:10.732" v="28089" actId="20577"/>
          <ac:spMkLst>
            <pc:docMk/>
            <pc:sldMk cId="592558194" sldId="400"/>
            <ac:spMk id="4" creationId="{2E7AE892-F4B6-294A-A9B9-917091CAEE55}"/>
          </ac:spMkLst>
        </pc:spChg>
        <pc:graphicFrameChg chg="mod">
          <ac:chgData name="Lina Helgerud" userId="186c8a81-abe9-498a-b321-6f224eb701d8" providerId="ADAL" clId="{C248F8C3-467B-40D5-808A-CCF9127F8895}" dt="2026-01-22T13:07:42.833" v="28079" actId="962"/>
          <ac:graphicFrameMkLst>
            <pc:docMk/>
            <pc:sldMk cId="592558194" sldId="400"/>
            <ac:graphicFrameMk id="2" creationId="{8800B7C0-A0AD-32DD-BE76-06879CF732E8}"/>
          </ac:graphicFrameMkLst>
        </pc:graphicFrameChg>
        <pc:graphicFrameChg chg="mod">
          <ac:chgData name="Lina Helgerud" userId="186c8a81-abe9-498a-b321-6f224eb701d8" providerId="ADAL" clId="{C248F8C3-467B-40D5-808A-CCF9127F8895}" dt="2026-01-22T13:06:45.911" v="27997" actId="962"/>
          <ac:graphicFrameMkLst>
            <pc:docMk/>
            <pc:sldMk cId="592558194" sldId="400"/>
            <ac:graphicFrameMk id="8" creationId="{387D6C82-4942-DBCB-03C9-F8B55E3D730A}"/>
          </ac:graphicFrameMkLst>
        </pc:graphicFrameChg>
      </pc:sldChg>
      <pc:sldChg chg="modSp">
        <pc:chgData name="Lina Helgerud" userId="186c8a81-abe9-498a-b321-6f224eb701d8" providerId="ADAL" clId="{C248F8C3-467B-40D5-808A-CCF9127F8895}" dt="2026-01-22T13:51:20.489" v="34675" actId="962"/>
        <pc:sldMkLst>
          <pc:docMk/>
          <pc:sldMk cId="2766888896" sldId="401"/>
        </pc:sldMkLst>
        <pc:graphicFrameChg chg="mod">
          <ac:chgData name="Lina Helgerud" userId="186c8a81-abe9-498a-b321-6f224eb701d8" providerId="ADAL" clId="{C248F8C3-467B-40D5-808A-CCF9127F8895}" dt="2026-01-22T13:51:20.489" v="34675" actId="962"/>
          <ac:graphicFrameMkLst>
            <pc:docMk/>
            <pc:sldMk cId="2766888896" sldId="401"/>
            <ac:graphicFrameMk id="4" creationId="{78CD177E-FC6F-8D2E-2BEE-1A01DD35A80F}"/>
          </ac:graphicFrameMkLst>
        </pc:graphicFrameChg>
      </pc:sldChg>
      <pc:sldChg chg="modSp">
        <pc:chgData name="Lina Helgerud" userId="186c8a81-abe9-498a-b321-6f224eb701d8" providerId="ADAL" clId="{C248F8C3-467B-40D5-808A-CCF9127F8895}" dt="2026-01-22T13:55:49.635" v="35737" actId="962"/>
        <pc:sldMkLst>
          <pc:docMk/>
          <pc:sldMk cId="533872152" sldId="402"/>
        </pc:sldMkLst>
        <pc:graphicFrameChg chg="mod">
          <ac:chgData name="Lina Helgerud" userId="186c8a81-abe9-498a-b321-6f224eb701d8" providerId="ADAL" clId="{C248F8C3-467B-40D5-808A-CCF9127F8895}" dt="2026-01-22T13:55:49.635" v="35737" actId="962"/>
          <ac:graphicFrameMkLst>
            <pc:docMk/>
            <pc:sldMk cId="533872152" sldId="402"/>
            <ac:graphicFrameMk id="4" creationId="{2DC8D36D-2B69-1C26-33A5-8F21B4A9236C}"/>
          </ac:graphicFrameMkLst>
        </pc:graphicFrameChg>
      </pc:sldChg>
      <pc:sldChg chg="modSp mod">
        <pc:chgData name="Lina Helgerud" userId="186c8a81-abe9-498a-b321-6f224eb701d8" providerId="ADAL" clId="{C248F8C3-467B-40D5-808A-CCF9127F8895}" dt="2026-01-22T14:48:49.283" v="38188" actId="962"/>
        <pc:sldMkLst>
          <pc:docMk/>
          <pc:sldMk cId="1507840671" sldId="403"/>
        </pc:sldMkLst>
        <pc:spChg chg="mod">
          <ac:chgData name="Lina Helgerud" userId="186c8a81-abe9-498a-b321-6f224eb701d8" providerId="ADAL" clId="{C248F8C3-467B-40D5-808A-CCF9127F8895}" dt="2026-01-22T14:48:49.283" v="38188" actId="962"/>
          <ac:spMkLst>
            <pc:docMk/>
            <pc:sldMk cId="1507840671" sldId="403"/>
            <ac:spMk id="4" creationId="{B8E48D10-13FD-4292-8A8B-367080EC1332}"/>
          </ac:spMkLst>
        </pc:spChg>
        <pc:picChg chg="mod">
          <ac:chgData name="Lina Helgerud" userId="186c8a81-abe9-498a-b321-6f224eb701d8" providerId="ADAL" clId="{C248F8C3-467B-40D5-808A-CCF9127F8895}" dt="2026-01-22T10:39:31.938" v="21237" actId="962"/>
          <ac:picMkLst>
            <pc:docMk/>
            <pc:sldMk cId="1507840671" sldId="403"/>
            <ac:picMk id="3" creationId="{5FA7F7B4-19E3-9947-BD50-EF1801A6363E}"/>
          </ac:picMkLst>
        </pc:picChg>
      </pc:sldChg>
      <pc:sldChg chg="modSp">
        <pc:chgData name="Lina Helgerud" userId="186c8a81-abe9-498a-b321-6f224eb701d8" providerId="ADAL" clId="{C248F8C3-467B-40D5-808A-CCF9127F8895}" dt="2026-01-22T12:58:15.961" v="26385" actId="962"/>
        <pc:sldMkLst>
          <pc:docMk/>
          <pc:sldMk cId="1213020927" sldId="405"/>
        </pc:sldMkLst>
        <pc:graphicFrameChg chg="mod">
          <ac:chgData name="Lina Helgerud" userId="186c8a81-abe9-498a-b321-6f224eb701d8" providerId="ADAL" clId="{C248F8C3-467B-40D5-808A-CCF9127F8895}" dt="2026-01-22T12:58:15.961" v="26385" actId="962"/>
          <ac:graphicFrameMkLst>
            <pc:docMk/>
            <pc:sldMk cId="1213020927" sldId="405"/>
            <ac:graphicFrameMk id="4" creationId="{8D3E3E08-7FE7-65F2-14F7-D9FAB3C6333D}"/>
          </ac:graphicFrameMkLst>
        </pc:graphicFrameChg>
      </pc:sldChg>
      <pc:sldChg chg="modSp">
        <pc:chgData name="Lina Helgerud" userId="186c8a81-abe9-498a-b321-6f224eb701d8" providerId="ADAL" clId="{C248F8C3-467B-40D5-808A-CCF9127F8895}" dt="2026-01-22T14:13:21.043" v="37898" actId="962"/>
        <pc:sldMkLst>
          <pc:docMk/>
          <pc:sldMk cId="923633830" sldId="406"/>
        </pc:sldMkLst>
        <pc:graphicFrameChg chg="mod">
          <ac:chgData name="Lina Helgerud" userId="186c8a81-abe9-498a-b321-6f224eb701d8" providerId="ADAL" clId="{C248F8C3-467B-40D5-808A-CCF9127F8895}" dt="2026-01-22T14:13:21.043" v="37898" actId="962"/>
          <ac:graphicFrameMkLst>
            <pc:docMk/>
            <pc:sldMk cId="923633830" sldId="406"/>
            <ac:graphicFrameMk id="5" creationId="{6739698E-05A5-8131-E200-8662B881AFA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sharepoint.com/sites/Eleversdrogvanor/Shared%20Documents/General/Resultat%202025/L&#228;ns-%20och%20kommun%20resultat/Elevers%20drogvanor%20V&#228;rmland%20&#229;k%209%20gy%20&#229;k%202%20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sharepoint.com/sites/Eleversdrogvanor/Shared%20Documents/General/Resultat%202025/L&#228;ns-%20och%20kommun%20resultat/Elevers%20drogvanor%20V&#228;rmland%20&#229;k%209%20gy%20&#229;k%202%20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trend_rökare!$A$13</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8CE-45D8-B813-0D195930AB2A}"/>
                </c:ext>
              </c:extLst>
            </c:dLbl>
            <c:dLbl>
              <c:idx val="2"/>
              <c:delete val="1"/>
              <c:extLst>
                <c:ext xmlns:c15="http://schemas.microsoft.com/office/drawing/2012/chart" uri="{CE6537A1-D6FC-4f65-9D91-7224C49458BB}"/>
                <c:ext xmlns:c16="http://schemas.microsoft.com/office/drawing/2014/chart" uri="{C3380CC4-5D6E-409C-BE32-E72D297353CC}">
                  <c16:uniqueId val="{00000001-78CE-45D8-B813-0D195930AB2A}"/>
                </c:ext>
              </c:extLst>
            </c:dLbl>
            <c:dLbl>
              <c:idx val="3"/>
              <c:delete val="1"/>
              <c:extLst>
                <c:ext xmlns:c15="http://schemas.microsoft.com/office/drawing/2012/chart" uri="{CE6537A1-D6FC-4f65-9D91-7224C49458BB}"/>
                <c:ext xmlns:c16="http://schemas.microsoft.com/office/drawing/2014/chart" uri="{C3380CC4-5D6E-409C-BE32-E72D297353CC}">
                  <c16:uniqueId val="{00000002-78CE-45D8-B813-0D195930AB2A}"/>
                </c:ext>
              </c:extLst>
            </c:dLbl>
            <c:dLbl>
              <c:idx val="4"/>
              <c:delete val="1"/>
              <c:extLst>
                <c:ext xmlns:c15="http://schemas.microsoft.com/office/drawing/2012/chart" uri="{CE6537A1-D6FC-4f65-9D91-7224C49458BB}"/>
                <c:ext xmlns:c16="http://schemas.microsoft.com/office/drawing/2014/chart" uri="{C3380CC4-5D6E-409C-BE32-E72D297353CC}">
                  <c16:uniqueId val="{00000003-78CE-45D8-B813-0D195930AB2A}"/>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CE-45D8-B813-0D195930AB2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trend_rökare!$B$12:$G$12</c:f>
              <c:numCache>
                <c:formatCode>General</c:formatCode>
                <c:ptCount val="6"/>
                <c:pt idx="0">
                  <c:v>2015</c:v>
                </c:pt>
                <c:pt idx="1">
                  <c:v>2017</c:v>
                </c:pt>
                <c:pt idx="2">
                  <c:v>2019</c:v>
                </c:pt>
                <c:pt idx="3">
                  <c:v>2021</c:v>
                </c:pt>
                <c:pt idx="4">
                  <c:v>2023</c:v>
                </c:pt>
                <c:pt idx="5">
                  <c:v>2025</c:v>
                </c:pt>
              </c:numCache>
            </c:numRef>
          </c:cat>
          <c:val>
            <c:numRef>
              <c:f>trend_rökare!$B$13:$G$13</c:f>
              <c:numCache>
                <c:formatCode>General</c:formatCode>
                <c:ptCount val="6"/>
                <c:pt idx="0" formatCode="0">
                  <c:v>19.399999999999999</c:v>
                </c:pt>
                <c:pt idx="1">
                  <c:v>15</c:v>
                </c:pt>
                <c:pt idx="2">
                  <c:v>26</c:v>
                </c:pt>
                <c:pt idx="3">
                  <c:v>21</c:v>
                </c:pt>
                <c:pt idx="4" formatCode="0">
                  <c:v>16.5</c:v>
                </c:pt>
                <c:pt idx="5">
                  <c:v>21</c:v>
                </c:pt>
              </c:numCache>
            </c:numRef>
          </c:val>
          <c:smooth val="0"/>
          <c:extLst>
            <c:ext xmlns:c16="http://schemas.microsoft.com/office/drawing/2014/chart" uri="{C3380CC4-5D6E-409C-BE32-E72D297353CC}">
              <c16:uniqueId val="{00000005-F661-4ED8-A23D-D21AE8564A14}"/>
            </c:ext>
          </c:extLst>
        </c:ser>
        <c:ser>
          <c:idx val="1"/>
          <c:order val="1"/>
          <c:tx>
            <c:strRef>
              <c:f>trend_rökare!$A$14</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78CE-45D8-B813-0D195930AB2A}"/>
                </c:ext>
              </c:extLst>
            </c:dLbl>
            <c:dLbl>
              <c:idx val="2"/>
              <c:delete val="1"/>
              <c:extLst>
                <c:ext xmlns:c15="http://schemas.microsoft.com/office/drawing/2012/chart" uri="{CE6537A1-D6FC-4f65-9D91-7224C49458BB}"/>
                <c:ext xmlns:c16="http://schemas.microsoft.com/office/drawing/2014/chart" uri="{C3380CC4-5D6E-409C-BE32-E72D297353CC}">
                  <c16:uniqueId val="{00000006-78CE-45D8-B813-0D195930AB2A}"/>
                </c:ext>
              </c:extLst>
            </c:dLbl>
            <c:dLbl>
              <c:idx val="3"/>
              <c:delete val="1"/>
              <c:extLst>
                <c:ext xmlns:c15="http://schemas.microsoft.com/office/drawing/2012/chart" uri="{CE6537A1-D6FC-4f65-9D91-7224C49458BB}"/>
                <c:ext xmlns:c16="http://schemas.microsoft.com/office/drawing/2014/chart" uri="{C3380CC4-5D6E-409C-BE32-E72D297353CC}">
                  <c16:uniqueId val="{00000007-78CE-45D8-B813-0D195930AB2A}"/>
                </c:ext>
              </c:extLst>
            </c:dLbl>
            <c:dLbl>
              <c:idx val="4"/>
              <c:delete val="1"/>
              <c:extLst>
                <c:ext xmlns:c15="http://schemas.microsoft.com/office/drawing/2012/chart" uri="{CE6537A1-D6FC-4f65-9D91-7224C49458BB}"/>
                <c:ext xmlns:c16="http://schemas.microsoft.com/office/drawing/2014/chart" uri="{C3380CC4-5D6E-409C-BE32-E72D297353CC}">
                  <c16:uniqueId val="{00000008-78CE-45D8-B813-0D195930AB2A}"/>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CE-45D8-B813-0D195930AB2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trend_rökare!$B$12:$G$12</c:f>
              <c:numCache>
                <c:formatCode>General</c:formatCode>
                <c:ptCount val="6"/>
                <c:pt idx="0">
                  <c:v>2015</c:v>
                </c:pt>
                <c:pt idx="1">
                  <c:v>2017</c:v>
                </c:pt>
                <c:pt idx="2">
                  <c:v>2019</c:v>
                </c:pt>
                <c:pt idx="3">
                  <c:v>2021</c:v>
                </c:pt>
                <c:pt idx="4">
                  <c:v>2023</c:v>
                </c:pt>
                <c:pt idx="5">
                  <c:v>2025</c:v>
                </c:pt>
              </c:numCache>
            </c:numRef>
          </c:cat>
          <c:val>
            <c:numRef>
              <c:f>trend_rökare!$B$14:$G$14</c:f>
              <c:numCache>
                <c:formatCode>General</c:formatCode>
                <c:ptCount val="6"/>
                <c:pt idx="0" formatCode="0">
                  <c:v>24.2</c:v>
                </c:pt>
                <c:pt idx="1">
                  <c:v>17</c:v>
                </c:pt>
                <c:pt idx="2">
                  <c:v>27</c:v>
                </c:pt>
                <c:pt idx="3">
                  <c:v>20</c:v>
                </c:pt>
                <c:pt idx="4" formatCode="0">
                  <c:v>16.8</c:v>
                </c:pt>
                <c:pt idx="5" formatCode="0">
                  <c:v>12.6</c:v>
                </c:pt>
              </c:numCache>
            </c:numRef>
          </c:val>
          <c:smooth val="0"/>
          <c:extLst>
            <c:ext xmlns:c16="http://schemas.microsoft.com/office/drawing/2014/chart" uri="{C3380CC4-5D6E-409C-BE32-E72D297353CC}">
              <c16:uniqueId val="{0000000B-F661-4ED8-A23D-D21AE8564A14}"/>
            </c:ext>
          </c:extLst>
        </c:ser>
        <c:ser>
          <c:idx val="2"/>
          <c:order val="2"/>
          <c:tx>
            <c:strRef>
              <c:f>trend_rökare!$A$15</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A-78CE-45D8-B813-0D195930AB2A}"/>
                </c:ext>
              </c:extLst>
            </c:dLbl>
            <c:dLbl>
              <c:idx val="2"/>
              <c:delete val="1"/>
              <c:extLst>
                <c:ext xmlns:c15="http://schemas.microsoft.com/office/drawing/2012/chart" uri="{CE6537A1-D6FC-4f65-9D91-7224C49458BB}"/>
                <c:ext xmlns:c16="http://schemas.microsoft.com/office/drawing/2014/chart" uri="{C3380CC4-5D6E-409C-BE32-E72D297353CC}">
                  <c16:uniqueId val="{0000000B-78CE-45D8-B813-0D195930AB2A}"/>
                </c:ext>
              </c:extLst>
            </c:dLbl>
            <c:dLbl>
              <c:idx val="3"/>
              <c:delete val="1"/>
              <c:extLst>
                <c:ext xmlns:c15="http://schemas.microsoft.com/office/drawing/2012/chart" uri="{CE6537A1-D6FC-4f65-9D91-7224C49458BB}"/>
                <c:ext xmlns:c16="http://schemas.microsoft.com/office/drawing/2014/chart" uri="{C3380CC4-5D6E-409C-BE32-E72D297353CC}">
                  <c16:uniqueId val="{0000000C-78CE-45D8-B813-0D195930AB2A}"/>
                </c:ext>
              </c:extLst>
            </c:dLbl>
            <c:dLbl>
              <c:idx val="4"/>
              <c:delete val="1"/>
              <c:extLst>
                <c:ext xmlns:c15="http://schemas.microsoft.com/office/drawing/2012/chart" uri="{CE6537A1-D6FC-4f65-9D91-7224C49458BB}"/>
                <c:ext xmlns:c16="http://schemas.microsoft.com/office/drawing/2014/chart" uri="{C3380CC4-5D6E-409C-BE32-E72D297353CC}">
                  <c16:uniqueId val="{0000000D-78CE-45D8-B813-0D195930AB2A}"/>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8CE-45D8-B813-0D195930AB2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trend_rökare!$B$12:$G$12</c:f>
              <c:numCache>
                <c:formatCode>General</c:formatCode>
                <c:ptCount val="6"/>
                <c:pt idx="0">
                  <c:v>2015</c:v>
                </c:pt>
                <c:pt idx="1">
                  <c:v>2017</c:v>
                </c:pt>
                <c:pt idx="2">
                  <c:v>2019</c:v>
                </c:pt>
                <c:pt idx="3">
                  <c:v>2021</c:v>
                </c:pt>
                <c:pt idx="4">
                  <c:v>2023</c:v>
                </c:pt>
                <c:pt idx="5">
                  <c:v>2025</c:v>
                </c:pt>
              </c:numCache>
            </c:numRef>
          </c:cat>
          <c:val>
            <c:numRef>
              <c:f>trend_rökare!$B$15:$G$15</c:f>
              <c:numCache>
                <c:formatCode>General</c:formatCode>
                <c:ptCount val="6"/>
                <c:pt idx="0" formatCode="0">
                  <c:v>25</c:v>
                </c:pt>
                <c:pt idx="1">
                  <c:v>23</c:v>
                </c:pt>
                <c:pt idx="2">
                  <c:v>21</c:v>
                </c:pt>
                <c:pt idx="3">
                  <c:v>16</c:v>
                </c:pt>
                <c:pt idx="4">
                  <c:v>20</c:v>
                </c:pt>
                <c:pt idx="5">
                  <c:v>18</c:v>
                </c:pt>
              </c:numCache>
            </c:numRef>
          </c:val>
          <c:smooth val="0"/>
          <c:extLst>
            <c:ext xmlns:c16="http://schemas.microsoft.com/office/drawing/2014/chart" uri="{C3380CC4-5D6E-409C-BE32-E72D297353CC}">
              <c16:uniqueId val="{00000010-F661-4ED8-A23D-D21AE8564A14}"/>
            </c:ext>
          </c:extLst>
        </c:ser>
        <c:ser>
          <c:idx val="3"/>
          <c:order val="3"/>
          <c:tx>
            <c:strRef>
              <c:f>trend_rökare!$A$16</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78CE-45D8-B813-0D195930AB2A}"/>
                </c:ext>
              </c:extLst>
            </c:dLbl>
            <c:dLbl>
              <c:idx val="2"/>
              <c:delete val="1"/>
              <c:extLst>
                <c:ext xmlns:c15="http://schemas.microsoft.com/office/drawing/2012/chart" uri="{CE6537A1-D6FC-4f65-9D91-7224C49458BB}"/>
                <c:ext xmlns:c16="http://schemas.microsoft.com/office/drawing/2014/chart" uri="{C3380CC4-5D6E-409C-BE32-E72D297353CC}">
                  <c16:uniqueId val="{0000000F-78CE-45D8-B813-0D195930AB2A}"/>
                </c:ext>
              </c:extLst>
            </c:dLbl>
            <c:dLbl>
              <c:idx val="3"/>
              <c:delete val="1"/>
              <c:extLst>
                <c:ext xmlns:c15="http://schemas.microsoft.com/office/drawing/2012/chart" uri="{CE6537A1-D6FC-4f65-9D91-7224C49458BB}"/>
                <c:ext xmlns:c16="http://schemas.microsoft.com/office/drawing/2014/chart" uri="{C3380CC4-5D6E-409C-BE32-E72D297353CC}">
                  <c16:uniqueId val="{00000010-78CE-45D8-B813-0D195930AB2A}"/>
                </c:ext>
              </c:extLst>
            </c:dLbl>
            <c:dLbl>
              <c:idx val="4"/>
              <c:delete val="1"/>
              <c:extLst>
                <c:ext xmlns:c15="http://schemas.microsoft.com/office/drawing/2012/chart" uri="{CE6537A1-D6FC-4f65-9D91-7224C49458BB}"/>
                <c:ext xmlns:c16="http://schemas.microsoft.com/office/drawing/2014/chart" uri="{C3380CC4-5D6E-409C-BE32-E72D297353CC}">
                  <c16:uniqueId val="{00000011-78CE-45D8-B813-0D195930AB2A}"/>
                </c:ext>
              </c:extLst>
            </c:dLbl>
            <c:dLbl>
              <c:idx val="5"/>
              <c:delete val="1"/>
              <c:extLst>
                <c:ext xmlns:c15="http://schemas.microsoft.com/office/drawing/2012/chart" uri="{CE6537A1-D6FC-4f65-9D91-7224C49458BB}"/>
                <c:ext xmlns:c16="http://schemas.microsoft.com/office/drawing/2014/chart" uri="{C3380CC4-5D6E-409C-BE32-E72D297353CC}">
                  <c16:uniqueId val="{00000013-78CE-45D8-B813-0D195930AB2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trend_rökare!$B$12:$G$12</c:f>
              <c:numCache>
                <c:formatCode>General</c:formatCode>
                <c:ptCount val="6"/>
                <c:pt idx="0">
                  <c:v>2015</c:v>
                </c:pt>
                <c:pt idx="1">
                  <c:v>2017</c:v>
                </c:pt>
                <c:pt idx="2">
                  <c:v>2019</c:v>
                </c:pt>
                <c:pt idx="3">
                  <c:v>2021</c:v>
                </c:pt>
                <c:pt idx="4">
                  <c:v>2023</c:v>
                </c:pt>
                <c:pt idx="5">
                  <c:v>2025</c:v>
                </c:pt>
              </c:numCache>
            </c:numRef>
          </c:cat>
          <c:val>
            <c:numRef>
              <c:f>trend_rökare!$B$16:$G$16</c:f>
              <c:numCache>
                <c:formatCode>General</c:formatCode>
                <c:ptCount val="6"/>
                <c:pt idx="0" formatCode="0">
                  <c:v>27</c:v>
                </c:pt>
                <c:pt idx="1">
                  <c:v>26</c:v>
                </c:pt>
                <c:pt idx="2">
                  <c:v>21</c:v>
                </c:pt>
                <c:pt idx="3">
                  <c:v>19</c:v>
                </c:pt>
                <c:pt idx="4">
                  <c:v>22</c:v>
                </c:pt>
                <c:pt idx="5">
                  <c:v>21</c:v>
                </c:pt>
              </c:numCache>
            </c:numRef>
          </c:val>
          <c:smooth val="0"/>
          <c:extLst>
            <c:ext xmlns:c16="http://schemas.microsoft.com/office/drawing/2014/chart" uri="{C3380CC4-5D6E-409C-BE32-E72D297353CC}">
              <c16:uniqueId val="{00000015-F661-4ED8-A23D-D21AE8564A14}"/>
            </c:ext>
          </c:extLst>
        </c:ser>
        <c:dLbls>
          <c:dLblPos val="l"/>
          <c:showLegendKey val="0"/>
          <c:showVal val="1"/>
          <c:showCatName val="0"/>
          <c:showSerName val="0"/>
          <c:showPercent val="0"/>
          <c:showBubbleSize val="0"/>
        </c:dLbls>
        <c:marker val="1"/>
        <c:smooth val="0"/>
        <c:axId val="1623148575"/>
        <c:axId val="97051728"/>
      </c:lineChart>
      <c:catAx>
        <c:axId val="162314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051728"/>
        <c:crosses val="autoZero"/>
        <c:auto val="1"/>
        <c:lblAlgn val="ctr"/>
        <c:lblOffset val="100"/>
        <c:noMultiLvlLbl val="0"/>
      </c:catAx>
      <c:valAx>
        <c:axId val="9705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231485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Snusare!$L$2</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8D53-421D-B3EC-E0A6EFE6C13F}"/>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8D53-421D-B3EC-E0A6EFE6C13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Snusare!$L$3:$L$20</c:f>
              <c:numCache>
                <c:formatCode>0</c:formatCode>
                <c:ptCount val="18"/>
                <c:pt idx="0">
                  <c:v>33.700000000000003</c:v>
                </c:pt>
                <c:pt idx="1">
                  <c:v>50</c:v>
                </c:pt>
                <c:pt idx="2">
                  <c:v>27</c:v>
                </c:pt>
                <c:pt idx="3">
                  <c:v>24.4</c:v>
                </c:pt>
                <c:pt idx="4">
                  <c:v>44</c:v>
                </c:pt>
                <c:pt idx="5">
                  <c:v>21.1</c:v>
                </c:pt>
                <c:pt idx="6">
                  <c:v>21</c:v>
                </c:pt>
                <c:pt idx="7">
                  <c:v>24.4</c:v>
                </c:pt>
                <c:pt idx="8">
                  <c:v>33.9</c:v>
                </c:pt>
                <c:pt idx="9">
                  <c:v>23.9</c:v>
                </c:pt>
                <c:pt idx="12">
                  <c:v>30.8</c:v>
                </c:pt>
                <c:pt idx="13">
                  <c:v>34.200000000000003</c:v>
                </c:pt>
                <c:pt idx="14">
                  <c:v>30.8</c:v>
                </c:pt>
                <c:pt idx="15">
                  <c:v>22.4</c:v>
                </c:pt>
                <c:pt idx="16">
                  <c:v>27.8</c:v>
                </c:pt>
                <c:pt idx="17">
                  <c:v>27</c:v>
                </c:pt>
              </c:numCache>
            </c:numRef>
          </c:val>
          <c:extLst>
            <c:ext xmlns:c16="http://schemas.microsoft.com/office/drawing/2014/chart" uri="{C3380CC4-5D6E-409C-BE32-E72D297353CC}">
              <c16:uniqueId val="{00000000-78B8-461A-BC86-774C82F4AA7D}"/>
            </c:ext>
          </c:extLst>
        </c:ser>
        <c:ser>
          <c:idx val="1"/>
          <c:order val="1"/>
          <c:tx>
            <c:strRef>
              <c:f>Snusare!$M$2</c:f>
              <c:strCache>
                <c:ptCount val="1"/>
                <c:pt idx="0">
                  <c:v>Killar</c:v>
                </c:pt>
              </c:strCache>
            </c:strRef>
          </c:tx>
          <c:spPr>
            <a:solidFill>
              <a:schemeClr val="accent5">
                <a:lumMod val="40000"/>
                <a:lumOff val="60000"/>
              </a:schemeClr>
            </a:solidFill>
            <a:ln>
              <a:noFill/>
            </a:ln>
            <a:effectLst/>
          </c:spPr>
          <c:invertIfNegative val="0"/>
          <c:dLbls>
            <c:dLbl>
              <c:idx val="17"/>
              <c:layout>
                <c:manualLayout>
                  <c:x val="-1.2935035758548312E-16"/>
                  <c:y val="-1.9598759383098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53-421D-B3EC-E0A6EFE6C13F}"/>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Snusare!$M$3:$M$20</c:f>
              <c:numCache>
                <c:formatCode>General</c:formatCode>
                <c:ptCount val="18"/>
                <c:pt idx="16" formatCode="0">
                  <c:v>33.200000000000003</c:v>
                </c:pt>
                <c:pt idx="17" formatCode="0">
                  <c:v>29</c:v>
                </c:pt>
              </c:numCache>
            </c:numRef>
          </c:val>
          <c:extLst>
            <c:ext xmlns:c16="http://schemas.microsoft.com/office/drawing/2014/chart" uri="{C3380CC4-5D6E-409C-BE32-E72D297353CC}">
              <c16:uniqueId val="{00000001-78B8-461A-BC86-774C82F4AA7D}"/>
            </c:ext>
          </c:extLst>
        </c:ser>
        <c:ser>
          <c:idx val="2"/>
          <c:order val="2"/>
          <c:tx>
            <c:strRef>
              <c:f>Snusare!$N$2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Snusare!$N$3:$N$20</c:f>
              <c:numCache>
                <c:formatCode>General</c:formatCode>
                <c:ptCount val="18"/>
                <c:pt idx="16" formatCode="0">
                  <c:v>22.5</c:v>
                </c:pt>
                <c:pt idx="17" formatCode="0">
                  <c:v>26</c:v>
                </c:pt>
              </c:numCache>
            </c:numRef>
          </c:val>
          <c:extLst>
            <c:ext xmlns:c16="http://schemas.microsoft.com/office/drawing/2014/chart" uri="{C3380CC4-5D6E-409C-BE32-E72D297353CC}">
              <c16:uniqueId val="{00000002-78B8-461A-BC86-774C82F4AA7D}"/>
            </c:ext>
          </c:extLst>
        </c:ser>
        <c:dLbls>
          <c:dLblPos val="outEnd"/>
          <c:showLegendKey val="0"/>
          <c:showVal val="1"/>
          <c:showCatName val="0"/>
          <c:showSerName val="0"/>
          <c:showPercent val="0"/>
          <c:showBubbleSize val="0"/>
        </c:dLbls>
        <c:gapWidth val="219"/>
        <c:overlap val="-27"/>
        <c:axId val="1861106783"/>
        <c:axId val="2006852591"/>
      </c:barChart>
      <c:catAx>
        <c:axId val="186110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006852591"/>
        <c:crosses val="autoZero"/>
        <c:auto val="1"/>
        <c:lblAlgn val="l"/>
        <c:lblOffset val="100"/>
        <c:noMultiLvlLbl val="0"/>
      </c:catAx>
      <c:valAx>
        <c:axId val="200685259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6110678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'Vitt snus'!$R$11</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'Vitt snus'!$P$12:$P$14</c:f>
              <c:strCache>
                <c:ptCount val="3"/>
                <c:pt idx="0">
                  <c:v>Vitt snus</c:v>
                </c:pt>
                <c:pt idx="1">
                  <c:v>Brunt snus</c:v>
                </c:pt>
                <c:pt idx="2">
                  <c:v>Nikotinfritt snus</c:v>
                </c:pt>
              </c:strCache>
            </c:strRef>
          </c:cat>
          <c:val>
            <c:numRef>
              <c:f>'Vitt snus'!$R$12:$R$14</c:f>
              <c:numCache>
                <c:formatCode>0</c:formatCode>
                <c:ptCount val="3"/>
                <c:pt idx="0">
                  <c:v>78.599999999999994</c:v>
                </c:pt>
                <c:pt idx="1">
                  <c:v>66.400000000000006</c:v>
                </c:pt>
                <c:pt idx="2">
                  <c:v>4.5999999999999996</c:v>
                </c:pt>
              </c:numCache>
            </c:numRef>
          </c:val>
          <c:extLst>
            <c:ext xmlns:c16="http://schemas.microsoft.com/office/drawing/2014/chart" uri="{C3380CC4-5D6E-409C-BE32-E72D297353CC}">
              <c16:uniqueId val="{00000000-0ED6-4A38-8DA5-73978B32706B}"/>
            </c:ext>
          </c:extLst>
        </c:ser>
        <c:ser>
          <c:idx val="1"/>
          <c:order val="1"/>
          <c:tx>
            <c:strRef>
              <c:f>'Vitt snus'!$S$11</c:f>
              <c:strCache>
                <c:ptCount val="1"/>
                <c:pt idx="0">
                  <c:v>Tjejer</c:v>
                </c:pt>
              </c:strCache>
            </c:strRef>
          </c:tx>
          <c:spPr>
            <a:solidFill>
              <a:srgbClr val="6F6E68">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'Vitt snus'!$P$12:$P$14</c:f>
              <c:strCache>
                <c:ptCount val="3"/>
                <c:pt idx="0">
                  <c:v>Vitt snus</c:v>
                </c:pt>
                <c:pt idx="1">
                  <c:v>Brunt snus</c:v>
                </c:pt>
                <c:pt idx="2">
                  <c:v>Nikotinfritt snus</c:v>
                </c:pt>
              </c:strCache>
            </c:strRef>
          </c:cat>
          <c:val>
            <c:numRef>
              <c:f>'Vitt snus'!$S$12:$S$14</c:f>
              <c:numCache>
                <c:formatCode>0</c:formatCode>
                <c:ptCount val="3"/>
                <c:pt idx="0">
                  <c:v>99.4</c:v>
                </c:pt>
                <c:pt idx="1">
                  <c:v>10.3</c:v>
                </c:pt>
                <c:pt idx="2">
                  <c:v>3.6</c:v>
                </c:pt>
              </c:numCache>
            </c:numRef>
          </c:val>
          <c:extLst>
            <c:ext xmlns:c16="http://schemas.microsoft.com/office/drawing/2014/chart" uri="{C3380CC4-5D6E-409C-BE32-E72D297353CC}">
              <c16:uniqueId val="{00000001-0ED6-4A38-8DA5-73978B32706B}"/>
            </c:ext>
          </c:extLst>
        </c:ser>
        <c:dLbls>
          <c:dLblPos val="outEnd"/>
          <c:showLegendKey val="0"/>
          <c:showVal val="1"/>
          <c:showCatName val="0"/>
          <c:showSerName val="0"/>
          <c:showPercent val="0"/>
          <c:showBubbleSize val="0"/>
        </c:dLbls>
        <c:gapWidth val="219"/>
        <c:overlap val="-27"/>
        <c:axId val="1043031568"/>
        <c:axId val="1043026768"/>
      </c:barChart>
      <c:catAx>
        <c:axId val="104303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43026768"/>
        <c:crosses val="autoZero"/>
        <c:auto val="1"/>
        <c:lblAlgn val="ctr"/>
        <c:lblOffset val="100"/>
        <c:noMultiLvlLbl val="0"/>
      </c:catAx>
      <c:valAx>
        <c:axId val="104302676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4303156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snus'!$B$11</c:f>
              <c:strCache>
                <c:ptCount val="1"/>
                <c:pt idx="0">
                  <c:v>Tjejer</c:v>
                </c:pt>
              </c:strCache>
            </c:strRef>
          </c:tx>
          <c:spPr>
            <a:solidFill>
              <a:schemeClr val="bg2">
                <a:lumMod val="75000"/>
              </a:schemeClr>
            </a:solidFill>
            <a:ln>
              <a:noFill/>
            </a:ln>
            <a:effectLst/>
          </c:spPr>
          <c:invertIfNegative val="0"/>
          <c:dLbls>
            <c:delete val="1"/>
          </c:dLbls>
          <c:cat>
            <c:strRef>
              <c:f>'köpa snus'!$A$12:$A$15</c:f>
              <c:strCache>
                <c:ptCount val="4"/>
                <c:pt idx="0">
                  <c:v>Från föräldrar/vårdnadshavare</c:v>
                </c:pt>
                <c:pt idx="1">
                  <c:v>Från annan person</c:v>
                </c:pt>
                <c:pt idx="2">
                  <c:v>Köper själv</c:v>
                </c:pt>
                <c:pt idx="3">
                  <c:v>Från kompisar</c:v>
                </c:pt>
              </c:strCache>
            </c:strRef>
          </c:cat>
          <c:val>
            <c:numRef>
              <c:f>'köpa snus'!$B$12:$B$15</c:f>
              <c:numCache>
                <c:formatCode>0</c:formatCode>
                <c:ptCount val="4"/>
                <c:pt idx="0">
                  <c:v>5.8</c:v>
                </c:pt>
                <c:pt idx="1">
                  <c:v>29.5</c:v>
                </c:pt>
                <c:pt idx="2">
                  <c:v>19.399999999999999</c:v>
                </c:pt>
                <c:pt idx="3">
                  <c:v>45.3</c:v>
                </c:pt>
              </c:numCache>
            </c:numRef>
          </c:val>
          <c:extLst>
            <c:ext xmlns:c16="http://schemas.microsoft.com/office/drawing/2014/chart" uri="{C3380CC4-5D6E-409C-BE32-E72D297353CC}">
              <c16:uniqueId val="{00000000-87E5-4262-BFE1-A68278EF1218}"/>
            </c:ext>
          </c:extLst>
        </c:ser>
        <c:ser>
          <c:idx val="1"/>
          <c:order val="1"/>
          <c:tx>
            <c:strRef>
              <c:f>'köpa snus'!$C$11</c:f>
              <c:strCache>
                <c:ptCount val="1"/>
                <c:pt idx="0">
                  <c:v>Killar</c:v>
                </c:pt>
              </c:strCache>
            </c:strRef>
          </c:tx>
          <c:spPr>
            <a:solidFill>
              <a:schemeClr val="accent1">
                <a:lumMod val="40000"/>
                <a:lumOff val="60000"/>
              </a:schemeClr>
            </a:solidFill>
            <a:ln>
              <a:noFill/>
            </a:ln>
            <a:effectLst/>
          </c:spPr>
          <c:invertIfNegative val="0"/>
          <c:dLbls>
            <c:delete val="1"/>
          </c:dLbls>
          <c:cat>
            <c:strRef>
              <c:f>'köpa snus'!$A$12:$A$15</c:f>
              <c:strCache>
                <c:ptCount val="4"/>
                <c:pt idx="0">
                  <c:v>Från föräldrar/vårdnadshavare</c:v>
                </c:pt>
                <c:pt idx="1">
                  <c:v>Från annan person</c:v>
                </c:pt>
                <c:pt idx="2">
                  <c:v>Köper själv</c:v>
                </c:pt>
                <c:pt idx="3">
                  <c:v>Från kompisar</c:v>
                </c:pt>
              </c:strCache>
            </c:strRef>
          </c:cat>
          <c:val>
            <c:numRef>
              <c:f>'köpa snus'!$C$12:$C$15</c:f>
              <c:numCache>
                <c:formatCode>0</c:formatCode>
                <c:ptCount val="4"/>
                <c:pt idx="0">
                  <c:v>6.9</c:v>
                </c:pt>
                <c:pt idx="1">
                  <c:v>20.2</c:v>
                </c:pt>
                <c:pt idx="2">
                  <c:v>40.9</c:v>
                </c:pt>
                <c:pt idx="3">
                  <c:v>32</c:v>
                </c:pt>
              </c:numCache>
            </c:numRef>
          </c:val>
          <c:extLst>
            <c:ext xmlns:c16="http://schemas.microsoft.com/office/drawing/2014/chart" uri="{C3380CC4-5D6E-409C-BE32-E72D297353CC}">
              <c16:uniqueId val="{00000001-87E5-4262-BFE1-A68278EF1218}"/>
            </c:ext>
          </c:extLst>
        </c:ser>
        <c:ser>
          <c:idx val="2"/>
          <c:order val="2"/>
          <c:tx>
            <c:strRef>
              <c:f>'köpa snus'!$D$11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snus'!$A$12:$A$15</c:f>
              <c:strCache>
                <c:ptCount val="4"/>
                <c:pt idx="0">
                  <c:v>Från föräldrar/vårdnadshavare</c:v>
                </c:pt>
                <c:pt idx="1">
                  <c:v>Från annan person</c:v>
                </c:pt>
                <c:pt idx="2">
                  <c:v>Köper själv</c:v>
                </c:pt>
                <c:pt idx="3">
                  <c:v>Från kompisar</c:v>
                </c:pt>
              </c:strCache>
            </c:strRef>
          </c:cat>
          <c:val>
            <c:numRef>
              <c:f>'köpa snus'!$D$12:$D$15</c:f>
              <c:numCache>
                <c:formatCode>0</c:formatCode>
                <c:ptCount val="4"/>
                <c:pt idx="0">
                  <c:v>6.4</c:v>
                </c:pt>
                <c:pt idx="1">
                  <c:v>24.2</c:v>
                </c:pt>
                <c:pt idx="2">
                  <c:v>32.1</c:v>
                </c:pt>
                <c:pt idx="3">
                  <c:v>37.299999999999997</c:v>
                </c:pt>
              </c:numCache>
            </c:numRef>
          </c:val>
          <c:extLst>
            <c:ext xmlns:c16="http://schemas.microsoft.com/office/drawing/2014/chart" uri="{C3380CC4-5D6E-409C-BE32-E72D297353CC}">
              <c16:uniqueId val="{00000002-87E5-4262-BFE1-A68278EF1218}"/>
            </c:ext>
          </c:extLst>
        </c:ser>
        <c:dLbls>
          <c:dLblPos val="outEnd"/>
          <c:showLegendKey val="0"/>
          <c:showVal val="1"/>
          <c:showCatName val="0"/>
          <c:showSerName val="0"/>
          <c:showPercent val="0"/>
          <c:showBubbleSize val="0"/>
        </c:dLbls>
        <c:gapWidth val="182"/>
        <c:axId val="542345327"/>
        <c:axId val="542329935"/>
      </c:barChart>
      <c:catAx>
        <c:axId val="54234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29935"/>
        <c:crosses val="autoZero"/>
        <c:auto val="1"/>
        <c:lblAlgn val="ctr"/>
        <c:lblOffset val="100"/>
        <c:noMultiLvlLbl val="0"/>
      </c:catAx>
      <c:valAx>
        <c:axId val="5423299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453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snusa'!$B$2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snusa'!$B$3:$B$4</c:f>
              <c:numCache>
                <c:formatCode>0</c:formatCode>
                <c:ptCount val="2"/>
                <c:pt idx="0">
                  <c:v>46</c:v>
                </c:pt>
                <c:pt idx="1">
                  <c:v>49.1</c:v>
                </c:pt>
              </c:numCache>
            </c:numRef>
          </c:val>
          <c:extLst>
            <c:ext xmlns:c16="http://schemas.microsoft.com/office/drawing/2014/chart" uri="{C3380CC4-5D6E-409C-BE32-E72D297353CC}">
              <c16:uniqueId val="{00000000-8ADD-4511-817D-686B5730F1C2}"/>
            </c:ext>
          </c:extLst>
        </c:ser>
        <c:ser>
          <c:idx val="1"/>
          <c:order val="1"/>
          <c:tx>
            <c:strRef>
              <c:f>'sluta snusa'!$C$2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snusa'!$C$3:$C$4</c:f>
              <c:numCache>
                <c:formatCode>0</c:formatCode>
                <c:ptCount val="2"/>
                <c:pt idx="0">
                  <c:v>41.3</c:v>
                </c:pt>
                <c:pt idx="1">
                  <c:v>36.299999999999997</c:v>
                </c:pt>
              </c:numCache>
            </c:numRef>
          </c:val>
          <c:extLst>
            <c:ext xmlns:c16="http://schemas.microsoft.com/office/drawing/2014/chart" uri="{C3380CC4-5D6E-409C-BE32-E72D297353CC}">
              <c16:uniqueId val="{00000001-8ADD-4511-817D-686B5730F1C2}"/>
            </c:ext>
          </c:extLst>
        </c:ser>
        <c:ser>
          <c:idx val="2"/>
          <c:order val="2"/>
          <c:tx>
            <c:strRef>
              <c:f>'sluta snusa'!$D$2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åk 2</c:v>
                </c:pt>
              </c:strCache>
            </c:strRef>
          </c:cat>
          <c:val>
            <c:numRef>
              <c:f>'sluta snusa'!$D$3:$D$4</c:f>
              <c:numCache>
                <c:formatCode>0</c:formatCode>
                <c:ptCount val="2"/>
                <c:pt idx="0">
                  <c:v>57.4</c:v>
                </c:pt>
                <c:pt idx="1">
                  <c:v>67.900000000000006</c:v>
                </c:pt>
              </c:numCache>
            </c:numRef>
          </c:val>
          <c:extLst>
            <c:ext xmlns:c16="http://schemas.microsoft.com/office/drawing/2014/chart" uri="{C3380CC4-5D6E-409C-BE32-E72D297353CC}">
              <c16:uniqueId val="{00000002-8ADD-4511-817D-686B5730F1C2}"/>
            </c:ext>
          </c:extLst>
        </c:ser>
        <c:dLbls>
          <c:dLblPos val="outEnd"/>
          <c:showLegendKey val="0"/>
          <c:showVal val="1"/>
          <c:showCatName val="0"/>
          <c:showSerName val="0"/>
          <c:showPercent val="0"/>
          <c:showBubbleSize val="0"/>
        </c:dLbls>
        <c:gapWidth val="219"/>
        <c:overlap val="-27"/>
        <c:axId val="535398688"/>
        <c:axId val="535397704"/>
      </c:barChart>
      <c:catAx>
        <c:axId val="5353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7704"/>
        <c:crosses val="autoZero"/>
        <c:auto val="1"/>
        <c:lblAlgn val="ctr"/>
        <c:lblOffset val="100"/>
        <c:noMultiLvlLbl val="0"/>
      </c:catAx>
      <c:valAx>
        <c:axId val="5353977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8688"/>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'Trend_24 tim'!$B$26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tim'!$B$27:$B$28</c:f>
              <c:numCache>
                <c:formatCode>0</c:formatCode>
                <c:ptCount val="2"/>
                <c:pt idx="0">
                  <c:v>49.4</c:v>
                </c:pt>
                <c:pt idx="1">
                  <c:v>60.5</c:v>
                </c:pt>
              </c:numCache>
            </c:numRef>
          </c:val>
          <c:extLst>
            <c:ext xmlns:c16="http://schemas.microsoft.com/office/drawing/2014/chart" uri="{C3380CC4-5D6E-409C-BE32-E72D297353CC}">
              <c16:uniqueId val="{00000000-EBC2-45B9-8176-D5345AAE8A5B}"/>
            </c:ext>
          </c:extLst>
        </c:ser>
        <c:ser>
          <c:idx val="1"/>
          <c:order val="1"/>
          <c:tx>
            <c:strRef>
              <c:f>'Trend_24 tim'!$C$26</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tim'!$C$27:$C$28</c:f>
              <c:numCache>
                <c:formatCode>0</c:formatCode>
                <c:ptCount val="2"/>
                <c:pt idx="0">
                  <c:v>51.2</c:v>
                </c:pt>
                <c:pt idx="1">
                  <c:v>60.9</c:v>
                </c:pt>
              </c:numCache>
            </c:numRef>
          </c:val>
          <c:extLst>
            <c:ext xmlns:c16="http://schemas.microsoft.com/office/drawing/2014/chart" uri="{C3380CC4-5D6E-409C-BE32-E72D297353CC}">
              <c16:uniqueId val="{00000001-EBC2-45B9-8176-D5345AAE8A5B}"/>
            </c:ext>
          </c:extLst>
        </c:ser>
        <c:ser>
          <c:idx val="2"/>
          <c:order val="2"/>
          <c:tx>
            <c:strRef>
              <c:f>'Trend_24 tim'!$D$26</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tim'!$A$27:$A$28</c:f>
              <c:strCache>
                <c:ptCount val="2"/>
                <c:pt idx="0">
                  <c:v>Cigaretter</c:v>
                </c:pt>
                <c:pt idx="1">
                  <c:v>Snus</c:v>
                </c:pt>
              </c:strCache>
            </c:strRef>
          </c:cat>
          <c:val>
            <c:numRef>
              <c:f>'Trend_24 tim'!$D$27:$D$28</c:f>
              <c:numCache>
                <c:formatCode>0</c:formatCode>
                <c:ptCount val="2"/>
                <c:pt idx="0">
                  <c:v>47.6</c:v>
                </c:pt>
                <c:pt idx="1">
                  <c:v>60.2</c:v>
                </c:pt>
              </c:numCache>
            </c:numRef>
          </c:val>
          <c:extLst>
            <c:ext xmlns:c16="http://schemas.microsoft.com/office/drawing/2014/chart" uri="{C3380CC4-5D6E-409C-BE32-E72D297353CC}">
              <c16:uniqueId val="{00000002-EBC2-45B9-8176-D5345AAE8A5B}"/>
            </c:ext>
          </c:extLst>
        </c:ser>
        <c:dLbls>
          <c:dLblPos val="outEnd"/>
          <c:showLegendKey val="0"/>
          <c:showVal val="1"/>
          <c:showCatName val="0"/>
          <c:showSerName val="0"/>
          <c:showPercent val="0"/>
          <c:showBubbleSize val="0"/>
        </c:dLbls>
        <c:gapWidth val="219"/>
        <c:overlap val="-27"/>
        <c:axId val="409701039"/>
        <c:axId val="409703439"/>
      </c:barChart>
      <c:catAx>
        <c:axId val="40970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09703439"/>
        <c:crosses val="autoZero"/>
        <c:auto val="1"/>
        <c:lblAlgn val="ctr"/>
        <c:lblOffset val="100"/>
        <c:noMultiLvlLbl val="0"/>
      </c:catAx>
      <c:valAx>
        <c:axId val="40970343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09701039"/>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'Trend_24 tim'!$B$20</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tim'!$B$21:$B$22</c:f>
              <c:numCache>
                <c:formatCode>0</c:formatCode>
                <c:ptCount val="2"/>
                <c:pt idx="0">
                  <c:v>33</c:v>
                </c:pt>
                <c:pt idx="1">
                  <c:v>46.3</c:v>
                </c:pt>
              </c:numCache>
            </c:numRef>
          </c:val>
          <c:extLst>
            <c:ext xmlns:c16="http://schemas.microsoft.com/office/drawing/2014/chart" uri="{C3380CC4-5D6E-409C-BE32-E72D297353CC}">
              <c16:uniqueId val="{00000000-96BE-4682-A577-012F9403C187}"/>
            </c:ext>
          </c:extLst>
        </c:ser>
        <c:ser>
          <c:idx val="1"/>
          <c:order val="1"/>
          <c:tx>
            <c:strRef>
              <c:f>'Trend_24 tim'!$C$20</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tim'!$C$21:$C$22</c:f>
              <c:numCache>
                <c:formatCode>0</c:formatCode>
                <c:ptCount val="2"/>
                <c:pt idx="0">
                  <c:v>32</c:v>
                </c:pt>
                <c:pt idx="1">
                  <c:v>47.5</c:v>
                </c:pt>
              </c:numCache>
            </c:numRef>
          </c:val>
          <c:extLst>
            <c:ext xmlns:c16="http://schemas.microsoft.com/office/drawing/2014/chart" uri="{C3380CC4-5D6E-409C-BE32-E72D297353CC}">
              <c16:uniqueId val="{00000001-96BE-4682-A577-012F9403C187}"/>
            </c:ext>
          </c:extLst>
        </c:ser>
        <c:ser>
          <c:idx val="2"/>
          <c:order val="2"/>
          <c:tx>
            <c:strRef>
              <c:f>'Trend_24 tim'!$D$20</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'Trend_24 tim'!$A$21:$A$22</c:f>
              <c:strCache>
                <c:ptCount val="2"/>
                <c:pt idx="0">
                  <c:v>Cigaretter</c:v>
                </c:pt>
                <c:pt idx="1">
                  <c:v>Snus</c:v>
                </c:pt>
              </c:strCache>
            </c:strRef>
          </c:cat>
          <c:val>
            <c:numRef>
              <c:f>'Trend_24 tim'!$D$21:$D$22</c:f>
              <c:numCache>
                <c:formatCode>0</c:formatCode>
                <c:ptCount val="2"/>
                <c:pt idx="0">
                  <c:v>33</c:v>
                </c:pt>
                <c:pt idx="1">
                  <c:v>45</c:v>
                </c:pt>
              </c:numCache>
            </c:numRef>
          </c:val>
          <c:extLst>
            <c:ext xmlns:c16="http://schemas.microsoft.com/office/drawing/2014/chart" uri="{C3380CC4-5D6E-409C-BE32-E72D297353CC}">
              <c16:uniqueId val="{00000003-96BE-4682-A577-012F9403C187}"/>
            </c:ext>
          </c:extLst>
        </c:ser>
        <c:dLbls>
          <c:dLblPos val="outEnd"/>
          <c:showLegendKey val="0"/>
          <c:showVal val="1"/>
          <c:showCatName val="0"/>
          <c:showSerName val="0"/>
          <c:showPercent val="0"/>
          <c:showBubbleSize val="0"/>
        </c:dLbls>
        <c:gapWidth val="219"/>
        <c:overlap val="-27"/>
        <c:axId val="211135631"/>
        <c:axId val="211134671"/>
      </c:barChart>
      <c:catAx>
        <c:axId val="21113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134671"/>
        <c:crosses val="autoZero"/>
        <c:auto val="1"/>
        <c:lblAlgn val="ctr"/>
        <c:lblOffset val="100"/>
        <c:noMultiLvlLbl val="0"/>
      </c:catAx>
      <c:valAx>
        <c:axId val="2111346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11356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Trend_alkoholkonsument!$A$14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48C-4647-A38B-230E320543DC}"/>
                </c:ext>
              </c:extLst>
            </c:dLbl>
            <c:dLbl>
              <c:idx val="2"/>
              <c:delete val="1"/>
              <c:extLst>
                <c:ext xmlns:c15="http://schemas.microsoft.com/office/drawing/2012/chart" uri="{CE6537A1-D6FC-4f65-9D91-7224C49458BB}"/>
                <c:ext xmlns:c16="http://schemas.microsoft.com/office/drawing/2014/chart" uri="{C3380CC4-5D6E-409C-BE32-E72D297353CC}">
                  <c16:uniqueId val="{00000001-F48C-4647-A38B-230E320543DC}"/>
                </c:ext>
              </c:extLst>
            </c:dLbl>
            <c:dLbl>
              <c:idx val="3"/>
              <c:delete val="1"/>
              <c:extLst>
                <c:ext xmlns:c15="http://schemas.microsoft.com/office/drawing/2012/chart" uri="{CE6537A1-D6FC-4f65-9D91-7224C49458BB}"/>
                <c:ext xmlns:c16="http://schemas.microsoft.com/office/drawing/2014/chart" uri="{C3380CC4-5D6E-409C-BE32-E72D297353CC}">
                  <c16:uniqueId val="{00000002-F48C-4647-A38B-230E320543DC}"/>
                </c:ext>
              </c:extLst>
            </c:dLbl>
            <c:dLbl>
              <c:idx val="4"/>
              <c:delete val="1"/>
              <c:extLst>
                <c:ext xmlns:c15="http://schemas.microsoft.com/office/drawing/2012/chart" uri="{CE6537A1-D6FC-4f65-9D91-7224C49458BB}"/>
                <c:ext xmlns:c16="http://schemas.microsoft.com/office/drawing/2014/chart" uri="{C3380CC4-5D6E-409C-BE32-E72D297353CC}">
                  <c16:uniqueId val="{00000003-F48C-4647-A38B-230E320543DC}"/>
                </c:ext>
              </c:extLst>
            </c:dLbl>
            <c:dLbl>
              <c:idx val="5"/>
              <c:delete val="1"/>
              <c:extLst>
                <c:ext xmlns:c15="http://schemas.microsoft.com/office/drawing/2012/chart" uri="{CE6537A1-D6FC-4f65-9D91-7224C49458BB}"/>
                <c:ext xmlns:c16="http://schemas.microsoft.com/office/drawing/2014/chart" uri="{C3380CC4-5D6E-409C-BE32-E72D297353CC}">
                  <c16:uniqueId val="{00000004-F48C-4647-A38B-230E320543DC}"/>
                </c:ext>
              </c:extLst>
            </c:dLbl>
            <c:dLbl>
              <c:idx val="6"/>
              <c:delete val="1"/>
              <c:extLst>
                <c:ext xmlns:c15="http://schemas.microsoft.com/office/drawing/2012/chart" uri="{CE6537A1-D6FC-4f65-9D91-7224C49458BB}"/>
                <c:ext xmlns:c16="http://schemas.microsoft.com/office/drawing/2014/chart" uri="{C3380CC4-5D6E-409C-BE32-E72D297353CC}">
                  <c16:uniqueId val="{0000001B-F48C-4647-A38B-230E320543D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Trend_alkoholkonsument!$B$13:$H$13</c:f>
              <c:numCache>
                <c:formatCode>General</c:formatCode>
                <c:ptCount val="7"/>
                <c:pt idx="0">
                  <c:v>2013</c:v>
                </c:pt>
                <c:pt idx="1">
                  <c:v>2015</c:v>
                </c:pt>
                <c:pt idx="2">
                  <c:v>2017</c:v>
                </c:pt>
                <c:pt idx="3">
                  <c:v>2019</c:v>
                </c:pt>
                <c:pt idx="4">
                  <c:v>2021</c:v>
                </c:pt>
                <c:pt idx="5">
                  <c:v>2023</c:v>
                </c:pt>
                <c:pt idx="6">
                  <c:v>2025</c:v>
                </c:pt>
              </c:numCache>
            </c:numRef>
          </c:cat>
          <c:val>
            <c:numRef>
              <c:f>Trend_alkoholkonsument!$B$14:$H$14</c:f>
              <c:numCache>
                <c:formatCode>General</c:formatCode>
                <c:ptCount val="7"/>
                <c:pt idx="0" formatCode="0">
                  <c:v>67.599999999999994</c:v>
                </c:pt>
                <c:pt idx="1">
                  <c:v>67</c:v>
                </c:pt>
                <c:pt idx="2">
                  <c:v>60</c:v>
                </c:pt>
                <c:pt idx="3">
                  <c:v>63</c:v>
                </c:pt>
                <c:pt idx="4">
                  <c:v>64</c:v>
                </c:pt>
                <c:pt idx="5" formatCode="0">
                  <c:v>63.6</c:v>
                </c:pt>
                <c:pt idx="6" formatCode="0">
                  <c:v>61.5</c:v>
                </c:pt>
              </c:numCache>
            </c:numRef>
          </c:val>
          <c:smooth val="0"/>
          <c:extLst>
            <c:ext xmlns:c16="http://schemas.microsoft.com/office/drawing/2014/chart" uri="{C3380CC4-5D6E-409C-BE32-E72D297353CC}">
              <c16:uniqueId val="{00000005-F48C-4647-A38B-230E320543DC}"/>
            </c:ext>
          </c:extLst>
        </c:ser>
        <c:ser>
          <c:idx val="1"/>
          <c:order val="1"/>
          <c:tx>
            <c:strRef>
              <c:f>Trend_alkoholkonsument!$A$15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F48C-4647-A38B-230E320543DC}"/>
                </c:ext>
              </c:extLst>
            </c:dLbl>
            <c:dLbl>
              <c:idx val="2"/>
              <c:delete val="1"/>
              <c:extLst>
                <c:ext xmlns:c15="http://schemas.microsoft.com/office/drawing/2012/chart" uri="{CE6537A1-D6FC-4f65-9D91-7224C49458BB}"/>
                <c:ext xmlns:c16="http://schemas.microsoft.com/office/drawing/2014/chart" uri="{C3380CC4-5D6E-409C-BE32-E72D297353CC}">
                  <c16:uniqueId val="{00000007-F48C-4647-A38B-230E320543DC}"/>
                </c:ext>
              </c:extLst>
            </c:dLbl>
            <c:dLbl>
              <c:idx val="3"/>
              <c:delete val="1"/>
              <c:extLst>
                <c:ext xmlns:c15="http://schemas.microsoft.com/office/drawing/2012/chart" uri="{CE6537A1-D6FC-4f65-9D91-7224C49458BB}"/>
                <c:ext xmlns:c16="http://schemas.microsoft.com/office/drawing/2014/chart" uri="{C3380CC4-5D6E-409C-BE32-E72D297353CC}">
                  <c16:uniqueId val="{00000008-F48C-4647-A38B-230E320543DC}"/>
                </c:ext>
              </c:extLst>
            </c:dLbl>
            <c:dLbl>
              <c:idx val="4"/>
              <c:delete val="1"/>
              <c:extLst>
                <c:ext xmlns:c15="http://schemas.microsoft.com/office/drawing/2012/chart" uri="{CE6537A1-D6FC-4f65-9D91-7224C49458BB}"/>
                <c:ext xmlns:c16="http://schemas.microsoft.com/office/drawing/2014/chart" uri="{C3380CC4-5D6E-409C-BE32-E72D297353CC}">
                  <c16:uniqueId val="{00000009-F48C-4647-A38B-230E320543DC}"/>
                </c:ext>
              </c:extLst>
            </c:dLbl>
            <c:dLbl>
              <c:idx val="5"/>
              <c:delete val="1"/>
              <c:extLst>
                <c:ext xmlns:c15="http://schemas.microsoft.com/office/drawing/2012/chart" uri="{CE6537A1-D6FC-4f65-9D91-7224C49458BB}"/>
                <c:ext xmlns:c16="http://schemas.microsoft.com/office/drawing/2014/chart" uri="{C3380CC4-5D6E-409C-BE32-E72D297353CC}">
                  <c16:uniqueId val="{0000000A-F48C-4647-A38B-230E320543DC}"/>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48C-4647-A38B-230E320543D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Trend_alkoholkonsument!$B$13:$H$13</c:f>
              <c:numCache>
                <c:formatCode>General</c:formatCode>
                <c:ptCount val="7"/>
                <c:pt idx="0">
                  <c:v>2013</c:v>
                </c:pt>
                <c:pt idx="1">
                  <c:v>2015</c:v>
                </c:pt>
                <c:pt idx="2">
                  <c:v>2017</c:v>
                </c:pt>
                <c:pt idx="3">
                  <c:v>2019</c:v>
                </c:pt>
                <c:pt idx="4">
                  <c:v>2021</c:v>
                </c:pt>
                <c:pt idx="5">
                  <c:v>2023</c:v>
                </c:pt>
                <c:pt idx="6">
                  <c:v>2025</c:v>
                </c:pt>
              </c:numCache>
            </c:numRef>
          </c:cat>
          <c:val>
            <c:numRef>
              <c:f>Trend_alkoholkonsument!$B$15:$H$15</c:f>
              <c:numCache>
                <c:formatCode>General</c:formatCode>
                <c:ptCount val="7"/>
                <c:pt idx="0" formatCode="0">
                  <c:v>72.599999999999994</c:v>
                </c:pt>
                <c:pt idx="1">
                  <c:v>76</c:v>
                </c:pt>
                <c:pt idx="2">
                  <c:v>72</c:v>
                </c:pt>
                <c:pt idx="3">
                  <c:v>70</c:v>
                </c:pt>
                <c:pt idx="4">
                  <c:v>69</c:v>
                </c:pt>
                <c:pt idx="5" formatCode="0">
                  <c:v>69.400000000000006</c:v>
                </c:pt>
                <c:pt idx="6" formatCode="0">
                  <c:v>65.2</c:v>
                </c:pt>
              </c:numCache>
            </c:numRef>
          </c:val>
          <c:smooth val="0"/>
          <c:extLst>
            <c:ext xmlns:c16="http://schemas.microsoft.com/office/drawing/2014/chart" uri="{C3380CC4-5D6E-409C-BE32-E72D297353CC}">
              <c16:uniqueId val="{0000000B-F48C-4647-A38B-230E320543DC}"/>
            </c:ext>
          </c:extLst>
        </c:ser>
        <c:ser>
          <c:idx val="2"/>
          <c:order val="2"/>
          <c:tx>
            <c:strRef>
              <c:f>Trend_alkoholkonsument!$A$16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F48C-4647-A38B-230E320543DC}"/>
                </c:ext>
              </c:extLst>
            </c:dLbl>
            <c:dLbl>
              <c:idx val="2"/>
              <c:delete val="1"/>
              <c:extLst>
                <c:ext xmlns:c15="http://schemas.microsoft.com/office/drawing/2012/chart" uri="{CE6537A1-D6FC-4f65-9D91-7224C49458BB}"/>
                <c:ext xmlns:c16="http://schemas.microsoft.com/office/drawing/2014/chart" uri="{C3380CC4-5D6E-409C-BE32-E72D297353CC}">
                  <c16:uniqueId val="{0000000D-F48C-4647-A38B-230E320543DC}"/>
                </c:ext>
              </c:extLst>
            </c:dLbl>
            <c:dLbl>
              <c:idx val="3"/>
              <c:delete val="1"/>
              <c:extLst>
                <c:ext xmlns:c15="http://schemas.microsoft.com/office/drawing/2012/chart" uri="{CE6537A1-D6FC-4f65-9D91-7224C49458BB}"/>
                <c:ext xmlns:c16="http://schemas.microsoft.com/office/drawing/2014/chart" uri="{C3380CC4-5D6E-409C-BE32-E72D297353CC}">
                  <c16:uniqueId val="{0000000E-F48C-4647-A38B-230E320543DC}"/>
                </c:ext>
              </c:extLst>
            </c:dLbl>
            <c:dLbl>
              <c:idx val="4"/>
              <c:delete val="1"/>
              <c:extLst>
                <c:ext xmlns:c15="http://schemas.microsoft.com/office/drawing/2012/chart" uri="{CE6537A1-D6FC-4f65-9D91-7224C49458BB}"/>
                <c:ext xmlns:c16="http://schemas.microsoft.com/office/drawing/2014/chart" uri="{C3380CC4-5D6E-409C-BE32-E72D297353CC}">
                  <c16:uniqueId val="{0000000F-F48C-4647-A38B-230E320543DC}"/>
                </c:ext>
              </c:extLst>
            </c:dLbl>
            <c:dLbl>
              <c:idx val="5"/>
              <c:delete val="1"/>
              <c:extLst>
                <c:ext xmlns:c15="http://schemas.microsoft.com/office/drawing/2012/chart" uri="{CE6537A1-D6FC-4f65-9D91-7224C49458BB}"/>
                <c:ext xmlns:c16="http://schemas.microsoft.com/office/drawing/2014/chart" uri="{C3380CC4-5D6E-409C-BE32-E72D297353CC}">
                  <c16:uniqueId val="{00000010-F48C-4647-A38B-230E320543DC}"/>
                </c:ext>
              </c:extLst>
            </c:dLbl>
            <c:dLbl>
              <c:idx val="6"/>
              <c:layout>
                <c:manualLayout>
                  <c:x val="1.2935035758548312E-16"/>
                  <c:y val="3.5277766889578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48C-4647-A38B-230E320543D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Trend_alkoholkonsument!$B$13:$H$13</c:f>
              <c:numCache>
                <c:formatCode>General</c:formatCode>
                <c:ptCount val="7"/>
                <c:pt idx="0">
                  <c:v>2013</c:v>
                </c:pt>
                <c:pt idx="1">
                  <c:v>2015</c:v>
                </c:pt>
                <c:pt idx="2">
                  <c:v>2017</c:v>
                </c:pt>
                <c:pt idx="3">
                  <c:v>2019</c:v>
                </c:pt>
                <c:pt idx="4">
                  <c:v>2021</c:v>
                </c:pt>
                <c:pt idx="5">
                  <c:v>2023</c:v>
                </c:pt>
                <c:pt idx="6">
                  <c:v>2025</c:v>
                </c:pt>
              </c:numCache>
            </c:numRef>
          </c:cat>
          <c:val>
            <c:numRef>
              <c:f>Trend_alkoholkonsument!$B$16:$H$16</c:f>
              <c:numCache>
                <c:formatCode>0</c:formatCode>
                <c:ptCount val="7"/>
                <c:pt idx="0" formatCode="General">
                  <c:v>77</c:v>
                </c:pt>
                <c:pt idx="1">
                  <c:v>73</c:v>
                </c:pt>
                <c:pt idx="2" formatCode="General">
                  <c:v>73</c:v>
                </c:pt>
                <c:pt idx="3" formatCode="General">
                  <c:v>67</c:v>
                </c:pt>
                <c:pt idx="4" formatCode="General">
                  <c:v>64</c:v>
                </c:pt>
                <c:pt idx="5" formatCode="General">
                  <c:v>68</c:v>
                </c:pt>
                <c:pt idx="6">
                  <c:v>62</c:v>
                </c:pt>
              </c:numCache>
            </c:numRef>
          </c:val>
          <c:smooth val="0"/>
          <c:extLst>
            <c:ext xmlns:c16="http://schemas.microsoft.com/office/drawing/2014/chart" uri="{C3380CC4-5D6E-409C-BE32-E72D297353CC}">
              <c16:uniqueId val="{00000011-F48C-4647-A38B-230E320543DC}"/>
            </c:ext>
          </c:extLst>
        </c:ser>
        <c:ser>
          <c:idx val="3"/>
          <c:order val="3"/>
          <c:tx>
            <c:strRef>
              <c:f>Trend_alkoholkonsument!$A$17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4"/>
                </a:solidFill>
              </a:ln>
              <a:effectLst/>
            </c:spPr>
          </c:marker>
          <c:dPt>
            <c:idx val="1"/>
            <c:marker>
              <c:symbol val="circle"/>
              <c:size val="5"/>
              <c:spPr>
                <a:solidFill>
                  <a:schemeClr val="accent2">
                    <a:lumMod val="40000"/>
                    <a:lumOff val="60000"/>
                  </a:schemeClr>
                </a:solidFill>
                <a:ln w="9525">
                  <a:solidFill>
                    <a:schemeClr val="accent2">
                      <a:lumMod val="40000"/>
                      <a:lumOff val="60000"/>
                    </a:schemeClr>
                  </a:solidFill>
                </a:ln>
                <a:effectLst/>
              </c:spPr>
            </c:marker>
            <c:bubble3D val="0"/>
            <c:extLst>
              <c:ext xmlns:c16="http://schemas.microsoft.com/office/drawing/2014/chart" uri="{C3380CC4-5D6E-409C-BE32-E72D297353CC}">
                <c16:uniqueId val="{00000012-F48C-4647-A38B-230E320543DC}"/>
              </c:ext>
            </c:extLst>
          </c:dPt>
          <c:dLbls>
            <c:dLbl>
              <c:idx val="1"/>
              <c:delete val="1"/>
              <c:extLst>
                <c:ext xmlns:c15="http://schemas.microsoft.com/office/drawing/2012/chart" uri="{CE6537A1-D6FC-4f65-9D91-7224C49458BB}"/>
                <c:ext xmlns:c16="http://schemas.microsoft.com/office/drawing/2014/chart" uri="{C3380CC4-5D6E-409C-BE32-E72D297353CC}">
                  <c16:uniqueId val="{00000012-F48C-4647-A38B-230E320543DC}"/>
                </c:ext>
              </c:extLst>
            </c:dLbl>
            <c:dLbl>
              <c:idx val="2"/>
              <c:delete val="1"/>
              <c:extLst>
                <c:ext xmlns:c15="http://schemas.microsoft.com/office/drawing/2012/chart" uri="{CE6537A1-D6FC-4f65-9D91-7224C49458BB}"/>
                <c:ext xmlns:c16="http://schemas.microsoft.com/office/drawing/2014/chart" uri="{C3380CC4-5D6E-409C-BE32-E72D297353CC}">
                  <c16:uniqueId val="{00000013-F48C-4647-A38B-230E320543DC}"/>
                </c:ext>
              </c:extLst>
            </c:dLbl>
            <c:dLbl>
              <c:idx val="3"/>
              <c:delete val="1"/>
              <c:extLst>
                <c:ext xmlns:c15="http://schemas.microsoft.com/office/drawing/2012/chart" uri="{CE6537A1-D6FC-4f65-9D91-7224C49458BB}"/>
                <c:ext xmlns:c16="http://schemas.microsoft.com/office/drawing/2014/chart" uri="{C3380CC4-5D6E-409C-BE32-E72D297353CC}">
                  <c16:uniqueId val="{00000014-F48C-4647-A38B-230E320543DC}"/>
                </c:ext>
              </c:extLst>
            </c:dLbl>
            <c:dLbl>
              <c:idx val="4"/>
              <c:delete val="1"/>
              <c:extLst>
                <c:ext xmlns:c15="http://schemas.microsoft.com/office/drawing/2012/chart" uri="{CE6537A1-D6FC-4f65-9D91-7224C49458BB}"/>
                <c:ext xmlns:c16="http://schemas.microsoft.com/office/drawing/2014/chart" uri="{C3380CC4-5D6E-409C-BE32-E72D297353CC}">
                  <c16:uniqueId val="{00000015-F48C-4647-A38B-230E320543DC}"/>
                </c:ext>
              </c:extLst>
            </c:dLbl>
            <c:dLbl>
              <c:idx val="5"/>
              <c:delete val="1"/>
              <c:extLst>
                <c:ext xmlns:c15="http://schemas.microsoft.com/office/drawing/2012/chart" uri="{CE6537A1-D6FC-4f65-9D91-7224C49458BB}"/>
                <c:ext xmlns:c16="http://schemas.microsoft.com/office/drawing/2014/chart" uri="{C3380CC4-5D6E-409C-BE32-E72D297353CC}">
                  <c16:uniqueId val="{00000016-F48C-4647-A38B-230E320543DC}"/>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48C-4647-A38B-230E320543D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Trend_alkoholkonsument!$B$13:$H$13</c:f>
              <c:numCache>
                <c:formatCode>General</c:formatCode>
                <c:ptCount val="7"/>
                <c:pt idx="0">
                  <c:v>2013</c:v>
                </c:pt>
                <c:pt idx="1">
                  <c:v>2015</c:v>
                </c:pt>
                <c:pt idx="2">
                  <c:v>2017</c:v>
                </c:pt>
                <c:pt idx="3">
                  <c:v>2019</c:v>
                </c:pt>
                <c:pt idx="4">
                  <c:v>2021</c:v>
                </c:pt>
                <c:pt idx="5">
                  <c:v>2023</c:v>
                </c:pt>
                <c:pt idx="6">
                  <c:v>2025</c:v>
                </c:pt>
              </c:numCache>
            </c:numRef>
          </c:cat>
          <c:val>
            <c:numRef>
              <c:f>Trend_alkoholkonsument!$B$17:$H$17</c:f>
              <c:numCache>
                <c:formatCode>0</c:formatCode>
                <c:ptCount val="7"/>
                <c:pt idx="0" formatCode="General">
                  <c:v>77</c:v>
                </c:pt>
                <c:pt idx="1">
                  <c:v>76</c:v>
                </c:pt>
                <c:pt idx="2" formatCode="General">
                  <c:v>76</c:v>
                </c:pt>
                <c:pt idx="3" formatCode="General">
                  <c:v>71</c:v>
                </c:pt>
                <c:pt idx="4" formatCode="General">
                  <c:v>71</c:v>
                </c:pt>
                <c:pt idx="5" formatCode="General">
                  <c:v>73</c:v>
                </c:pt>
                <c:pt idx="6">
                  <c:v>72</c:v>
                </c:pt>
              </c:numCache>
            </c:numRef>
          </c:val>
          <c:smooth val="0"/>
          <c:extLst>
            <c:ext xmlns:c16="http://schemas.microsoft.com/office/drawing/2014/chart" uri="{C3380CC4-5D6E-409C-BE32-E72D297353CC}">
              <c16:uniqueId val="{00000017-F48C-4647-A38B-230E320543DC}"/>
            </c:ext>
          </c:extLst>
        </c:ser>
        <c:dLbls>
          <c:dLblPos val="l"/>
          <c:showLegendKey val="0"/>
          <c:showVal val="1"/>
          <c:showCatName val="0"/>
          <c:showSerName val="0"/>
          <c:showPercent val="0"/>
          <c:showBubbleSize val="0"/>
        </c:dLbls>
        <c:marker val="1"/>
        <c:smooth val="0"/>
        <c:axId val="311161695"/>
        <c:axId val="305758079"/>
      </c:lineChart>
      <c:catAx>
        <c:axId val="31116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5758079"/>
        <c:crosses val="autoZero"/>
        <c:auto val="1"/>
        <c:lblAlgn val="ctr"/>
        <c:lblOffset val="100"/>
        <c:noMultiLvlLbl val="0"/>
      </c:catAx>
      <c:valAx>
        <c:axId val="30575807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11161695"/>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76851995801957"/>
          <c:y val="0.22606913580246912"/>
          <c:w val="0.85229147745138711"/>
          <c:h val="0.58068611111111124"/>
        </c:manualLayout>
      </c:layout>
      <c:barChart>
        <c:barDir val="bar"/>
        <c:grouping val="stacked"/>
        <c:varyColors val="0"/>
        <c:ser>
          <c:idx val="0"/>
          <c:order val="0"/>
          <c:tx>
            <c:strRef>
              <c:f>Alkohol!$C$2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c:v>
                </c:pt>
                <c:pt idx="1">
                  <c:v>Kille</c:v>
                </c:pt>
                <c:pt idx="2">
                  <c:v>Totalt</c:v>
                </c:pt>
              </c:strCache>
            </c:strRef>
          </c:cat>
          <c:val>
            <c:numRef>
              <c:f>Alkohol!$C$3:$C$5</c:f>
              <c:numCache>
                <c:formatCode>0</c:formatCode>
                <c:ptCount val="3"/>
                <c:pt idx="0">
                  <c:v>31.7</c:v>
                </c:pt>
                <c:pt idx="1">
                  <c:v>33.799999999999997</c:v>
                </c:pt>
                <c:pt idx="2">
                  <c:v>32.700000000000003</c:v>
                </c:pt>
              </c:numCache>
            </c:numRef>
          </c:val>
          <c:extLst>
            <c:ext xmlns:c16="http://schemas.microsoft.com/office/drawing/2014/chart" uri="{C3380CC4-5D6E-409C-BE32-E72D297353CC}">
              <c16:uniqueId val="{00000000-3EDB-4403-9950-71661E8DBD59}"/>
            </c:ext>
          </c:extLst>
        </c:ser>
        <c:ser>
          <c:idx val="1"/>
          <c:order val="1"/>
          <c:tx>
            <c:strRef>
              <c:f>Alkohol!$D$2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c:v>
                </c:pt>
                <c:pt idx="1">
                  <c:v>Kille</c:v>
                </c:pt>
                <c:pt idx="2">
                  <c:v>Totalt</c:v>
                </c:pt>
              </c:strCache>
            </c:strRef>
          </c:cat>
          <c:val>
            <c:numRef>
              <c:f>Alkohol!$D$3:$D$5</c:f>
              <c:numCache>
                <c:formatCode>0</c:formatCode>
                <c:ptCount val="3"/>
                <c:pt idx="0">
                  <c:v>3</c:v>
                </c:pt>
                <c:pt idx="1">
                  <c:v>4.7</c:v>
                </c:pt>
                <c:pt idx="2">
                  <c:v>3.8</c:v>
                </c:pt>
              </c:numCache>
            </c:numRef>
          </c:val>
          <c:extLst>
            <c:ext xmlns:c16="http://schemas.microsoft.com/office/drawing/2014/chart" uri="{C3380CC4-5D6E-409C-BE32-E72D297353CC}">
              <c16:uniqueId val="{00000001-3EDB-4403-9950-71661E8DBD59}"/>
            </c:ext>
          </c:extLst>
        </c:ser>
        <c:ser>
          <c:idx val="2"/>
          <c:order val="2"/>
          <c:tx>
            <c:strRef>
              <c:f>Alkohol!$E$2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c:v>
                </c:pt>
                <c:pt idx="1">
                  <c:v>Kille</c:v>
                </c:pt>
                <c:pt idx="2">
                  <c:v>Totalt</c:v>
                </c:pt>
              </c:strCache>
            </c:strRef>
          </c:cat>
          <c:val>
            <c:numRef>
              <c:f>Alkohol!$E$3:$E$5</c:f>
              <c:numCache>
                <c:formatCode>0</c:formatCode>
                <c:ptCount val="3"/>
                <c:pt idx="0">
                  <c:v>31.5</c:v>
                </c:pt>
                <c:pt idx="1">
                  <c:v>26</c:v>
                </c:pt>
                <c:pt idx="2">
                  <c:v>28.7</c:v>
                </c:pt>
              </c:numCache>
            </c:numRef>
          </c:val>
          <c:extLst>
            <c:ext xmlns:c16="http://schemas.microsoft.com/office/drawing/2014/chart" uri="{C3380CC4-5D6E-409C-BE32-E72D297353CC}">
              <c16:uniqueId val="{00000002-3EDB-4403-9950-71661E8DBD59}"/>
            </c:ext>
          </c:extLst>
        </c:ser>
        <c:ser>
          <c:idx val="3"/>
          <c:order val="3"/>
          <c:tx>
            <c:strRef>
              <c:f>Alkohol!$F$2</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c:v>
                </c:pt>
                <c:pt idx="1">
                  <c:v>Kille</c:v>
                </c:pt>
                <c:pt idx="2">
                  <c:v>Totalt</c:v>
                </c:pt>
              </c:strCache>
            </c:strRef>
          </c:cat>
          <c:val>
            <c:numRef>
              <c:f>Alkohol!$F$3:$F$5</c:f>
              <c:numCache>
                <c:formatCode>0</c:formatCode>
                <c:ptCount val="3"/>
                <c:pt idx="0">
                  <c:v>33.799999999999997</c:v>
                </c:pt>
                <c:pt idx="1">
                  <c:v>35.6</c:v>
                </c:pt>
                <c:pt idx="2">
                  <c:v>34.799999999999997</c:v>
                </c:pt>
              </c:numCache>
            </c:numRef>
          </c:val>
          <c:extLst>
            <c:ext xmlns:c16="http://schemas.microsoft.com/office/drawing/2014/chart" uri="{C3380CC4-5D6E-409C-BE32-E72D297353CC}">
              <c16:uniqueId val="{00000003-3EDB-4403-9950-71661E8DBD59}"/>
            </c:ext>
          </c:extLst>
        </c:ser>
        <c:dLbls>
          <c:dLblPos val="ctr"/>
          <c:showLegendKey val="0"/>
          <c:showVal val="1"/>
          <c:showCatName val="0"/>
          <c:showSerName val="0"/>
          <c:showPercent val="0"/>
          <c:showBubbleSize val="0"/>
        </c:dLbls>
        <c:gapWidth val="150"/>
        <c:overlap val="100"/>
        <c:axId val="847714879"/>
        <c:axId val="847703647"/>
      </c:barChart>
      <c:catAx>
        <c:axId val="847714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03647"/>
        <c:crosses val="autoZero"/>
        <c:auto val="1"/>
        <c:lblAlgn val="ctr"/>
        <c:lblOffset val="100"/>
        <c:noMultiLvlLbl val="0"/>
      </c:catAx>
      <c:valAx>
        <c:axId val="8477036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14879"/>
        <c:crosses val="autoZero"/>
        <c:crossBetween val="between"/>
      </c:valAx>
      <c:spPr>
        <a:noFill/>
        <a:ln>
          <a:noFill/>
        </a:ln>
        <a:effectLst/>
      </c:spPr>
    </c:plotArea>
    <c:legend>
      <c:legendPos val="t"/>
      <c:layout>
        <c:manualLayout>
          <c:xMode val="edge"/>
          <c:yMode val="edge"/>
          <c:x val="7.4925843739700515E-2"/>
          <c:y val="2.3518518518518518E-2"/>
          <c:w val="0.84662039536394385"/>
          <c:h val="0.162541358024691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625416666666664E-2"/>
          <c:y val="0.16317222222222225"/>
          <c:w val="0.88731194444444439"/>
          <c:h val="0.51627530864197535"/>
        </c:manualLayout>
      </c:layout>
      <c:barChart>
        <c:barDir val="col"/>
        <c:grouping val="clustered"/>
        <c:varyColors val="0"/>
        <c:ser>
          <c:idx val="0"/>
          <c:order val="0"/>
          <c:tx>
            <c:strRef>
              <c:f>Alkoholkonsument!$B$26</c:f>
              <c:strCache>
                <c:ptCount val="1"/>
                <c:pt idx="0">
                  <c:v>Totalt</c:v>
                </c:pt>
              </c:strCache>
            </c:strRef>
          </c:tx>
          <c:spPr>
            <a:solidFill>
              <a:schemeClr val="accent1"/>
            </a:solidFill>
            <a:ln>
              <a:noFill/>
            </a:ln>
            <a:effectLst/>
          </c:spPr>
          <c:invertIfNegative val="0"/>
          <c:dLbls>
            <c:dLbl>
              <c:idx val="16"/>
              <c:layout>
                <c:manualLayout>
                  <c:x val="-8.8194444444445741E-3"/>
                  <c:y val="-1.5679012345679012E-2"/>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7F-4D65-BA04-3EC0C9EE5E73}"/>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4-6C7F-4D65-BA04-3EC0C9EE5E7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Alkoholkonsument!$B$27:$B$44</c:f>
              <c:numCache>
                <c:formatCode>0</c:formatCode>
                <c:ptCount val="18"/>
                <c:pt idx="0">
                  <c:v>60.9</c:v>
                </c:pt>
                <c:pt idx="1">
                  <c:v>75</c:v>
                </c:pt>
                <c:pt idx="2">
                  <c:v>48.6</c:v>
                </c:pt>
                <c:pt idx="3">
                  <c:v>61.6</c:v>
                </c:pt>
                <c:pt idx="4">
                  <c:v>68</c:v>
                </c:pt>
                <c:pt idx="5">
                  <c:v>56.1</c:v>
                </c:pt>
                <c:pt idx="6">
                  <c:v>68.599999999999994</c:v>
                </c:pt>
                <c:pt idx="7">
                  <c:v>63.3</c:v>
                </c:pt>
                <c:pt idx="8">
                  <c:v>67.8</c:v>
                </c:pt>
                <c:pt idx="9">
                  <c:v>58.7</c:v>
                </c:pt>
                <c:pt idx="12">
                  <c:v>63.5</c:v>
                </c:pt>
                <c:pt idx="13">
                  <c:v>65.8</c:v>
                </c:pt>
                <c:pt idx="14">
                  <c:v>64.099999999999994</c:v>
                </c:pt>
                <c:pt idx="15">
                  <c:v>73.5</c:v>
                </c:pt>
                <c:pt idx="16">
                  <c:v>63.5</c:v>
                </c:pt>
                <c:pt idx="17">
                  <c:v>67</c:v>
                </c:pt>
              </c:numCache>
            </c:numRef>
          </c:val>
          <c:extLst>
            <c:ext xmlns:c16="http://schemas.microsoft.com/office/drawing/2014/chart" uri="{C3380CC4-5D6E-409C-BE32-E72D297353CC}">
              <c16:uniqueId val="{00000000-6C7F-4D65-BA04-3EC0C9EE5E73}"/>
            </c:ext>
          </c:extLst>
        </c:ser>
        <c:ser>
          <c:idx val="1"/>
          <c:order val="1"/>
          <c:tx>
            <c:strRef>
              <c:f>Alkoholkonsument!$C$26</c:f>
              <c:strCache>
                <c:ptCount val="1"/>
                <c:pt idx="0">
                  <c:v>Killar</c:v>
                </c:pt>
              </c:strCache>
            </c:strRef>
          </c:tx>
          <c:spPr>
            <a:solidFill>
              <a:schemeClr val="accent1">
                <a:lumMod val="40000"/>
                <a:lumOff val="60000"/>
              </a:schemeClr>
            </a:solidFill>
            <a:ln>
              <a:noFill/>
            </a:ln>
            <a:effectLst/>
          </c:spPr>
          <c:invertIfNegative val="0"/>
          <c:dLbls>
            <c:dLbl>
              <c:idx val="16"/>
              <c:layout>
                <c:manualLayout>
                  <c:x val="0"/>
                  <c:y val="3.91975308641975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7F-4D65-BA04-3EC0C9EE5E73}"/>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Alkoholkonsument!$C$27:$C$44</c:f>
              <c:numCache>
                <c:formatCode>General</c:formatCode>
                <c:ptCount val="18"/>
                <c:pt idx="16" formatCode="0">
                  <c:v>61.5</c:v>
                </c:pt>
                <c:pt idx="17" formatCode="0">
                  <c:v>62</c:v>
                </c:pt>
              </c:numCache>
            </c:numRef>
          </c:val>
          <c:extLst>
            <c:ext xmlns:c16="http://schemas.microsoft.com/office/drawing/2014/chart" uri="{C3380CC4-5D6E-409C-BE32-E72D297353CC}">
              <c16:uniqueId val="{00000001-6C7F-4D65-BA04-3EC0C9EE5E73}"/>
            </c:ext>
          </c:extLst>
        </c:ser>
        <c:ser>
          <c:idx val="2"/>
          <c:order val="2"/>
          <c:tx>
            <c:strRef>
              <c:f>Alkoholkonsument!$D$26</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Alkoholkonsument!$D$27:$D$44</c:f>
              <c:numCache>
                <c:formatCode>General</c:formatCode>
                <c:ptCount val="18"/>
                <c:pt idx="16" formatCode="0">
                  <c:v>65.2</c:v>
                </c:pt>
                <c:pt idx="17" formatCode="0">
                  <c:v>72</c:v>
                </c:pt>
              </c:numCache>
            </c:numRef>
          </c:val>
          <c:extLst>
            <c:ext xmlns:c16="http://schemas.microsoft.com/office/drawing/2014/chart" uri="{C3380CC4-5D6E-409C-BE32-E72D297353CC}">
              <c16:uniqueId val="{00000002-6C7F-4D65-BA04-3EC0C9EE5E73}"/>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Trend_intensivkonsument!$A$15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E3E1-4CEB-A8D1-7FCA47B15849}"/>
                </c:ext>
              </c:extLst>
            </c:dLbl>
            <c:dLbl>
              <c:idx val="2"/>
              <c:delete val="1"/>
              <c:extLst>
                <c:ext xmlns:c15="http://schemas.microsoft.com/office/drawing/2012/chart" uri="{CE6537A1-D6FC-4f65-9D91-7224C49458BB}"/>
                <c:ext xmlns:c16="http://schemas.microsoft.com/office/drawing/2014/chart" uri="{C3380CC4-5D6E-409C-BE32-E72D297353CC}">
                  <c16:uniqueId val="{00000001-E3E1-4CEB-A8D1-7FCA47B15849}"/>
                </c:ext>
              </c:extLst>
            </c:dLbl>
            <c:dLbl>
              <c:idx val="3"/>
              <c:delete val="1"/>
              <c:extLst>
                <c:ext xmlns:c15="http://schemas.microsoft.com/office/drawing/2012/chart" uri="{CE6537A1-D6FC-4f65-9D91-7224C49458BB}"/>
                <c:ext xmlns:c16="http://schemas.microsoft.com/office/drawing/2014/chart" uri="{C3380CC4-5D6E-409C-BE32-E72D297353CC}">
                  <c16:uniqueId val="{00000002-E3E1-4CEB-A8D1-7FCA47B15849}"/>
                </c:ext>
              </c:extLst>
            </c:dLbl>
            <c:dLbl>
              <c:idx val="4"/>
              <c:delete val="1"/>
              <c:extLst>
                <c:ext xmlns:c15="http://schemas.microsoft.com/office/drawing/2012/chart" uri="{CE6537A1-D6FC-4f65-9D91-7224C49458BB}"/>
                <c:ext xmlns:c16="http://schemas.microsoft.com/office/drawing/2014/chart" uri="{C3380CC4-5D6E-409C-BE32-E72D297353CC}">
                  <c16:uniqueId val="{00000003-E3E1-4CEB-A8D1-7FCA47B15849}"/>
                </c:ext>
              </c:extLst>
            </c:dLbl>
            <c:dLbl>
              <c:idx val="5"/>
              <c:delete val="1"/>
              <c:extLst>
                <c:ext xmlns:c15="http://schemas.microsoft.com/office/drawing/2012/chart" uri="{CE6537A1-D6FC-4f65-9D91-7224C49458BB}"/>
                <c:ext xmlns:c16="http://schemas.microsoft.com/office/drawing/2014/chart" uri="{C3380CC4-5D6E-409C-BE32-E72D297353CC}">
                  <c16:uniqueId val="{00000004-E3E1-4CEB-A8D1-7FCA47B15849}"/>
                </c:ext>
              </c:extLst>
            </c:dLbl>
            <c:dLbl>
              <c:idx val="6"/>
              <c:layout>
                <c:manualLayout>
                  <c:x val="0"/>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E1-4CEB-A8D1-7FCA47B1584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Trend_intensivkonsument!$B$14:$H$14</c:f>
              <c:numCache>
                <c:formatCode>General</c:formatCode>
                <c:ptCount val="7"/>
                <c:pt idx="0">
                  <c:v>2013</c:v>
                </c:pt>
                <c:pt idx="1">
                  <c:v>2015</c:v>
                </c:pt>
                <c:pt idx="2">
                  <c:v>2017</c:v>
                </c:pt>
                <c:pt idx="3">
                  <c:v>2019</c:v>
                </c:pt>
                <c:pt idx="4">
                  <c:v>2021</c:v>
                </c:pt>
                <c:pt idx="5">
                  <c:v>2023</c:v>
                </c:pt>
                <c:pt idx="6">
                  <c:v>2025</c:v>
                </c:pt>
              </c:numCache>
            </c:numRef>
          </c:cat>
          <c:val>
            <c:numRef>
              <c:f>Trend_intensivkonsument!$B$15:$H$15</c:f>
              <c:numCache>
                <c:formatCode>General</c:formatCode>
                <c:ptCount val="7"/>
                <c:pt idx="0">
                  <c:v>33</c:v>
                </c:pt>
                <c:pt idx="1">
                  <c:v>28</c:v>
                </c:pt>
                <c:pt idx="2">
                  <c:v>22</c:v>
                </c:pt>
                <c:pt idx="3">
                  <c:v>23</c:v>
                </c:pt>
                <c:pt idx="4">
                  <c:v>22</c:v>
                </c:pt>
                <c:pt idx="5" formatCode="0">
                  <c:v>24.1</c:v>
                </c:pt>
                <c:pt idx="6" formatCode="0">
                  <c:v>23.5</c:v>
                </c:pt>
              </c:numCache>
            </c:numRef>
          </c:val>
          <c:smooth val="0"/>
          <c:extLst>
            <c:ext xmlns:c16="http://schemas.microsoft.com/office/drawing/2014/chart" uri="{C3380CC4-5D6E-409C-BE32-E72D297353CC}">
              <c16:uniqueId val="{00000006-E3E1-4CEB-A8D1-7FCA47B15849}"/>
            </c:ext>
          </c:extLst>
        </c:ser>
        <c:ser>
          <c:idx val="1"/>
          <c:order val="1"/>
          <c:tx>
            <c:strRef>
              <c:f>Trend_intensivkonsument!$A$16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E3E1-4CEB-A8D1-7FCA47B15849}"/>
                </c:ext>
              </c:extLst>
            </c:dLbl>
            <c:dLbl>
              <c:idx val="2"/>
              <c:delete val="1"/>
              <c:extLst>
                <c:ext xmlns:c15="http://schemas.microsoft.com/office/drawing/2012/chart" uri="{CE6537A1-D6FC-4f65-9D91-7224C49458BB}"/>
                <c:ext xmlns:c16="http://schemas.microsoft.com/office/drawing/2014/chart" uri="{C3380CC4-5D6E-409C-BE32-E72D297353CC}">
                  <c16:uniqueId val="{00000008-E3E1-4CEB-A8D1-7FCA47B15849}"/>
                </c:ext>
              </c:extLst>
            </c:dLbl>
            <c:dLbl>
              <c:idx val="3"/>
              <c:delete val="1"/>
              <c:extLst>
                <c:ext xmlns:c15="http://schemas.microsoft.com/office/drawing/2012/chart" uri="{CE6537A1-D6FC-4f65-9D91-7224C49458BB}"/>
                <c:ext xmlns:c16="http://schemas.microsoft.com/office/drawing/2014/chart" uri="{C3380CC4-5D6E-409C-BE32-E72D297353CC}">
                  <c16:uniqueId val="{00000009-E3E1-4CEB-A8D1-7FCA47B15849}"/>
                </c:ext>
              </c:extLst>
            </c:dLbl>
            <c:dLbl>
              <c:idx val="4"/>
              <c:delete val="1"/>
              <c:extLst>
                <c:ext xmlns:c15="http://schemas.microsoft.com/office/drawing/2012/chart" uri="{CE6537A1-D6FC-4f65-9D91-7224C49458BB}"/>
                <c:ext xmlns:c16="http://schemas.microsoft.com/office/drawing/2014/chart" uri="{C3380CC4-5D6E-409C-BE32-E72D297353CC}">
                  <c16:uniqueId val="{0000000A-E3E1-4CEB-A8D1-7FCA47B15849}"/>
                </c:ext>
              </c:extLst>
            </c:dLbl>
            <c:dLbl>
              <c:idx val="5"/>
              <c:delete val="1"/>
              <c:extLst>
                <c:ext xmlns:c15="http://schemas.microsoft.com/office/drawing/2012/chart" uri="{CE6537A1-D6FC-4f65-9D91-7224C49458BB}"/>
                <c:ext xmlns:c16="http://schemas.microsoft.com/office/drawing/2014/chart" uri="{C3380CC4-5D6E-409C-BE32-E72D297353CC}">
                  <c16:uniqueId val="{0000000B-E3E1-4CEB-A8D1-7FCA47B15849}"/>
                </c:ext>
              </c:extLst>
            </c:dLbl>
            <c:dLbl>
              <c:idx val="6"/>
              <c:layout>
                <c:manualLayout>
                  <c:x val="0"/>
                  <c:y val="3.5277766889578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E1-4CEB-A8D1-7FCA47B1584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Trend_intensivkonsument!$B$14:$H$14</c:f>
              <c:numCache>
                <c:formatCode>General</c:formatCode>
                <c:ptCount val="7"/>
                <c:pt idx="0">
                  <c:v>2013</c:v>
                </c:pt>
                <c:pt idx="1">
                  <c:v>2015</c:v>
                </c:pt>
                <c:pt idx="2">
                  <c:v>2017</c:v>
                </c:pt>
                <c:pt idx="3">
                  <c:v>2019</c:v>
                </c:pt>
                <c:pt idx="4">
                  <c:v>2021</c:v>
                </c:pt>
                <c:pt idx="5">
                  <c:v>2023</c:v>
                </c:pt>
                <c:pt idx="6">
                  <c:v>2025</c:v>
                </c:pt>
              </c:numCache>
            </c:numRef>
          </c:cat>
          <c:val>
            <c:numRef>
              <c:f>Trend_intensivkonsument!$B$16:$H$16</c:f>
              <c:numCache>
                <c:formatCode>General</c:formatCode>
                <c:ptCount val="7"/>
                <c:pt idx="0">
                  <c:v>27</c:v>
                </c:pt>
                <c:pt idx="1">
                  <c:v>28</c:v>
                </c:pt>
                <c:pt idx="2">
                  <c:v>28</c:v>
                </c:pt>
                <c:pt idx="3">
                  <c:v>26</c:v>
                </c:pt>
                <c:pt idx="4">
                  <c:v>16</c:v>
                </c:pt>
                <c:pt idx="5" formatCode="0">
                  <c:v>24.3</c:v>
                </c:pt>
                <c:pt idx="6" formatCode="0">
                  <c:v>18.5</c:v>
                </c:pt>
              </c:numCache>
            </c:numRef>
          </c:val>
          <c:smooth val="0"/>
          <c:extLst>
            <c:ext xmlns:c16="http://schemas.microsoft.com/office/drawing/2014/chart" uri="{C3380CC4-5D6E-409C-BE32-E72D297353CC}">
              <c16:uniqueId val="{0000000D-E3E1-4CEB-A8D1-7FCA47B15849}"/>
            </c:ext>
          </c:extLst>
        </c:ser>
        <c:ser>
          <c:idx val="2"/>
          <c:order val="2"/>
          <c:tx>
            <c:strRef>
              <c:f>Trend_intensivkonsument!$A$17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E-E3E1-4CEB-A8D1-7FCA47B15849}"/>
                </c:ext>
              </c:extLst>
            </c:dLbl>
            <c:dLbl>
              <c:idx val="2"/>
              <c:delete val="1"/>
              <c:extLst>
                <c:ext xmlns:c15="http://schemas.microsoft.com/office/drawing/2012/chart" uri="{CE6537A1-D6FC-4f65-9D91-7224C49458BB}"/>
                <c:ext xmlns:c16="http://schemas.microsoft.com/office/drawing/2014/chart" uri="{C3380CC4-5D6E-409C-BE32-E72D297353CC}">
                  <c16:uniqueId val="{0000000F-E3E1-4CEB-A8D1-7FCA47B15849}"/>
                </c:ext>
              </c:extLst>
            </c:dLbl>
            <c:dLbl>
              <c:idx val="3"/>
              <c:delete val="1"/>
              <c:extLst>
                <c:ext xmlns:c15="http://schemas.microsoft.com/office/drawing/2012/chart" uri="{CE6537A1-D6FC-4f65-9D91-7224C49458BB}"/>
                <c:ext xmlns:c16="http://schemas.microsoft.com/office/drawing/2014/chart" uri="{C3380CC4-5D6E-409C-BE32-E72D297353CC}">
                  <c16:uniqueId val="{00000010-E3E1-4CEB-A8D1-7FCA47B15849}"/>
                </c:ext>
              </c:extLst>
            </c:dLbl>
            <c:dLbl>
              <c:idx val="4"/>
              <c:delete val="1"/>
              <c:extLst>
                <c:ext xmlns:c15="http://schemas.microsoft.com/office/drawing/2012/chart" uri="{CE6537A1-D6FC-4f65-9D91-7224C49458BB}"/>
                <c:ext xmlns:c16="http://schemas.microsoft.com/office/drawing/2014/chart" uri="{C3380CC4-5D6E-409C-BE32-E72D297353CC}">
                  <c16:uniqueId val="{00000011-E3E1-4CEB-A8D1-7FCA47B15849}"/>
                </c:ext>
              </c:extLst>
            </c:dLbl>
            <c:dLbl>
              <c:idx val="5"/>
              <c:delete val="1"/>
              <c:extLst>
                <c:ext xmlns:c15="http://schemas.microsoft.com/office/drawing/2012/chart" uri="{CE6537A1-D6FC-4f65-9D91-7224C49458BB}"/>
                <c:ext xmlns:c16="http://schemas.microsoft.com/office/drawing/2014/chart" uri="{C3380CC4-5D6E-409C-BE32-E72D297353CC}">
                  <c16:uniqueId val="{00000012-E3E1-4CEB-A8D1-7FCA47B15849}"/>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3E1-4CEB-A8D1-7FCA47B1584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Trend_intensivkonsument!$B$14:$H$14</c:f>
              <c:numCache>
                <c:formatCode>General</c:formatCode>
                <c:ptCount val="7"/>
                <c:pt idx="0">
                  <c:v>2013</c:v>
                </c:pt>
                <c:pt idx="1">
                  <c:v>2015</c:v>
                </c:pt>
                <c:pt idx="2">
                  <c:v>2017</c:v>
                </c:pt>
                <c:pt idx="3">
                  <c:v>2019</c:v>
                </c:pt>
                <c:pt idx="4">
                  <c:v>2021</c:v>
                </c:pt>
                <c:pt idx="5">
                  <c:v>2023</c:v>
                </c:pt>
                <c:pt idx="6">
                  <c:v>2025</c:v>
                </c:pt>
              </c:numCache>
            </c:numRef>
          </c:cat>
          <c:val>
            <c:numRef>
              <c:f>Trend_intensivkonsument!$B$17:$H$17</c:f>
              <c:numCache>
                <c:formatCode>General</c:formatCode>
                <c:ptCount val="7"/>
                <c:pt idx="0">
                  <c:v>33</c:v>
                </c:pt>
                <c:pt idx="1">
                  <c:v>27</c:v>
                </c:pt>
                <c:pt idx="2">
                  <c:v>26</c:v>
                </c:pt>
                <c:pt idx="3">
                  <c:v>22</c:v>
                </c:pt>
                <c:pt idx="4">
                  <c:v>19</c:v>
                </c:pt>
                <c:pt idx="5">
                  <c:v>24</c:v>
                </c:pt>
                <c:pt idx="6">
                  <c:v>22</c:v>
                </c:pt>
              </c:numCache>
            </c:numRef>
          </c:val>
          <c:smooth val="0"/>
          <c:extLst>
            <c:ext xmlns:c16="http://schemas.microsoft.com/office/drawing/2014/chart" uri="{C3380CC4-5D6E-409C-BE32-E72D297353CC}">
              <c16:uniqueId val="{00000013-E3E1-4CEB-A8D1-7FCA47B15849}"/>
            </c:ext>
          </c:extLst>
        </c:ser>
        <c:ser>
          <c:idx val="3"/>
          <c:order val="3"/>
          <c:tx>
            <c:strRef>
              <c:f>Trend_intensivkonsument!$A$18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layout>
                <c:manualLayout>
                  <c:x val="-5.3534027777777778E-2"/>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3E1-4CEB-A8D1-7FCA47B15849}"/>
                </c:ext>
              </c:extLst>
            </c:dLbl>
            <c:dLbl>
              <c:idx val="1"/>
              <c:delete val="1"/>
              <c:extLst>
                <c:ext xmlns:c15="http://schemas.microsoft.com/office/drawing/2012/chart" uri="{CE6537A1-D6FC-4f65-9D91-7224C49458BB}"/>
                <c:ext xmlns:c16="http://schemas.microsoft.com/office/drawing/2014/chart" uri="{C3380CC4-5D6E-409C-BE32-E72D297353CC}">
                  <c16:uniqueId val="{00000014-E3E1-4CEB-A8D1-7FCA47B15849}"/>
                </c:ext>
              </c:extLst>
            </c:dLbl>
            <c:dLbl>
              <c:idx val="2"/>
              <c:delete val="1"/>
              <c:extLst>
                <c:ext xmlns:c15="http://schemas.microsoft.com/office/drawing/2012/chart" uri="{CE6537A1-D6FC-4f65-9D91-7224C49458BB}"/>
                <c:ext xmlns:c16="http://schemas.microsoft.com/office/drawing/2014/chart" uri="{C3380CC4-5D6E-409C-BE32-E72D297353CC}">
                  <c16:uniqueId val="{00000015-E3E1-4CEB-A8D1-7FCA47B15849}"/>
                </c:ext>
              </c:extLst>
            </c:dLbl>
            <c:dLbl>
              <c:idx val="3"/>
              <c:delete val="1"/>
              <c:extLst>
                <c:ext xmlns:c15="http://schemas.microsoft.com/office/drawing/2012/chart" uri="{CE6537A1-D6FC-4f65-9D91-7224C49458BB}"/>
                <c:ext xmlns:c16="http://schemas.microsoft.com/office/drawing/2014/chart" uri="{C3380CC4-5D6E-409C-BE32-E72D297353CC}">
                  <c16:uniqueId val="{00000016-E3E1-4CEB-A8D1-7FCA47B15849}"/>
                </c:ext>
              </c:extLst>
            </c:dLbl>
            <c:dLbl>
              <c:idx val="4"/>
              <c:delete val="1"/>
              <c:extLst>
                <c:ext xmlns:c15="http://schemas.microsoft.com/office/drawing/2012/chart" uri="{CE6537A1-D6FC-4f65-9D91-7224C49458BB}"/>
                <c:ext xmlns:c16="http://schemas.microsoft.com/office/drawing/2014/chart" uri="{C3380CC4-5D6E-409C-BE32-E72D297353CC}">
                  <c16:uniqueId val="{00000017-E3E1-4CEB-A8D1-7FCA47B15849}"/>
                </c:ext>
              </c:extLst>
            </c:dLbl>
            <c:dLbl>
              <c:idx val="5"/>
              <c:delete val="1"/>
              <c:extLst>
                <c:ext xmlns:c15="http://schemas.microsoft.com/office/drawing/2012/chart" uri="{CE6537A1-D6FC-4f65-9D91-7224C49458BB}"/>
                <c:ext xmlns:c16="http://schemas.microsoft.com/office/drawing/2014/chart" uri="{C3380CC4-5D6E-409C-BE32-E72D297353CC}">
                  <c16:uniqueId val="{00000018-E3E1-4CEB-A8D1-7FCA47B15849}"/>
                </c:ext>
              </c:extLst>
            </c:dLbl>
            <c:dLbl>
              <c:idx val="6"/>
              <c:layout>
                <c:manualLayout>
                  <c:x val="0"/>
                  <c:y val="2.743826313633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3E1-4CEB-A8D1-7FCA47B1584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Trend_intensivkonsument!$B$14:$H$14</c:f>
              <c:numCache>
                <c:formatCode>General</c:formatCode>
                <c:ptCount val="7"/>
                <c:pt idx="0">
                  <c:v>2013</c:v>
                </c:pt>
                <c:pt idx="1">
                  <c:v>2015</c:v>
                </c:pt>
                <c:pt idx="2">
                  <c:v>2017</c:v>
                </c:pt>
                <c:pt idx="3">
                  <c:v>2019</c:v>
                </c:pt>
                <c:pt idx="4">
                  <c:v>2021</c:v>
                </c:pt>
                <c:pt idx="5">
                  <c:v>2023</c:v>
                </c:pt>
                <c:pt idx="6">
                  <c:v>2025</c:v>
                </c:pt>
              </c:numCache>
            </c:numRef>
          </c:cat>
          <c:val>
            <c:numRef>
              <c:f>Trend_intensivkonsument!$B$18:$H$18</c:f>
              <c:numCache>
                <c:formatCode>General</c:formatCode>
                <c:ptCount val="7"/>
                <c:pt idx="0">
                  <c:v>25</c:v>
                </c:pt>
                <c:pt idx="1">
                  <c:v>25</c:v>
                </c:pt>
                <c:pt idx="2">
                  <c:v>23</c:v>
                </c:pt>
                <c:pt idx="3">
                  <c:v>17</c:v>
                </c:pt>
                <c:pt idx="4">
                  <c:v>19</c:v>
                </c:pt>
                <c:pt idx="5">
                  <c:v>20</c:v>
                </c:pt>
                <c:pt idx="6">
                  <c:v>21</c:v>
                </c:pt>
              </c:numCache>
            </c:numRef>
          </c:val>
          <c:smooth val="0"/>
          <c:extLst>
            <c:ext xmlns:c16="http://schemas.microsoft.com/office/drawing/2014/chart" uri="{C3380CC4-5D6E-409C-BE32-E72D297353CC}">
              <c16:uniqueId val="{00000019-E3E1-4CEB-A8D1-7FCA47B15849}"/>
            </c:ext>
          </c:extLst>
        </c:ser>
        <c:dLbls>
          <c:dLblPos val="l"/>
          <c:showLegendKey val="0"/>
          <c:showVal val="1"/>
          <c:showCatName val="0"/>
          <c:showSerName val="0"/>
          <c:showPercent val="0"/>
          <c:showBubbleSize val="0"/>
        </c:dLbls>
        <c:marker val="1"/>
        <c:smooth val="0"/>
        <c:axId val="353209359"/>
        <c:axId val="178273487"/>
      </c:lineChart>
      <c:catAx>
        <c:axId val="35320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273487"/>
        <c:crosses val="autoZero"/>
        <c:auto val="1"/>
        <c:lblAlgn val="ctr"/>
        <c:lblOffset val="100"/>
        <c:noMultiLvlLbl val="0"/>
      </c:catAx>
      <c:valAx>
        <c:axId val="178273487"/>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3209359"/>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Rökning!$C$2</c:f>
              <c:strCache>
                <c:ptCount val="1"/>
                <c:pt idx="0">
                  <c:v>Nej/Nej, bara prövat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Rökning!$C$3:$C$5</c:f>
              <c:numCache>
                <c:formatCode>0</c:formatCode>
                <c:ptCount val="3"/>
                <c:pt idx="0">
                  <c:v>87.4</c:v>
                </c:pt>
                <c:pt idx="1">
                  <c:v>79.099999999999994</c:v>
                </c:pt>
                <c:pt idx="2">
                  <c:v>83.1</c:v>
                </c:pt>
              </c:numCache>
            </c:numRef>
          </c:val>
          <c:extLst>
            <c:ext xmlns:c16="http://schemas.microsoft.com/office/drawing/2014/chart" uri="{C3380CC4-5D6E-409C-BE32-E72D297353CC}">
              <c16:uniqueId val="{00000000-AA03-494A-A221-9773A637C925}"/>
            </c:ext>
          </c:extLst>
        </c:ser>
        <c:ser>
          <c:idx val="1"/>
          <c:order val="1"/>
          <c:tx>
            <c:strRef>
              <c:f>Rökning!$D$2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Rökning!$D$3:$D$5</c:f>
              <c:numCache>
                <c:formatCode>0</c:formatCode>
                <c:ptCount val="3"/>
                <c:pt idx="0">
                  <c:v>10.7</c:v>
                </c:pt>
                <c:pt idx="1">
                  <c:v>17.8</c:v>
                </c:pt>
                <c:pt idx="2">
                  <c:v>14.2</c:v>
                </c:pt>
              </c:numCache>
            </c:numRef>
          </c:val>
          <c:extLst>
            <c:ext xmlns:c16="http://schemas.microsoft.com/office/drawing/2014/chart" uri="{C3380CC4-5D6E-409C-BE32-E72D297353CC}">
              <c16:uniqueId val="{00000001-AA03-494A-A221-9773A637C925}"/>
            </c:ext>
          </c:extLst>
        </c:ser>
        <c:ser>
          <c:idx val="2"/>
          <c:order val="2"/>
          <c:tx>
            <c:strRef>
              <c:f>Rökning!$E$2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Rökning!$E$3:$E$5</c:f>
              <c:numCache>
                <c:formatCode>0</c:formatCode>
                <c:ptCount val="3"/>
                <c:pt idx="0">
                  <c:v>1</c:v>
                </c:pt>
                <c:pt idx="1">
                  <c:v>1.8</c:v>
                </c:pt>
                <c:pt idx="2">
                  <c:v>1.4</c:v>
                </c:pt>
              </c:numCache>
            </c:numRef>
          </c:val>
          <c:extLst>
            <c:ext xmlns:c16="http://schemas.microsoft.com/office/drawing/2014/chart" uri="{C3380CC4-5D6E-409C-BE32-E72D297353CC}">
              <c16:uniqueId val="{00000002-AA03-494A-A221-9773A637C925}"/>
            </c:ext>
          </c:extLst>
        </c:ser>
        <c:ser>
          <c:idx val="3"/>
          <c:order val="3"/>
          <c:tx>
            <c:strRef>
              <c:f>Rökning!$F$2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Rökning!$F$3:$F$5</c:f>
              <c:numCache>
                <c:formatCode>0</c:formatCode>
                <c:ptCount val="3"/>
                <c:pt idx="0">
                  <c:v>1</c:v>
                </c:pt>
                <c:pt idx="1">
                  <c:v>1.4</c:v>
                </c:pt>
                <c:pt idx="2">
                  <c:v>1.3</c:v>
                </c:pt>
              </c:numCache>
            </c:numRef>
          </c:val>
          <c:extLst>
            <c:ext xmlns:c16="http://schemas.microsoft.com/office/drawing/2014/chart" uri="{C3380CC4-5D6E-409C-BE32-E72D297353CC}">
              <c16:uniqueId val="{00000003-AA03-494A-A221-9773A637C925}"/>
            </c:ext>
          </c:extLst>
        </c:ser>
        <c:dLbls>
          <c:dLblPos val="ctr"/>
          <c:showLegendKey val="0"/>
          <c:showVal val="1"/>
          <c:showCatName val="0"/>
          <c:showSerName val="0"/>
          <c:showPercent val="0"/>
          <c:showBubbleSize val="0"/>
        </c:dLbls>
        <c:gapWidth val="150"/>
        <c:overlap val="100"/>
        <c:axId val="875508047"/>
        <c:axId val="875508463"/>
      </c:barChart>
      <c:catAx>
        <c:axId val="87550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463"/>
        <c:crosses val="autoZero"/>
        <c:auto val="1"/>
        <c:lblAlgn val="ctr"/>
        <c:lblOffset val="100"/>
        <c:noMultiLvlLbl val="0"/>
      </c:catAx>
      <c:valAx>
        <c:axId val="87550846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047"/>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Intensivkonsument!$B$25</c:f>
              <c:strCache>
                <c:ptCount val="1"/>
                <c:pt idx="0">
                  <c:v>Totalt</c:v>
                </c:pt>
              </c:strCache>
            </c:strRef>
          </c:tx>
          <c:spPr>
            <a:solidFill>
              <a:schemeClr val="accent1"/>
            </a:solidFill>
            <a:ln>
              <a:noFill/>
            </a:ln>
            <a:effectLst/>
          </c:spPr>
          <c:invertIfNegative val="0"/>
          <c:dLbls>
            <c:dLbl>
              <c:idx val="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F26-453A-87FC-853FCAE3EA36}"/>
                </c:ext>
              </c:extLst>
            </c:dLbl>
            <c:dLbl>
              <c:idx val="14"/>
              <c:tx>
                <c:rich>
                  <a:bodyPr/>
                  <a:lstStyle/>
                  <a:p>
                    <a:r>
                      <a:rPr lang="en-US"/>
                      <a:t>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F26-453A-87FC-853FCAE3EA36}"/>
                </c:ext>
              </c:extLst>
            </c:dLbl>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8F26-453A-87FC-853FCAE3EA36}"/>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8F26-453A-87FC-853FCAE3EA3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Intensivkonsument!$B$26:$B$43</c:f>
              <c:numCache>
                <c:formatCode>0</c:formatCode>
                <c:ptCount val="18"/>
                <c:pt idx="0">
                  <c:v>30.2</c:v>
                </c:pt>
                <c:pt idx="1">
                  <c:v>27.8</c:v>
                </c:pt>
                <c:pt idx="2">
                  <c:v>0</c:v>
                </c:pt>
                <c:pt idx="3">
                  <c:v>22.1</c:v>
                </c:pt>
                <c:pt idx="4">
                  <c:v>32</c:v>
                </c:pt>
                <c:pt idx="5">
                  <c:v>12.3</c:v>
                </c:pt>
                <c:pt idx="6">
                  <c:v>20</c:v>
                </c:pt>
                <c:pt idx="7">
                  <c:v>17.2</c:v>
                </c:pt>
                <c:pt idx="8">
                  <c:v>22</c:v>
                </c:pt>
                <c:pt idx="9">
                  <c:v>19.600000000000001</c:v>
                </c:pt>
                <c:pt idx="12">
                  <c:v>21.2</c:v>
                </c:pt>
                <c:pt idx="13">
                  <c:v>26.3</c:v>
                </c:pt>
                <c:pt idx="14">
                  <c:v>20.5</c:v>
                </c:pt>
                <c:pt idx="15">
                  <c:v>38.799999999999997</c:v>
                </c:pt>
                <c:pt idx="16">
                  <c:v>21.1</c:v>
                </c:pt>
                <c:pt idx="17">
                  <c:v>22</c:v>
                </c:pt>
              </c:numCache>
            </c:numRef>
          </c:val>
          <c:extLst>
            <c:ext xmlns:c16="http://schemas.microsoft.com/office/drawing/2014/chart" uri="{C3380CC4-5D6E-409C-BE32-E72D297353CC}">
              <c16:uniqueId val="{00000004-B053-446B-B746-1F034F2DCD1D}"/>
            </c:ext>
          </c:extLst>
        </c:ser>
        <c:ser>
          <c:idx val="1"/>
          <c:order val="1"/>
          <c:tx>
            <c:strRef>
              <c:f>Intensivkonsument!$C$25</c:f>
              <c:strCache>
                <c:ptCount val="1"/>
                <c:pt idx="0">
                  <c:v>Killar</c:v>
                </c:pt>
              </c:strCache>
            </c:strRef>
          </c:tx>
          <c:spPr>
            <a:solidFill>
              <a:srgbClr val="4472C4">
                <a:lumMod val="40000"/>
                <a:lumOff val="60000"/>
              </a:srgbClr>
            </a:solidFill>
            <a:ln>
              <a:no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4-8F26-453A-87FC-853FCAE3EA36}"/>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Intensivkonsument!$C$26:$C$43</c:f>
              <c:numCache>
                <c:formatCode>General</c:formatCode>
                <c:ptCount val="18"/>
                <c:pt idx="16" formatCode="0">
                  <c:v>23.5</c:v>
                </c:pt>
                <c:pt idx="17" formatCode="0">
                  <c:v>22</c:v>
                </c:pt>
              </c:numCache>
            </c:numRef>
          </c:val>
          <c:extLst>
            <c:ext xmlns:c16="http://schemas.microsoft.com/office/drawing/2014/chart" uri="{C3380CC4-5D6E-409C-BE32-E72D297353CC}">
              <c16:uniqueId val="{00000005-B053-446B-B746-1F034F2DCD1D}"/>
            </c:ext>
          </c:extLst>
        </c:ser>
        <c:ser>
          <c:idx val="2"/>
          <c:order val="2"/>
          <c:tx>
            <c:strRef>
              <c:f>Intensivkonsument!$D$25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Intensivkonsument!$D$26:$D$43</c:f>
              <c:numCache>
                <c:formatCode>General</c:formatCode>
                <c:ptCount val="18"/>
                <c:pt idx="16" formatCode="0">
                  <c:v>18.5</c:v>
                </c:pt>
                <c:pt idx="17" formatCode="0">
                  <c:v>21</c:v>
                </c:pt>
              </c:numCache>
            </c:numRef>
          </c:val>
          <c:extLst>
            <c:ext xmlns:c16="http://schemas.microsoft.com/office/drawing/2014/chart" uri="{C3380CC4-5D6E-409C-BE32-E72D297353CC}">
              <c16:uniqueId val="{00000006-B053-446B-B746-1F034F2DCD1D}"/>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hänt_alkohol!$B$16</c:f>
              <c:strCache>
                <c:ptCount val="1"/>
                <c:pt idx="0">
                  <c:v>Tjejer</c:v>
                </c:pt>
              </c:strCache>
            </c:strRef>
          </c:tx>
          <c:spPr>
            <a:solidFill>
              <a:schemeClr val="bg1">
                <a:lumMod val="75000"/>
              </a:schemeClr>
            </a:solidFill>
            <a:ln>
              <a:noFill/>
            </a:ln>
            <a:effectLst/>
          </c:spPr>
          <c:invertIfNegative val="0"/>
          <c:dLbls>
            <c:dLbl>
              <c:idx val="6"/>
              <c:layout>
                <c:manualLayout>
                  <c:x val="0"/>
                  <c:y val="-1.17592556298593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12-4F10-92FC-C78C67B6498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hänt_alkohol!$A$18:$A$26</c:f>
              <c:strCache>
                <c:ptCount val="9"/>
                <c:pt idx="0">
                  <c:v>Medvetet skadat mig själv</c:v>
                </c:pt>
                <c:pt idx="1">
                  <c:v>Utsatt för våld</c:v>
                </c:pt>
                <c:pt idx="2">
                  <c:v>Haft sex ångrat dagen efter</c:v>
                </c:pt>
                <c:pt idx="3">
                  <c:v>Råkat i slagsmål</c:v>
                </c:pt>
                <c:pt idx="4">
                  <c:v>Åkt motorfordon med berusad förare</c:v>
                </c:pt>
                <c:pt idx="5">
                  <c:v>Råkat ut för olycka</c:v>
                </c:pt>
                <c:pt idx="6">
                  <c:v>Blivit fotad i pinsam situation</c:v>
                </c:pt>
                <c:pt idx="7">
                  <c:v>Kört motorfordon</c:v>
                </c:pt>
                <c:pt idx="8">
                  <c:v>Haft oskyddat sex</c:v>
                </c:pt>
              </c:strCache>
            </c:strRef>
          </c:cat>
          <c:val>
            <c:numRef>
              <c:f>hänt_alkohol!$B$18:$B$26</c:f>
              <c:numCache>
                <c:formatCode>0</c:formatCode>
                <c:ptCount val="9"/>
                <c:pt idx="0">
                  <c:v>8.1999999999999993</c:v>
                </c:pt>
                <c:pt idx="1">
                  <c:v>6.1</c:v>
                </c:pt>
                <c:pt idx="2">
                  <c:v>9.9</c:v>
                </c:pt>
                <c:pt idx="3">
                  <c:v>4.2</c:v>
                </c:pt>
                <c:pt idx="4">
                  <c:v>12</c:v>
                </c:pt>
                <c:pt idx="5">
                  <c:v>14.3</c:v>
                </c:pt>
                <c:pt idx="6">
                  <c:v>19</c:v>
                </c:pt>
                <c:pt idx="7">
                  <c:v>15.4</c:v>
                </c:pt>
                <c:pt idx="8">
                  <c:v>22</c:v>
                </c:pt>
              </c:numCache>
            </c:numRef>
          </c:val>
          <c:extLst>
            <c:ext xmlns:c16="http://schemas.microsoft.com/office/drawing/2014/chart" uri="{C3380CC4-5D6E-409C-BE32-E72D297353CC}">
              <c16:uniqueId val="{00000000-ABD8-4D43-A356-CC5E981324CA}"/>
            </c:ext>
          </c:extLst>
        </c:ser>
        <c:ser>
          <c:idx val="1"/>
          <c:order val="1"/>
          <c:tx>
            <c:strRef>
              <c:f>hänt_alkohol!$C$16</c:f>
              <c:strCache>
                <c:ptCount val="1"/>
                <c:pt idx="0">
                  <c:v>Killar</c:v>
                </c:pt>
              </c:strCache>
            </c:strRef>
          </c:tx>
          <c:spPr>
            <a:solidFill>
              <a:schemeClr val="accent1">
                <a:lumMod val="40000"/>
                <a:lumOff val="60000"/>
              </a:schemeClr>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B712-4F10-92FC-C78C67B6498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hänt_alkohol!$A$18:$A$26</c:f>
              <c:strCache>
                <c:ptCount val="9"/>
                <c:pt idx="0">
                  <c:v>Medvetet skadat mig själv</c:v>
                </c:pt>
                <c:pt idx="1">
                  <c:v>Utsatt för våld</c:v>
                </c:pt>
                <c:pt idx="2">
                  <c:v>Haft sex ångrat dagen efter</c:v>
                </c:pt>
                <c:pt idx="3">
                  <c:v>Råkat i slagsmål</c:v>
                </c:pt>
                <c:pt idx="4">
                  <c:v>Åkt motorfordon med berusad förare</c:v>
                </c:pt>
                <c:pt idx="5">
                  <c:v>Råkat ut för olycka</c:v>
                </c:pt>
                <c:pt idx="6">
                  <c:v>Blivit fotad i pinsam situation</c:v>
                </c:pt>
                <c:pt idx="7">
                  <c:v>Kört motorfordon</c:v>
                </c:pt>
                <c:pt idx="8">
                  <c:v>Haft oskyddat sex</c:v>
                </c:pt>
              </c:strCache>
            </c:strRef>
          </c:cat>
          <c:val>
            <c:numRef>
              <c:f>hänt_alkohol!$C$18:$C$26</c:f>
              <c:numCache>
                <c:formatCode>0</c:formatCode>
                <c:ptCount val="9"/>
                <c:pt idx="0">
                  <c:v>3.9</c:v>
                </c:pt>
                <c:pt idx="1">
                  <c:v>10.6</c:v>
                </c:pt>
                <c:pt idx="2">
                  <c:v>7.1</c:v>
                </c:pt>
                <c:pt idx="3">
                  <c:v>15.3</c:v>
                </c:pt>
                <c:pt idx="4">
                  <c:v>16.100000000000001</c:v>
                </c:pt>
                <c:pt idx="5">
                  <c:v>18</c:v>
                </c:pt>
                <c:pt idx="6">
                  <c:v>19</c:v>
                </c:pt>
                <c:pt idx="7">
                  <c:v>25.9</c:v>
                </c:pt>
                <c:pt idx="8">
                  <c:v>23</c:v>
                </c:pt>
              </c:numCache>
            </c:numRef>
          </c:val>
          <c:extLst>
            <c:ext xmlns:c16="http://schemas.microsoft.com/office/drawing/2014/chart" uri="{C3380CC4-5D6E-409C-BE32-E72D297353CC}">
              <c16:uniqueId val="{00000001-ABD8-4D43-A356-CC5E981324CA}"/>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3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layout>
            <c:manualLayout>
              <c:xMode val="edge"/>
              <c:yMode val="edge"/>
              <c:x val="0.62672932539721449"/>
              <c:y val="0.905478139245752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alkohol'!$B$14</c:f>
              <c:strCache>
                <c:ptCount val="1"/>
                <c:pt idx="0">
                  <c:v>Tjejer</c:v>
                </c:pt>
              </c:strCache>
            </c:strRef>
          </c:tx>
          <c:spPr>
            <a:solidFill>
              <a:schemeClr val="bg1">
                <a:lumMod val="65000"/>
              </a:schemeClr>
            </a:solidFill>
            <a:ln>
              <a:noFill/>
            </a:ln>
            <a:effectLst/>
          </c:spPr>
          <c:invertIfNegative val="0"/>
          <c:dLbls>
            <c:delete val="1"/>
          </c:dLbls>
          <c:cat>
            <c:strRef>
              <c:f>'köpa alkohol'!$A$15:$A$22</c:f>
              <c:strCache>
                <c:ptCount val="8"/>
                <c:pt idx="0">
                  <c:v>Egna föräldrar utan lov</c:v>
                </c:pt>
                <c:pt idx="1">
                  <c:v>Kompis föräldrar med eller lov</c:v>
                </c:pt>
                <c:pt idx="2">
                  <c:v>Köpte själv (affär, bar)</c:v>
                </c:pt>
                <c:pt idx="3">
                  <c:v>Från langare</c:v>
                </c:pt>
                <c:pt idx="4">
                  <c:v>Annan</c:v>
                </c:pt>
                <c:pt idx="5">
                  <c:v>Egna föräldrar med lov</c:v>
                </c:pt>
                <c:pt idx="6">
                  <c:v>Vet ej</c:v>
                </c:pt>
                <c:pt idx="7">
                  <c:v>Syskon, kompis, partner</c:v>
                </c:pt>
              </c:strCache>
            </c:strRef>
          </c:cat>
          <c:val>
            <c:numRef>
              <c:f>'köpa alkohol'!$B$15:$B$22</c:f>
              <c:numCache>
                <c:formatCode>0</c:formatCode>
                <c:ptCount val="8"/>
                <c:pt idx="0">
                  <c:v>2.1</c:v>
                </c:pt>
                <c:pt idx="1">
                  <c:v>2.7</c:v>
                </c:pt>
                <c:pt idx="2">
                  <c:v>3</c:v>
                </c:pt>
                <c:pt idx="3">
                  <c:v>11.8</c:v>
                </c:pt>
                <c:pt idx="4">
                  <c:v>13.3</c:v>
                </c:pt>
                <c:pt idx="5">
                  <c:v>14.3</c:v>
                </c:pt>
                <c:pt idx="6">
                  <c:v>16</c:v>
                </c:pt>
                <c:pt idx="7">
                  <c:v>36.700000000000003</c:v>
                </c:pt>
              </c:numCache>
            </c:numRef>
          </c:val>
          <c:extLst>
            <c:ext xmlns:c16="http://schemas.microsoft.com/office/drawing/2014/chart" uri="{C3380CC4-5D6E-409C-BE32-E72D297353CC}">
              <c16:uniqueId val="{00000000-2A6E-4ABE-975A-B1152FB2420C}"/>
            </c:ext>
          </c:extLst>
        </c:ser>
        <c:ser>
          <c:idx val="1"/>
          <c:order val="1"/>
          <c:tx>
            <c:strRef>
              <c:f>'köpa alkohol'!$C$14</c:f>
              <c:strCache>
                <c:ptCount val="1"/>
                <c:pt idx="0">
                  <c:v>Killar</c:v>
                </c:pt>
              </c:strCache>
            </c:strRef>
          </c:tx>
          <c:spPr>
            <a:solidFill>
              <a:schemeClr val="accent1">
                <a:lumMod val="40000"/>
                <a:lumOff val="60000"/>
              </a:schemeClr>
            </a:solidFill>
            <a:ln>
              <a:noFill/>
            </a:ln>
            <a:effectLst/>
          </c:spPr>
          <c:invertIfNegative val="0"/>
          <c:dLbls>
            <c:delete val="1"/>
          </c:dLbls>
          <c:cat>
            <c:strRef>
              <c:f>'köpa alkohol'!$A$15:$A$22</c:f>
              <c:strCache>
                <c:ptCount val="8"/>
                <c:pt idx="0">
                  <c:v>Egna föräldrar utan lov</c:v>
                </c:pt>
                <c:pt idx="1">
                  <c:v>Kompis föräldrar med eller lov</c:v>
                </c:pt>
                <c:pt idx="2">
                  <c:v>Köpte själv (affär, bar)</c:v>
                </c:pt>
                <c:pt idx="3">
                  <c:v>Från langare</c:v>
                </c:pt>
                <c:pt idx="4">
                  <c:v>Annan</c:v>
                </c:pt>
                <c:pt idx="5">
                  <c:v>Egna föräldrar med lov</c:v>
                </c:pt>
                <c:pt idx="6">
                  <c:v>Vet ej</c:v>
                </c:pt>
                <c:pt idx="7">
                  <c:v>Syskon, kompis, partner</c:v>
                </c:pt>
              </c:strCache>
            </c:strRef>
          </c:cat>
          <c:val>
            <c:numRef>
              <c:f>'köpa alkohol'!$C$15:$C$22</c:f>
              <c:numCache>
                <c:formatCode>0</c:formatCode>
                <c:ptCount val="8"/>
                <c:pt idx="0">
                  <c:v>1.8</c:v>
                </c:pt>
                <c:pt idx="1">
                  <c:v>3.2</c:v>
                </c:pt>
                <c:pt idx="2">
                  <c:v>6.4</c:v>
                </c:pt>
                <c:pt idx="3">
                  <c:v>8.9</c:v>
                </c:pt>
                <c:pt idx="4">
                  <c:v>10</c:v>
                </c:pt>
                <c:pt idx="5">
                  <c:v>9.1</c:v>
                </c:pt>
                <c:pt idx="6">
                  <c:v>29.1</c:v>
                </c:pt>
                <c:pt idx="7">
                  <c:v>31.6</c:v>
                </c:pt>
              </c:numCache>
            </c:numRef>
          </c:val>
          <c:extLst>
            <c:ext xmlns:c16="http://schemas.microsoft.com/office/drawing/2014/chart" uri="{C3380CC4-5D6E-409C-BE32-E72D297353CC}">
              <c16:uniqueId val="{00000001-2A6E-4ABE-975A-B1152FB2420C}"/>
            </c:ext>
          </c:extLst>
        </c:ser>
        <c:ser>
          <c:idx val="2"/>
          <c:order val="2"/>
          <c:tx>
            <c:strRef>
              <c:f>'köpa alkohol'!$D$14</c:f>
              <c:strCache>
                <c:ptCount val="1"/>
                <c:pt idx="0">
                  <c:v>Totalt</c:v>
                </c:pt>
              </c:strCache>
            </c:strRef>
          </c:tx>
          <c:spPr>
            <a:solidFill>
              <a:schemeClr val="accent1"/>
            </a:solidFill>
            <a:ln>
              <a:noFill/>
            </a:ln>
            <a:effectLst/>
          </c:spPr>
          <c:invertIfNegative val="0"/>
          <c:dLbls>
            <c:dLbl>
              <c:idx val="6"/>
              <c:layout>
                <c:manualLayout>
                  <c:x val="1.7638888888888888E-3"/>
                  <c:y val="-2.35185185185185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6E-4ABE-975A-B1152FB242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alkohol'!$A$15:$A$22</c:f>
              <c:strCache>
                <c:ptCount val="8"/>
                <c:pt idx="0">
                  <c:v>Egna föräldrar utan lov</c:v>
                </c:pt>
                <c:pt idx="1">
                  <c:v>Kompis föräldrar med eller lov</c:v>
                </c:pt>
                <c:pt idx="2">
                  <c:v>Köpte själv (affär, bar)</c:v>
                </c:pt>
                <c:pt idx="3">
                  <c:v>Från langare</c:v>
                </c:pt>
                <c:pt idx="4">
                  <c:v>Annan</c:v>
                </c:pt>
                <c:pt idx="5">
                  <c:v>Egna föräldrar med lov</c:v>
                </c:pt>
                <c:pt idx="6">
                  <c:v>Vet ej</c:v>
                </c:pt>
                <c:pt idx="7">
                  <c:v>Syskon, kompis, partner</c:v>
                </c:pt>
              </c:strCache>
            </c:strRef>
          </c:cat>
          <c:val>
            <c:numRef>
              <c:f>'köpa alkohol'!$D$15:$D$22</c:f>
              <c:numCache>
                <c:formatCode>0</c:formatCode>
                <c:ptCount val="8"/>
                <c:pt idx="0">
                  <c:v>2</c:v>
                </c:pt>
                <c:pt idx="1">
                  <c:v>2.9</c:v>
                </c:pt>
                <c:pt idx="2">
                  <c:v>4.7</c:v>
                </c:pt>
                <c:pt idx="3">
                  <c:v>10.3</c:v>
                </c:pt>
                <c:pt idx="4">
                  <c:v>11.7</c:v>
                </c:pt>
                <c:pt idx="5">
                  <c:v>11.8</c:v>
                </c:pt>
                <c:pt idx="6">
                  <c:v>22.2</c:v>
                </c:pt>
                <c:pt idx="7">
                  <c:v>34.5</c:v>
                </c:pt>
              </c:numCache>
            </c:numRef>
          </c:val>
          <c:extLst>
            <c:ext xmlns:c16="http://schemas.microsoft.com/office/drawing/2014/chart" uri="{C3380CC4-5D6E-409C-BE32-E72D297353CC}">
              <c16:uniqueId val="{00000002-2A6E-4ABE-975A-B1152FB2420C}"/>
            </c:ext>
          </c:extLst>
        </c:ser>
        <c:dLbls>
          <c:dLblPos val="outEnd"/>
          <c:showLegendKey val="0"/>
          <c:showVal val="1"/>
          <c:showCatName val="0"/>
          <c:showSerName val="0"/>
          <c:showPercent val="0"/>
          <c:showBubbleSize val="0"/>
        </c:dLbls>
        <c:gapWidth val="182"/>
        <c:axId val="945662600"/>
        <c:axId val="945662272"/>
      </c:barChart>
      <c:catAx>
        <c:axId val="945662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272"/>
        <c:crosses val="autoZero"/>
        <c:auto val="1"/>
        <c:lblAlgn val="ctr"/>
        <c:lblOffset val="100"/>
        <c:noMultiLvlLbl val="0"/>
      </c:catAx>
      <c:valAx>
        <c:axId val="94566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60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Alkohol_internet!$B$15</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Alkohol_internet!$A$16:$A$18</c:f>
              <c:strCache>
                <c:ptCount val="3"/>
                <c:pt idx="0">
                  <c:v>Nej</c:v>
                </c:pt>
                <c:pt idx="1">
                  <c:v>Ja, 1–2 gånger  </c:v>
                </c:pt>
                <c:pt idx="2">
                  <c:v>Ja, 3 gånger eller fler  </c:v>
                </c:pt>
              </c:strCache>
            </c:strRef>
          </c:cat>
          <c:val>
            <c:numRef>
              <c:f>Alkohol_internet!$B$16:$B$18</c:f>
              <c:numCache>
                <c:formatCode>0</c:formatCode>
                <c:ptCount val="3"/>
                <c:pt idx="0">
                  <c:v>95.7</c:v>
                </c:pt>
                <c:pt idx="1">
                  <c:v>3</c:v>
                </c:pt>
                <c:pt idx="2">
                  <c:v>1</c:v>
                </c:pt>
              </c:numCache>
            </c:numRef>
          </c:val>
          <c:extLst>
            <c:ext xmlns:c16="http://schemas.microsoft.com/office/drawing/2014/chart" uri="{C3380CC4-5D6E-409C-BE32-E72D297353CC}">
              <c16:uniqueId val="{00000000-71B2-4BBF-9294-0A246413D462}"/>
            </c:ext>
          </c:extLst>
        </c:ser>
        <c:ser>
          <c:idx val="1"/>
          <c:order val="1"/>
          <c:tx>
            <c:strRef>
              <c:f>Alkohol_internet!$C$15</c:f>
              <c:strCache>
                <c:ptCount val="1"/>
                <c:pt idx="0">
                  <c:v>Killar</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Alkohol_internet!$A$16:$A$18</c:f>
              <c:strCache>
                <c:ptCount val="3"/>
                <c:pt idx="0">
                  <c:v>Nej</c:v>
                </c:pt>
                <c:pt idx="1">
                  <c:v>Ja, 1–2 gånger  </c:v>
                </c:pt>
                <c:pt idx="2">
                  <c:v>Ja, 3 gånger eller fler  </c:v>
                </c:pt>
              </c:strCache>
            </c:strRef>
          </c:cat>
          <c:val>
            <c:numRef>
              <c:f>Alkohol_internet!$C$16:$C$18</c:f>
              <c:numCache>
                <c:formatCode>0</c:formatCode>
                <c:ptCount val="3"/>
                <c:pt idx="0">
                  <c:v>95.9</c:v>
                </c:pt>
                <c:pt idx="1">
                  <c:v>3</c:v>
                </c:pt>
                <c:pt idx="2">
                  <c:v>1</c:v>
                </c:pt>
              </c:numCache>
            </c:numRef>
          </c:val>
          <c:extLst>
            <c:ext xmlns:c16="http://schemas.microsoft.com/office/drawing/2014/chart" uri="{C3380CC4-5D6E-409C-BE32-E72D297353CC}">
              <c16:uniqueId val="{00000001-71B2-4BBF-9294-0A246413D462}"/>
            </c:ext>
          </c:extLst>
        </c:ser>
        <c:ser>
          <c:idx val="2"/>
          <c:order val="2"/>
          <c:tx>
            <c:strRef>
              <c:f>Alkohol_internet!$D$15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Alkohol_internet!$A$16:$A$18</c:f>
              <c:strCache>
                <c:ptCount val="3"/>
                <c:pt idx="0">
                  <c:v>Nej</c:v>
                </c:pt>
                <c:pt idx="1">
                  <c:v>Ja, 1–2 gånger  </c:v>
                </c:pt>
                <c:pt idx="2">
                  <c:v>Ja, 3 gånger eller fler  </c:v>
                </c:pt>
              </c:strCache>
            </c:strRef>
          </c:cat>
          <c:val>
            <c:numRef>
              <c:f>Alkohol_internet!$D$16:$D$18</c:f>
              <c:numCache>
                <c:formatCode>0</c:formatCode>
                <c:ptCount val="3"/>
                <c:pt idx="0">
                  <c:v>95.4</c:v>
                </c:pt>
                <c:pt idx="1">
                  <c:v>3</c:v>
                </c:pt>
                <c:pt idx="2">
                  <c:v>2</c:v>
                </c:pt>
              </c:numCache>
            </c:numRef>
          </c:val>
          <c:extLst>
            <c:ext xmlns:c16="http://schemas.microsoft.com/office/drawing/2014/chart" uri="{C3380CC4-5D6E-409C-BE32-E72D297353CC}">
              <c16:uniqueId val="{00000002-71B2-4BBF-9294-0A246413D462}"/>
            </c:ext>
          </c:extLst>
        </c:ser>
        <c:dLbls>
          <c:dLblPos val="outEnd"/>
          <c:showLegendKey val="0"/>
          <c:showVal val="1"/>
          <c:showCatName val="0"/>
          <c:showSerName val="0"/>
          <c:showPercent val="0"/>
          <c:showBubbleSize val="0"/>
        </c:dLbls>
        <c:gapWidth val="219"/>
        <c:overlap val="-27"/>
        <c:axId val="1018755263"/>
        <c:axId val="1030815391"/>
      </c:barChart>
      <c:catAx>
        <c:axId val="1018755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30815391"/>
        <c:crosses val="autoZero"/>
        <c:auto val="1"/>
        <c:lblAlgn val="ctr"/>
        <c:lblOffset val="100"/>
        <c:noMultiLvlLbl val="0"/>
      </c:catAx>
      <c:valAx>
        <c:axId val="103081539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1875526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Trend_erbjudnarkotika!$A$15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1389-4573-B89F-13581CB2E4BE}"/>
                </c:ext>
              </c:extLst>
            </c:dLbl>
            <c:dLbl>
              <c:idx val="2"/>
              <c:delete val="1"/>
              <c:extLst>
                <c:ext xmlns:c15="http://schemas.microsoft.com/office/drawing/2012/chart" uri="{CE6537A1-D6FC-4f65-9D91-7224C49458BB}"/>
                <c:ext xmlns:c16="http://schemas.microsoft.com/office/drawing/2014/chart" uri="{C3380CC4-5D6E-409C-BE32-E72D297353CC}">
                  <c16:uniqueId val="{00000001-1389-4573-B89F-13581CB2E4BE}"/>
                </c:ext>
              </c:extLst>
            </c:dLbl>
            <c:dLbl>
              <c:idx val="3"/>
              <c:delete val="1"/>
              <c:extLst>
                <c:ext xmlns:c15="http://schemas.microsoft.com/office/drawing/2012/chart" uri="{CE6537A1-D6FC-4f65-9D91-7224C49458BB}"/>
                <c:ext xmlns:c16="http://schemas.microsoft.com/office/drawing/2014/chart" uri="{C3380CC4-5D6E-409C-BE32-E72D297353CC}">
                  <c16:uniqueId val="{00000002-1389-4573-B89F-13581CB2E4BE}"/>
                </c:ext>
              </c:extLst>
            </c:dLbl>
            <c:dLbl>
              <c:idx val="4"/>
              <c:delete val="1"/>
              <c:extLst>
                <c:ext xmlns:c15="http://schemas.microsoft.com/office/drawing/2012/chart" uri="{CE6537A1-D6FC-4f65-9D91-7224C49458BB}"/>
                <c:ext xmlns:c16="http://schemas.microsoft.com/office/drawing/2014/chart" uri="{C3380CC4-5D6E-409C-BE32-E72D297353CC}">
                  <c16:uniqueId val="{00000003-1389-4573-B89F-13581CB2E4BE}"/>
                </c:ext>
              </c:extLst>
            </c:dLbl>
            <c:dLbl>
              <c:idx val="5"/>
              <c:delete val="1"/>
              <c:extLst>
                <c:ext xmlns:c15="http://schemas.microsoft.com/office/drawing/2012/chart" uri="{CE6537A1-D6FC-4f65-9D91-7224C49458BB}"/>
                <c:ext xmlns:c16="http://schemas.microsoft.com/office/drawing/2014/chart" uri="{C3380CC4-5D6E-409C-BE32-E72D297353CC}">
                  <c16:uniqueId val="{00000004-1389-4573-B89F-13581CB2E4BE}"/>
                </c:ext>
              </c:extLst>
            </c:dLbl>
            <c:dLbl>
              <c:idx val="6"/>
              <c:layout>
                <c:manualLayout>
                  <c:x val="0"/>
                  <c:y val="-7.83950375323958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89-4573-B89F-13581CB2E4B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Trend_erbjudnarkotika!$B$14:$H$14</c:f>
              <c:numCache>
                <c:formatCode>General</c:formatCode>
                <c:ptCount val="7"/>
                <c:pt idx="0">
                  <c:v>2013</c:v>
                </c:pt>
                <c:pt idx="1">
                  <c:v>2015</c:v>
                </c:pt>
                <c:pt idx="2">
                  <c:v>2017</c:v>
                </c:pt>
                <c:pt idx="3">
                  <c:v>2019</c:v>
                </c:pt>
                <c:pt idx="4">
                  <c:v>2021</c:v>
                </c:pt>
                <c:pt idx="5">
                  <c:v>2023</c:v>
                </c:pt>
                <c:pt idx="6">
                  <c:v>2025</c:v>
                </c:pt>
              </c:numCache>
            </c:numRef>
          </c:cat>
          <c:val>
            <c:numRef>
              <c:f>Trend_erbjudnarkotika!$B$15:$H$15</c:f>
              <c:numCache>
                <c:formatCode>General</c:formatCode>
                <c:ptCount val="7"/>
                <c:pt idx="0">
                  <c:v>24</c:v>
                </c:pt>
                <c:pt idx="1">
                  <c:v>19</c:v>
                </c:pt>
                <c:pt idx="2">
                  <c:v>22</c:v>
                </c:pt>
                <c:pt idx="3">
                  <c:v>24</c:v>
                </c:pt>
                <c:pt idx="4">
                  <c:v>33</c:v>
                </c:pt>
                <c:pt idx="5">
                  <c:v>29</c:v>
                </c:pt>
                <c:pt idx="6" formatCode="0">
                  <c:v>20.100000000000001</c:v>
                </c:pt>
              </c:numCache>
            </c:numRef>
          </c:val>
          <c:smooth val="0"/>
          <c:extLst>
            <c:ext xmlns:c16="http://schemas.microsoft.com/office/drawing/2014/chart" uri="{C3380CC4-5D6E-409C-BE32-E72D297353CC}">
              <c16:uniqueId val="{00000006-6775-4774-8939-1FDE396A1A9D}"/>
            </c:ext>
          </c:extLst>
        </c:ser>
        <c:ser>
          <c:idx val="1"/>
          <c:order val="1"/>
          <c:tx>
            <c:strRef>
              <c:f>Trend_erbjudnarkotika!$A$16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1389-4573-B89F-13581CB2E4BE}"/>
                </c:ext>
              </c:extLst>
            </c:dLbl>
            <c:dLbl>
              <c:idx val="2"/>
              <c:delete val="1"/>
              <c:extLst>
                <c:ext xmlns:c15="http://schemas.microsoft.com/office/drawing/2012/chart" uri="{CE6537A1-D6FC-4f65-9D91-7224C49458BB}"/>
                <c:ext xmlns:c16="http://schemas.microsoft.com/office/drawing/2014/chart" uri="{C3380CC4-5D6E-409C-BE32-E72D297353CC}">
                  <c16:uniqueId val="{00000007-1389-4573-B89F-13581CB2E4BE}"/>
                </c:ext>
              </c:extLst>
            </c:dLbl>
            <c:dLbl>
              <c:idx val="3"/>
              <c:delete val="1"/>
              <c:extLst>
                <c:ext xmlns:c15="http://schemas.microsoft.com/office/drawing/2012/chart" uri="{CE6537A1-D6FC-4f65-9D91-7224C49458BB}"/>
                <c:ext xmlns:c16="http://schemas.microsoft.com/office/drawing/2014/chart" uri="{C3380CC4-5D6E-409C-BE32-E72D297353CC}">
                  <c16:uniqueId val="{00000008-1389-4573-B89F-13581CB2E4BE}"/>
                </c:ext>
              </c:extLst>
            </c:dLbl>
            <c:dLbl>
              <c:idx val="4"/>
              <c:delete val="1"/>
              <c:extLst>
                <c:ext xmlns:c15="http://schemas.microsoft.com/office/drawing/2012/chart" uri="{CE6537A1-D6FC-4f65-9D91-7224C49458BB}"/>
                <c:ext xmlns:c16="http://schemas.microsoft.com/office/drawing/2014/chart" uri="{C3380CC4-5D6E-409C-BE32-E72D297353CC}">
                  <c16:uniqueId val="{00000009-1389-4573-B89F-13581CB2E4BE}"/>
                </c:ext>
              </c:extLst>
            </c:dLbl>
            <c:dLbl>
              <c:idx val="5"/>
              <c:delete val="1"/>
              <c:extLst>
                <c:ext xmlns:c15="http://schemas.microsoft.com/office/drawing/2012/chart" uri="{CE6537A1-D6FC-4f65-9D91-7224C49458BB}"/>
                <c:ext xmlns:c16="http://schemas.microsoft.com/office/drawing/2014/chart" uri="{C3380CC4-5D6E-409C-BE32-E72D297353CC}">
                  <c16:uniqueId val="{0000000A-1389-4573-B89F-13581CB2E4BE}"/>
                </c:ext>
              </c:extLst>
            </c:dLbl>
            <c:dLbl>
              <c:idx val="6"/>
              <c:layout>
                <c:manualLayout>
                  <c:x val="0"/>
                  <c:y val="2.7438263136338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89-4573-B89F-13581CB2E4B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Trend_erbjudnarkotika!$B$14:$H$14</c:f>
              <c:numCache>
                <c:formatCode>General</c:formatCode>
                <c:ptCount val="7"/>
                <c:pt idx="0">
                  <c:v>2013</c:v>
                </c:pt>
                <c:pt idx="1">
                  <c:v>2015</c:v>
                </c:pt>
                <c:pt idx="2">
                  <c:v>2017</c:v>
                </c:pt>
                <c:pt idx="3">
                  <c:v>2019</c:v>
                </c:pt>
                <c:pt idx="4">
                  <c:v>2021</c:v>
                </c:pt>
                <c:pt idx="5">
                  <c:v>2023</c:v>
                </c:pt>
                <c:pt idx="6">
                  <c:v>2025</c:v>
                </c:pt>
              </c:numCache>
            </c:numRef>
          </c:cat>
          <c:val>
            <c:numRef>
              <c:f>Trend_erbjudnarkotika!$B$16:$H$16</c:f>
              <c:numCache>
                <c:formatCode>General</c:formatCode>
                <c:ptCount val="7"/>
                <c:pt idx="0">
                  <c:v>17</c:v>
                </c:pt>
                <c:pt idx="1">
                  <c:v>18</c:v>
                </c:pt>
                <c:pt idx="2">
                  <c:v>22</c:v>
                </c:pt>
                <c:pt idx="3">
                  <c:v>25</c:v>
                </c:pt>
                <c:pt idx="4">
                  <c:v>25</c:v>
                </c:pt>
                <c:pt idx="5" formatCode="0">
                  <c:v>28.2</c:v>
                </c:pt>
                <c:pt idx="6" formatCode="0">
                  <c:v>17.2</c:v>
                </c:pt>
              </c:numCache>
            </c:numRef>
          </c:val>
          <c:smooth val="0"/>
          <c:extLst>
            <c:ext xmlns:c16="http://schemas.microsoft.com/office/drawing/2014/chart" uri="{C3380CC4-5D6E-409C-BE32-E72D297353CC}">
              <c16:uniqueId val="{0000000D-6775-4774-8939-1FDE396A1A9D}"/>
            </c:ext>
          </c:extLst>
        </c:ser>
        <c:ser>
          <c:idx val="2"/>
          <c:order val="2"/>
          <c:tx>
            <c:strRef>
              <c:f>Trend_erbjudnarkotika!$A$17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1389-4573-B89F-13581CB2E4BE}"/>
                </c:ext>
              </c:extLst>
            </c:dLbl>
            <c:dLbl>
              <c:idx val="2"/>
              <c:delete val="1"/>
              <c:extLst>
                <c:ext xmlns:c15="http://schemas.microsoft.com/office/drawing/2012/chart" uri="{CE6537A1-D6FC-4f65-9D91-7224C49458BB}"/>
                <c:ext xmlns:c16="http://schemas.microsoft.com/office/drawing/2014/chart" uri="{C3380CC4-5D6E-409C-BE32-E72D297353CC}">
                  <c16:uniqueId val="{0000000D-1389-4573-B89F-13581CB2E4BE}"/>
                </c:ext>
              </c:extLst>
            </c:dLbl>
            <c:dLbl>
              <c:idx val="3"/>
              <c:delete val="1"/>
              <c:extLst>
                <c:ext xmlns:c15="http://schemas.microsoft.com/office/drawing/2012/chart" uri="{CE6537A1-D6FC-4f65-9D91-7224C49458BB}"/>
                <c:ext xmlns:c16="http://schemas.microsoft.com/office/drawing/2014/chart" uri="{C3380CC4-5D6E-409C-BE32-E72D297353CC}">
                  <c16:uniqueId val="{0000000E-1389-4573-B89F-13581CB2E4BE}"/>
                </c:ext>
              </c:extLst>
            </c:dLbl>
            <c:dLbl>
              <c:idx val="4"/>
              <c:delete val="1"/>
              <c:extLst>
                <c:ext xmlns:c15="http://schemas.microsoft.com/office/drawing/2012/chart" uri="{CE6537A1-D6FC-4f65-9D91-7224C49458BB}"/>
                <c:ext xmlns:c16="http://schemas.microsoft.com/office/drawing/2014/chart" uri="{C3380CC4-5D6E-409C-BE32-E72D297353CC}">
                  <c16:uniqueId val="{0000000F-1389-4573-B89F-13581CB2E4BE}"/>
                </c:ext>
              </c:extLst>
            </c:dLbl>
            <c:dLbl>
              <c:idx val="5"/>
              <c:delete val="1"/>
              <c:extLst>
                <c:ext xmlns:c15="http://schemas.microsoft.com/office/drawing/2012/chart" uri="{CE6537A1-D6FC-4f65-9D91-7224C49458BB}"/>
                <c:ext xmlns:c16="http://schemas.microsoft.com/office/drawing/2014/chart" uri="{C3380CC4-5D6E-409C-BE32-E72D297353CC}">
                  <c16:uniqueId val="{00000010-1389-4573-B89F-13581CB2E4BE}"/>
                </c:ext>
              </c:extLst>
            </c:dLbl>
            <c:dLbl>
              <c:idx val="6"/>
              <c:layout>
                <c:manualLayout>
                  <c:x val="0"/>
                  <c:y val="-3.1358015012958401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389-4573-B89F-13581CB2E4B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Trend_erbjudnarkotika!$B$14:$H$14</c:f>
              <c:numCache>
                <c:formatCode>General</c:formatCode>
                <c:ptCount val="7"/>
                <c:pt idx="0">
                  <c:v>2013</c:v>
                </c:pt>
                <c:pt idx="1">
                  <c:v>2015</c:v>
                </c:pt>
                <c:pt idx="2">
                  <c:v>2017</c:v>
                </c:pt>
                <c:pt idx="3">
                  <c:v>2019</c:v>
                </c:pt>
                <c:pt idx="4">
                  <c:v>2021</c:v>
                </c:pt>
                <c:pt idx="5">
                  <c:v>2023</c:v>
                </c:pt>
                <c:pt idx="6">
                  <c:v>2025</c:v>
                </c:pt>
              </c:numCache>
            </c:numRef>
          </c:cat>
          <c:val>
            <c:numRef>
              <c:f>Trend_erbjudnarkotika!$B$17:$H$17</c:f>
              <c:numCache>
                <c:formatCode>General</c:formatCode>
                <c:ptCount val="7"/>
                <c:pt idx="0">
                  <c:v>38</c:v>
                </c:pt>
                <c:pt idx="1">
                  <c:v>37</c:v>
                </c:pt>
                <c:pt idx="2">
                  <c:v>43</c:v>
                </c:pt>
                <c:pt idx="3">
                  <c:v>38</c:v>
                </c:pt>
                <c:pt idx="4">
                  <c:v>32</c:v>
                </c:pt>
                <c:pt idx="5">
                  <c:v>32</c:v>
                </c:pt>
                <c:pt idx="6" formatCode="0">
                  <c:v>22</c:v>
                </c:pt>
              </c:numCache>
            </c:numRef>
          </c:val>
          <c:smooth val="0"/>
          <c:extLst>
            <c:ext xmlns:c16="http://schemas.microsoft.com/office/drawing/2014/chart" uri="{C3380CC4-5D6E-409C-BE32-E72D297353CC}">
              <c16:uniqueId val="{00000013-6775-4774-8939-1FDE396A1A9D}"/>
            </c:ext>
          </c:extLst>
        </c:ser>
        <c:ser>
          <c:idx val="3"/>
          <c:order val="3"/>
          <c:tx>
            <c:strRef>
              <c:f>Trend_erbjudnarkotika!$A$18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1-1389-4573-B89F-13581CB2E4BE}"/>
                </c:ext>
              </c:extLst>
            </c:dLbl>
            <c:dLbl>
              <c:idx val="2"/>
              <c:delete val="1"/>
              <c:extLst>
                <c:ext xmlns:c15="http://schemas.microsoft.com/office/drawing/2012/chart" uri="{CE6537A1-D6FC-4f65-9D91-7224C49458BB}"/>
                <c:ext xmlns:c16="http://schemas.microsoft.com/office/drawing/2014/chart" uri="{C3380CC4-5D6E-409C-BE32-E72D297353CC}">
                  <c16:uniqueId val="{00000012-1389-4573-B89F-13581CB2E4BE}"/>
                </c:ext>
              </c:extLst>
            </c:dLbl>
            <c:dLbl>
              <c:idx val="3"/>
              <c:delete val="1"/>
              <c:extLst>
                <c:ext xmlns:c15="http://schemas.microsoft.com/office/drawing/2012/chart" uri="{CE6537A1-D6FC-4f65-9D91-7224C49458BB}"/>
                <c:ext xmlns:c16="http://schemas.microsoft.com/office/drawing/2014/chart" uri="{C3380CC4-5D6E-409C-BE32-E72D297353CC}">
                  <c16:uniqueId val="{00000013-1389-4573-B89F-13581CB2E4BE}"/>
                </c:ext>
              </c:extLst>
            </c:dLbl>
            <c:dLbl>
              <c:idx val="4"/>
              <c:delete val="1"/>
              <c:extLst>
                <c:ext xmlns:c15="http://schemas.microsoft.com/office/drawing/2012/chart" uri="{CE6537A1-D6FC-4f65-9D91-7224C49458BB}"/>
                <c:ext xmlns:c16="http://schemas.microsoft.com/office/drawing/2014/chart" uri="{C3380CC4-5D6E-409C-BE32-E72D297353CC}">
                  <c16:uniqueId val="{00000014-1389-4573-B89F-13581CB2E4BE}"/>
                </c:ext>
              </c:extLst>
            </c:dLbl>
            <c:dLbl>
              <c:idx val="5"/>
              <c:delete val="1"/>
              <c:extLst>
                <c:ext xmlns:c15="http://schemas.microsoft.com/office/drawing/2012/chart" uri="{CE6537A1-D6FC-4f65-9D91-7224C49458BB}"/>
                <c:ext xmlns:c16="http://schemas.microsoft.com/office/drawing/2014/chart" uri="{C3380CC4-5D6E-409C-BE32-E72D297353CC}">
                  <c16:uniqueId val="{00000015-1389-4573-B89F-13581CB2E4BE}"/>
                </c:ext>
              </c:extLst>
            </c:dLbl>
            <c:dLbl>
              <c:idx val="6"/>
              <c:layout>
                <c:manualLayout>
                  <c:x val="0"/>
                  <c:y val="1.1759255629859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389-4573-B89F-13581CB2E4B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Trend_erbjudnarkotika!$B$14:$H$14</c:f>
              <c:numCache>
                <c:formatCode>General</c:formatCode>
                <c:ptCount val="7"/>
                <c:pt idx="0">
                  <c:v>2013</c:v>
                </c:pt>
                <c:pt idx="1">
                  <c:v>2015</c:v>
                </c:pt>
                <c:pt idx="2">
                  <c:v>2017</c:v>
                </c:pt>
                <c:pt idx="3">
                  <c:v>2019</c:v>
                </c:pt>
                <c:pt idx="4">
                  <c:v>2021</c:v>
                </c:pt>
                <c:pt idx="5">
                  <c:v>2023</c:v>
                </c:pt>
                <c:pt idx="6">
                  <c:v>2025</c:v>
                </c:pt>
              </c:numCache>
            </c:numRef>
          </c:cat>
          <c:val>
            <c:numRef>
              <c:f>Trend_erbjudnarkotika!$B$18:$H$18</c:f>
              <c:numCache>
                <c:formatCode>General</c:formatCode>
                <c:ptCount val="7"/>
                <c:pt idx="0">
                  <c:v>32</c:v>
                </c:pt>
                <c:pt idx="1">
                  <c:v>33</c:v>
                </c:pt>
                <c:pt idx="2">
                  <c:v>37</c:v>
                </c:pt>
                <c:pt idx="3">
                  <c:v>32</c:v>
                </c:pt>
                <c:pt idx="4">
                  <c:v>29</c:v>
                </c:pt>
                <c:pt idx="5">
                  <c:v>29</c:v>
                </c:pt>
                <c:pt idx="6" formatCode="0">
                  <c:v>19</c:v>
                </c:pt>
              </c:numCache>
            </c:numRef>
          </c:val>
          <c:smooth val="0"/>
          <c:extLst>
            <c:ext xmlns:c16="http://schemas.microsoft.com/office/drawing/2014/chart" uri="{C3380CC4-5D6E-409C-BE32-E72D297353CC}">
              <c16:uniqueId val="{00000019-6775-4774-8939-1FDE396A1A9D}"/>
            </c:ext>
          </c:extLst>
        </c:ser>
        <c:dLbls>
          <c:dLblPos val="l"/>
          <c:showLegendKey val="0"/>
          <c:showVal val="1"/>
          <c:showCatName val="0"/>
          <c:showSerName val="0"/>
          <c:showPercent val="0"/>
          <c:showBubbleSize val="0"/>
        </c:dLbls>
        <c:marker val="1"/>
        <c:smooth val="0"/>
        <c:axId val="411133503"/>
        <c:axId val="305759039"/>
      </c:lineChart>
      <c:catAx>
        <c:axId val="41113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05759039"/>
        <c:crosses val="autoZero"/>
        <c:auto val="1"/>
        <c:lblAlgn val="ctr"/>
        <c:lblOffset val="100"/>
        <c:noMultiLvlLbl val="0"/>
      </c:catAx>
      <c:valAx>
        <c:axId val="305759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1113350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'erbjuden narkotika'!$B$24</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12-4675-A9FB-4629FCB918FE}"/>
                </c:ext>
              </c:extLst>
            </c:dLbl>
            <c:dLbl>
              <c:idx val="16"/>
              <c:layout>
                <c:manualLayout>
                  <c:x val="-7.0555555555555554E-3"/>
                  <c:y val="0"/>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12-4675-A9FB-4629FCB918FE}"/>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5-7C12-4675-A9FB-4629FCB918F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narkotika'!$B$25:$B$42</c:f>
              <c:numCache>
                <c:formatCode>0</c:formatCode>
                <c:ptCount val="18"/>
                <c:pt idx="0">
                  <c:v>22.5</c:v>
                </c:pt>
                <c:pt idx="1">
                  <c:v>0</c:v>
                </c:pt>
                <c:pt idx="2">
                  <c:v>18.899999999999999</c:v>
                </c:pt>
                <c:pt idx="3">
                  <c:v>22.1</c:v>
                </c:pt>
                <c:pt idx="4">
                  <c:v>20</c:v>
                </c:pt>
                <c:pt idx="5">
                  <c:v>15.8</c:v>
                </c:pt>
                <c:pt idx="6">
                  <c:v>4.8</c:v>
                </c:pt>
                <c:pt idx="7">
                  <c:v>20.3</c:v>
                </c:pt>
                <c:pt idx="8">
                  <c:v>10.199999999999999</c:v>
                </c:pt>
                <c:pt idx="9">
                  <c:v>19.899999999999999</c:v>
                </c:pt>
                <c:pt idx="12">
                  <c:v>21.6</c:v>
                </c:pt>
                <c:pt idx="13">
                  <c:v>26.3</c:v>
                </c:pt>
                <c:pt idx="14">
                  <c:v>20.5</c:v>
                </c:pt>
                <c:pt idx="15">
                  <c:v>18.399999999999999</c:v>
                </c:pt>
                <c:pt idx="16">
                  <c:v>19</c:v>
                </c:pt>
                <c:pt idx="17">
                  <c:v>21</c:v>
                </c:pt>
              </c:numCache>
            </c:numRef>
          </c:val>
          <c:extLst>
            <c:ext xmlns:c16="http://schemas.microsoft.com/office/drawing/2014/chart" uri="{C3380CC4-5D6E-409C-BE32-E72D297353CC}">
              <c16:uniqueId val="{00000001-7C12-4675-A9FB-4629FCB918FE}"/>
            </c:ext>
          </c:extLst>
        </c:ser>
        <c:ser>
          <c:idx val="1"/>
          <c:order val="1"/>
          <c:tx>
            <c:strRef>
              <c:f>'erbjuden narkotika'!$C$24</c:f>
              <c:strCache>
                <c:ptCount val="1"/>
                <c:pt idx="0">
                  <c:v>Killar</c:v>
                </c:pt>
              </c:strCache>
            </c:strRef>
          </c:tx>
          <c:spPr>
            <a:solidFill>
              <a:srgbClr val="4472C4">
                <a:lumMod val="40000"/>
                <a:lumOff val="60000"/>
              </a:srgbClr>
            </a:solidFill>
            <a:ln>
              <a:noFill/>
            </a:ln>
            <a:effectLst/>
          </c:spPr>
          <c:invertIfNegative val="0"/>
          <c:dLbls>
            <c:dLbl>
              <c:idx val="16"/>
              <c:layout>
                <c:manualLayout>
                  <c:x val="0"/>
                  <c:y val="-1.1759255629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12-4675-A9FB-4629FCB918FE}"/>
                </c:ext>
              </c:extLst>
            </c:dLbl>
            <c:dLbl>
              <c:idx val="17"/>
              <c:layout>
                <c:manualLayout>
                  <c:x val="-1.2935035758548312E-16"/>
                  <c:y val="-1.56790075064791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12-4675-A9FB-4629FCB918FE}"/>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narkotika'!$C$25:$C$42</c:f>
              <c:numCache>
                <c:formatCode>General</c:formatCode>
                <c:ptCount val="18"/>
                <c:pt idx="16">
                  <c:v>20</c:v>
                </c:pt>
                <c:pt idx="17">
                  <c:v>22</c:v>
                </c:pt>
              </c:numCache>
            </c:numRef>
          </c:val>
          <c:extLst>
            <c:ext xmlns:c16="http://schemas.microsoft.com/office/drawing/2014/chart" uri="{C3380CC4-5D6E-409C-BE32-E72D297353CC}">
              <c16:uniqueId val="{00000002-7C12-4675-A9FB-4629FCB918FE}"/>
            </c:ext>
          </c:extLst>
        </c:ser>
        <c:ser>
          <c:idx val="2"/>
          <c:order val="2"/>
          <c:tx>
            <c:strRef>
              <c:f>'erbjuden narkotika'!$D$24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narkotika'!$D$25:$D$42</c:f>
              <c:numCache>
                <c:formatCode>General</c:formatCode>
                <c:ptCount val="18"/>
                <c:pt idx="16" formatCode="0">
                  <c:v>17</c:v>
                </c:pt>
                <c:pt idx="17">
                  <c:v>19</c:v>
                </c:pt>
              </c:numCache>
            </c:numRef>
          </c:val>
          <c:extLst>
            <c:ext xmlns:c16="http://schemas.microsoft.com/office/drawing/2014/chart" uri="{C3380CC4-5D6E-409C-BE32-E72D297353CC}">
              <c16:uniqueId val="{00000003-7C12-4675-A9FB-4629FCB918FE}"/>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Trend_narkotika!$A$17</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7CED-4CCB-B52D-C348697A4505}"/>
                </c:ext>
              </c:extLst>
            </c:dLbl>
            <c:dLbl>
              <c:idx val="2"/>
              <c:delete val="1"/>
              <c:extLst>
                <c:ext xmlns:c15="http://schemas.microsoft.com/office/drawing/2012/chart" uri="{CE6537A1-D6FC-4f65-9D91-7224C49458BB}"/>
                <c:ext xmlns:c16="http://schemas.microsoft.com/office/drawing/2014/chart" uri="{C3380CC4-5D6E-409C-BE32-E72D297353CC}">
                  <c16:uniqueId val="{00000001-7CED-4CCB-B52D-C348697A4505}"/>
                </c:ext>
              </c:extLst>
            </c:dLbl>
            <c:dLbl>
              <c:idx val="3"/>
              <c:delete val="1"/>
              <c:extLst>
                <c:ext xmlns:c15="http://schemas.microsoft.com/office/drawing/2012/chart" uri="{CE6537A1-D6FC-4f65-9D91-7224C49458BB}"/>
                <c:ext xmlns:c16="http://schemas.microsoft.com/office/drawing/2014/chart" uri="{C3380CC4-5D6E-409C-BE32-E72D297353CC}">
                  <c16:uniqueId val="{00000002-7CED-4CCB-B52D-C348697A4505}"/>
                </c:ext>
              </c:extLst>
            </c:dLbl>
            <c:dLbl>
              <c:idx val="4"/>
              <c:delete val="1"/>
              <c:extLst>
                <c:ext xmlns:c15="http://schemas.microsoft.com/office/drawing/2012/chart" uri="{CE6537A1-D6FC-4f65-9D91-7224C49458BB}"/>
                <c:ext xmlns:c16="http://schemas.microsoft.com/office/drawing/2014/chart" uri="{C3380CC4-5D6E-409C-BE32-E72D297353CC}">
                  <c16:uniqueId val="{00000003-7CED-4CCB-B52D-C348697A4505}"/>
                </c:ext>
              </c:extLst>
            </c:dLbl>
            <c:dLbl>
              <c:idx val="5"/>
              <c:delete val="1"/>
              <c:extLst>
                <c:ext xmlns:c15="http://schemas.microsoft.com/office/drawing/2012/chart" uri="{CE6537A1-D6FC-4f65-9D91-7224C49458BB}"/>
                <c:ext xmlns:c16="http://schemas.microsoft.com/office/drawing/2014/chart" uri="{C3380CC4-5D6E-409C-BE32-E72D297353CC}">
                  <c16:uniqueId val="{00000004-7CED-4CCB-B52D-C348697A4505}"/>
                </c:ext>
              </c:extLst>
            </c:dLbl>
            <c:dLbl>
              <c:idx val="6"/>
              <c:delete val="1"/>
              <c:extLst>
                <c:ext xmlns:c15="http://schemas.microsoft.com/office/drawing/2012/chart" uri="{CE6537A1-D6FC-4f65-9D91-7224C49458BB}"/>
                <c:ext xmlns:c16="http://schemas.microsoft.com/office/drawing/2014/chart" uri="{C3380CC4-5D6E-409C-BE32-E72D297353CC}">
                  <c16:uniqueId val="{00000005-7CED-4CCB-B52D-C348697A450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Trend_narkotika!$B$16:$H$16</c:f>
              <c:numCache>
                <c:formatCode>General</c:formatCode>
                <c:ptCount val="7"/>
                <c:pt idx="0">
                  <c:v>2013</c:v>
                </c:pt>
                <c:pt idx="1">
                  <c:v>2015</c:v>
                </c:pt>
                <c:pt idx="2">
                  <c:v>2017</c:v>
                </c:pt>
                <c:pt idx="3">
                  <c:v>2019</c:v>
                </c:pt>
                <c:pt idx="4">
                  <c:v>2021</c:v>
                </c:pt>
                <c:pt idx="5">
                  <c:v>2023</c:v>
                </c:pt>
                <c:pt idx="6">
                  <c:v>2025</c:v>
                </c:pt>
              </c:numCache>
            </c:numRef>
          </c:cat>
          <c:val>
            <c:numRef>
              <c:f>Trend_narkotika!$B$17:$H$17</c:f>
              <c:numCache>
                <c:formatCode>General</c:formatCode>
                <c:ptCount val="7"/>
                <c:pt idx="0" formatCode="0">
                  <c:v>13.9</c:v>
                </c:pt>
                <c:pt idx="1">
                  <c:v>8</c:v>
                </c:pt>
                <c:pt idx="2">
                  <c:v>7</c:v>
                </c:pt>
                <c:pt idx="3">
                  <c:v>11</c:v>
                </c:pt>
                <c:pt idx="4">
                  <c:v>15</c:v>
                </c:pt>
                <c:pt idx="5" formatCode="0">
                  <c:v>9.1</c:v>
                </c:pt>
                <c:pt idx="6" formatCode="0">
                  <c:v>6.3</c:v>
                </c:pt>
              </c:numCache>
            </c:numRef>
          </c:val>
          <c:smooth val="0"/>
          <c:extLst>
            <c:ext xmlns:c16="http://schemas.microsoft.com/office/drawing/2014/chart" uri="{C3380CC4-5D6E-409C-BE32-E72D297353CC}">
              <c16:uniqueId val="{00000006-99A8-49CA-AF32-4D211F89BACE}"/>
            </c:ext>
          </c:extLst>
        </c:ser>
        <c:ser>
          <c:idx val="1"/>
          <c:order val="1"/>
          <c:tx>
            <c:strRef>
              <c:f>Trend_narkotika!$A$18</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7CED-4CCB-B52D-C348697A4505}"/>
                </c:ext>
              </c:extLst>
            </c:dLbl>
            <c:dLbl>
              <c:idx val="2"/>
              <c:delete val="1"/>
              <c:extLst>
                <c:ext xmlns:c15="http://schemas.microsoft.com/office/drawing/2012/chart" uri="{CE6537A1-D6FC-4f65-9D91-7224C49458BB}"/>
                <c:ext xmlns:c16="http://schemas.microsoft.com/office/drawing/2014/chart" uri="{C3380CC4-5D6E-409C-BE32-E72D297353CC}">
                  <c16:uniqueId val="{00000007-7CED-4CCB-B52D-C348697A4505}"/>
                </c:ext>
              </c:extLst>
            </c:dLbl>
            <c:dLbl>
              <c:idx val="3"/>
              <c:delete val="1"/>
              <c:extLst>
                <c:ext xmlns:c15="http://schemas.microsoft.com/office/drawing/2012/chart" uri="{CE6537A1-D6FC-4f65-9D91-7224C49458BB}"/>
                <c:ext xmlns:c16="http://schemas.microsoft.com/office/drawing/2014/chart" uri="{C3380CC4-5D6E-409C-BE32-E72D297353CC}">
                  <c16:uniqueId val="{00000008-7CED-4CCB-B52D-C348697A4505}"/>
                </c:ext>
              </c:extLst>
            </c:dLbl>
            <c:dLbl>
              <c:idx val="4"/>
              <c:delete val="1"/>
              <c:extLst>
                <c:ext xmlns:c15="http://schemas.microsoft.com/office/drawing/2012/chart" uri="{CE6537A1-D6FC-4f65-9D91-7224C49458BB}"/>
                <c:ext xmlns:c16="http://schemas.microsoft.com/office/drawing/2014/chart" uri="{C3380CC4-5D6E-409C-BE32-E72D297353CC}">
                  <c16:uniqueId val="{00000009-7CED-4CCB-B52D-C348697A4505}"/>
                </c:ext>
              </c:extLst>
            </c:dLbl>
            <c:dLbl>
              <c:idx val="5"/>
              <c:delete val="1"/>
              <c:extLst>
                <c:ext xmlns:c15="http://schemas.microsoft.com/office/drawing/2012/chart" uri="{CE6537A1-D6FC-4f65-9D91-7224C49458BB}"/>
                <c:ext xmlns:c16="http://schemas.microsoft.com/office/drawing/2014/chart" uri="{C3380CC4-5D6E-409C-BE32-E72D297353CC}">
                  <c16:uniqueId val="{0000000A-7CED-4CCB-B52D-C348697A4505}"/>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ED-4CCB-B52D-C348697A450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Trend_narkotika!$B$16:$H$16</c:f>
              <c:numCache>
                <c:formatCode>General</c:formatCode>
                <c:ptCount val="7"/>
                <c:pt idx="0">
                  <c:v>2013</c:v>
                </c:pt>
                <c:pt idx="1">
                  <c:v>2015</c:v>
                </c:pt>
                <c:pt idx="2">
                  <c:v>2017</c:v>
                </c:pt>
                <c:pt idx="3">
                  <c:v>2019</c:v>
                </c:pt>
                <c:pt idx="4">
                  <c:v>2021</c:v>
                </c:pt>
                <c:pt idx="5">
                  <c:v>2023</c:v>
                </c:pt>
                <c:pt idx="6">
                  <c:v>2025</c:v>
                </c:pt>
              </c:numCache>
            </c:numRef>
          </c:cat>
          <c:val>
            <c:numRef>
              <c:f>Trend_narkotika!$B$18:$H$18</c:f>
              <c:numCache>
                <c:formatCode>General</c:formatCode>
                <c:ptCount val="7"/>
                <c:pt idx="0" formatCode="0">
                  <c:v>7.1</c:v>
                </c:pt>
                <c:pt idx="1">
                  <c:v>8</c:v>
                </c:pt>
                <c:pt idx="2">
                  <c:v>4</c:v>
                </c:pt>
                <c:pt idx="3">
                  <c:v>10</c:v>
                </c:pt>
                <c:pt idx="4">
                  <c:v>9</c:v>
                </c:pt>
                <c:pt idx="5" formatCode="0">
                  <c:v>9.4</c:v>
                </c:pt>
                <c:pt idx="6" formatCode="0">
                  <c:v>6.2</c:v>
                </c:pt>
              </c:numCache>
            </c:numRef>
          </c:val>
          <c:smooth val="0"/>
          <c:extLst>
            <c:ext xmlns:c16="http://schemas.microsoft.com/office/drawing/2014/chart" uri="{C3380CC4-5D6E-409C-BE32-E72D297353CC}">
              <c16:uniqueId val="{0000000D-99A8-49CA-AF32-4D211F89BACE}"/>
            </c:ext>
          </c:extLst>
        </c:ser>
        <c:ser>
          <c:idx val="2"/>
          <c:order val="2"/>
          <c:tx>
            <c:strRef>
              <c:f>Trend_narkotika!$A$19</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7CED-4CCB-B52D-C348697A4505}"/>
                </c:ext>
              </c:extLst>
            </c:dLbl>
            <c:dLbl>
              <c:idx val="2"/>
              <c:delete val="1"/>
              <c:extLst>
                <c:ext xmlns:c15="http://schemas.microsoft.com/office/drawing/2012/chart" uri="{CE6537A1-D6FC-4f65-9D91-7224C49458BB}"/>
                <c:ext xmlns:c16="http://schemas.microsoft.com/office/drawing/2014/chart" uri="{C3380CC4-5D6E-409C-BE32-E72D297353CC}">
                  <c16:uniqueId val="{0000000D-7CED-4CCB-B52D-C348697A4505}"/>
                </c:ext>
              </c:extLst>
            </c:dLbl>
            <c:dLbl>
              <c:idx val="3"/>
              <c:delete val="1"/>
              <c:extLst>
                <c:ext xmlns:c15="http://schemas.microsoft.com/office/drawing/2012/chart" uri="{CE6537A1-D6FC-4f65-9D91-7224C49458BB}"/>
                <c:ext xmlns:c16="http://schemas.microsoft.com/office/drawing/2014/chart" uri="{C3380CC4-5D6E-409C-BE32-E72D297353CC}">
                  <c16:uniqueId val="{0000000E-7CED-4CCB-B52D-C348697A4505}"/>
                </c:ext>
              </c:extLst>
            </c:dLbl>
            <c:dLbl>
              <c:idx val="4"/>
              <c:delete val="1"/>
              <c:extLst>
                <c:ext xmlns:c15="http://schemas.microsoft.com/office/drawing/2012/chart" uri="{CE6537A1-D6FC-4f65-9D91-7224C49458BB}"/>
                <c:ext xmlns:c16="http://schemas.microsoft.com/office/drawing/2014/chart" uri="{C3380CC4-5D6E-409C-BE32-E72D297353CC}">
                  <c16:uniqueId val="{0000000F-7CED-4CCB-B52D-C348697A4505}"/>
                </c:ext>
              </c:extLst>
            </c:dLbl>
            <c:dLbl>
              <c:idx val="5"/>
              <c:delete val="1"/>
              <c:extLst>
                <c:ext xmlns:c15="http://schemas.microsoft.com/office/drawing/2012/chart" uri="{CE6537A1-D6FC-4f65-9D91-7224C49458BB}"/>
                <c:ext xmlns:c16="http://schemas.microsoft.com/office/drawing/2014/chart" uri="{C3380CC4-5D6E-409C-BE32-E72D297353CC}">
                  <c16:uniqueId val="{00000010-7CED-4CCB-B52D-C348697A4505}"/>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CED-4CCB-B52D-C348697A450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Trend_narkotika!$B$16:$H$16</c:f>
              <c:numCache>
                <c:formatCode>General</c:formatCode>
                <c:ptCount val="7"/>
                <c:pt idx="0">
                  <c:v>2013</c:v>
                </c:pt>
                <c:pt idx="1">
                  <c:v>2015</c:v>
                </c:pt>
                <c:pt idx="2">
                  <c:v>2017</c:v>
                </c:pt>
                <c:pt idx="3">
                  <c:v>2019</c:v>
                </c:pt>
                <c:pt idx="4">
                  <c:v>2021</c:v>
                </c:pt>
                <c:pt idx="5">
                  <c:v>2023</c:v>
                </c:pt>
                <c:pt idx="6">
                  <c:v>2025</c:v>
                </c:pt>
              </c:numCache>
            </c:numRef>
          </c:cat>
          <c:val>
            <c:numRef>
              <c:f>Trend_narkotika!$B$19:$H$19</c:f>
              <c:numCache>
                <c:formatCode>General</c:formatCode>
                <c:ptCount val="7"/>
                <c:pt idx="0" formatCode="0">
                  <c:v>19</c:v>
                </c:pt>
                <c:pt idx="1">
                  <c:v>17</c:v>
                </c:pt>
                <c:pt idx="2">
                  <c:v>20</c:v>
                </c:pt>
                <c:pt idx="3">
                  <c:v>19</c:v>
                </c:pt>
                <c:pt idx="4">
                  <c:v>17</c:v>
                </c:pt>
                <c:pt idx="5">
                  <c:v>15</c:v>
                </c:pt>
                <c:pt idx="6" formatCode="0">
                  <c:v>13</c:v>
                </c:pt>
              </c:numCache>
            </c:numRef>
          </c:val>
          <c:smooth val="0"/>
          <c:extLst>
            <c:ext xmlns:c16="http://schemas.microsoft.com/office/drawing/2014/chart" uri="{C3380CC4-5D6E-409C-BE32-E72D297353CC}">
              <c16:uniqueId val="{00000013-99A8-49CA-AF32-4D211F89BACE}"/>
            </c:ext>
          </c:extLst>
        </c:ser>
        <c:ser>
          <c:idx val="3"/>
          <c:order val="3"/>
          <c:tx>
            <c:strRef>
              <c:f>Trend_narkotika!$A$20</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1-7CED-4CCB-B52D-C348697A4505}"/>
                </c:ext>
              </c:extLst>
            </c:dLbl>
            <c:dLbl>
              <c:idx val="1"/>
              <c:delete val="1"/>
              <c:extLst>
                <c:ext xmlns:c15="http://schemas.microsoft.com/office/drawing/2012/chart" uri="{CE6537A1-D6FC-4f65-9D91-7224C49458BB}"/>
                <c:ext xmlns:c16="http://schemas.microsoft.com/office/drawing/2014/chart" uri="{C3380CC4-5D6E-409C-BE32-E72D297353CC}">
                  <c16:uniqueId val="{00000012-7CED-4CCB-B52D-C348697A4505}"/>
                </c:ext>
              </c:extLst>
            </c:dLbl>
            <c:dLbl>
              <c:idx val="2"/>
              <c:delete val="1"/>
              <c:extLst>
                <c:ext xmlns:c15="http://schemas.microsoft.com/office/drawing/2012/chart" uri="{CE6537A1-D6FC-4f65-9D91-7224C49458BB}"/>
                <c:ext xmlns:c16="http://schemas.microsoft.com/office/drawing/2014/chart" uri="{C3380CC4-5D6E-409C-BE32-E72D297353CC}">
                  <c16:uniqueId val="{00000013-7CED-4CCB-B52D-C348697A4505}"/>
                </c:ext>
              </c:extLst>
            </c:dLbl>
            <c:dLbl>
              <c:idx val="3"/>
              <c:delete val="1"/>
              <c:extLst>
                <c:ext xmlns:c15="http://schemas.microsoft.com/office/drawing/2012/chart" uri="{CE6537A1-D6FC-4f65-9D91-7224C49458BB}"/>
                <c:ext xmlns:c16="http://schemas.microsoft.com/office/drawing/2014/chart" uri="{C3380CC4-5D6E-409C-BE32-E72D297353CC}">
                  <c16:uniqueId val="{00000014-7CED-4CCB-B52D-C348697A4505}"/>
                </c:ext>
              </c:extLst>
            </c:dLbl>
            <c:dLbl>
              <c:idx val="4"/>
              <c:delete val="1"/>
              <c:extLst>
                <c:ext xmlns:c15="http://schemas.microsoft.com/office/drawing/2012/chart" uri="{CE6537A1-D6FC-4f65-9D91-7224C49458BB}"/>
                <c:ext xmlns:c16="http://schemas.microsoft.com/office/drawing/2014/chart" uri="{C3380CC4-5D6E-409C-BE32-E72D297353CC}">
                  <c16:uniqueId val="{00000015-7CED-4CCB-B52D-C348697A4505}"/>
                </c:ext>
              </c:extLst>
            </c:dLbl>
            <c:dLbl>
              <c:idx val="5"/>
              <c:delete val="1"/>
              <c:extLst>
                <c:ext xmlns:c15="http://schemas.microsoft.com/office/drawing/2012/chart" uri="{CE6537A1-D6FC-4f65-9D91-7224C49458BB}"/>
                <c:ext xmlns:c16="http://schemas.microsoft.com/office/drawing/2014/chart" uri="{C3380CC4-5D6E-409C-BE32-E72D297353CC}">
                  <c16:uniqueId val="{00000016-7CED-4CCB-B52D-C348697A450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Trend_narkotika!$B$16:$H$16</c:f>
              <c:numCache>
                <c:formatCode>General</c:formatCode>
                <c:ptCount val="7"/>
                <c:pt idx="0">
                  <c:v>2013</c:v>
                </c:pt>
                <c:pt idx="1">
                  <c:v>2015</c:v>
                </c:pt>
                <c:pt idx="2">
                  <c:v>2017</c:v>
                </c:pt>
                <c:pt idx="3">
                  <c:v>2019</c:v>
                </c:pt>
                <c:pt idx="4">
                  <c:v>2021</c:v>
                </c:pt>
                <c:pt idx="5">
                  <c:v>2023</c:v>
                </c:pt>
                <c:pt idx="6">
                  <c:v>2025</c:v>
                </c:pt>
              </c:numCache>
            </c:numRef>
          </c:cat>
          <c:val>
            <c:numRef>
              <c:f>Trend_narkotika!$B$20:$H$20</c:f>
              <c:numCache>
                <c:formatCode>General</c:formatCode>
                <c:ptCount val="7"/>
                <c:pt idx="0" formatCode="0">
                  <c:v>14</c:v>
                </c:pt>
                <c:pt idx="1">
                  <c:v>14</c:v>
                </c:pt>
                <c:pt idx="2">
                  <c:v>14</c:v>
                </c:pt>
                <c:pt idx="3">
                  <c:v>13</c:v>
                </c:pt>
                <c:pt idx="4">
                  <c:v>13</c:v>
                </c:pt>
                <c:pt idx="5">
                  <c:v>15</c:v>
                </c:pt>
                <c:pt idx="6" formatCode="0">
                  <c:v>11</c:v>
                </c:pt>
              </c:numCache>
            </c:numRef>
          </c:val>
          <c:smooth val="0"/>
          <c:extLst>
            <c:ext xmlns:c16="http://schemas.microsoft.com/office/drawing/2014/chart" uri="{C3380CC4-5D6E-409C-BE32-E72D297353CC}">
              <c16:uniqueId val="{0000001A-99A8-49CA-AF32-4D211F89BACE}"/>
            </c:ext>
          </c:extLst>
        </c:ser>
        <c:dLbls>
          <c:dLblPos val="l"/>
          <c:showLegendKey val="0"/>
          <c:showVal val="1"/>
          <c:showCatName val="0"/>
          <c:showSerName val="0"/>
          <c:showPercent val="0"/>
          <c:showBubbleSize val="0"/>
        </c:dLbls>
        <c:marker val="1"/>
        <c:smooth val="0"/>
        <c:axId val="380207055"/>
        <c:axId val="116178431"/>
      </c:lineChart>
      <c:catAx>
        <c:axId val="38020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78431"/>
        <c:crosses val="autoZero"/>
        <c:auto val="1"/>
        <c:lblAlgn val="ctr"/>
        <c:lblOffset val="100"/>
        <c:noMultiLvlLbl val="0"/>
      </c:catAx>
      <c:valAx>
        <c:axId val="1161784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0207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Narkotika!$C$2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c:v>
                </c:pt>
                <c:pt idx="1">
                  <c:v>Kille</c:v>
                </c:pt>
                <c:pt idx="2">
                  <c:v>Totalt</c:v>
                </c:pt>
              </c:strCache>
            </c:strRef>
          </c:cat>
          <c:val>
            <c:numRef>
              <c:f>Narkotika!$C$3:$C$5</c:f>
              <c:numCache>
                <c:formatCode>0</c:formatCode>
                <c:ptCount val="3"/>
                <c:pt idx="0">
                  <c:v>93.8</c:v>
                </c:pt>
                <c:pt idx="1">
                  <c:v>93.8</c:v>
                </c:pt>
                <c:pt idx="2">
                  <c:v>93.7</c:v>
                </c:pt>
              </c:numCache>
            </c:numRef>
          </c:val>
          <c:extLst>
            <c:ext xmlns:c16="http://schemas.microsoft.com/office/drawing/2014/chart" uri="{C3380CC4-5D6E-409C-BE32-E72D297353CC}">
              <c16:uniqueId val="{00000000-1C85-42A7-ABC1-558793F29C8B}"/>
            </c:ext>
          </c:extLst>
        </c:ser>
        <c:ser>
          <c:idx val="1"/>
          <c:order val="1"/>
          <c:tx>
            <c:strRef>
              <c:f>Narkotika!$D$2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c:v>
                </c:pt>
                <c:pt idx="1">
                  <c:v>Kille</c:v>
                </c:pt>
                <c:pt idx="2">
                  <c:v>Totalt</c:v>
                </c:pt>
              </c:strCache>
            </c:strRef>
          </c:cat>
          <c:val>
            <c:numRef>
              <c:f>Narkotika!$D$3:$D$5</c:f>
              <c:numCache>
                <c:formatCode>0</c:formatCode>
                <c:ptCount val="3"/>
                <c:pt idx="0">
                  <c:v>3.8</c:v>
                </c:pt>
                <c:pt idx="1">
                  <c:v>2.8</c:v>
                </c:pt>
                <c:pt idx="2">
                  <c:v>3.3</c:v>
                </c:pt>
              </c:numCache>
            </c:numRef>
          </c:val>
          <c:extLst>
            <c:ext xmlns:c16="http://schemas.microsoft.com/office/drawing/2014/chart" uri="{C3380CC4-5D6E-409C-BE32-E72D297353CC}">
              <c16:uniqueId val="{00000001-1C85-42A7-ABC1-558793F29C8B}"/>
            </c:ext>
          </c:extLst>
        </c:ser>
        <c:ser>
          <c:idx val="2"/>
          <c:order val="2"/>
          <c:tx>
            <c:strRef>
              <c:f>Narkotika!$E$2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c:v>
                </c:pt>
                <c:pt idx="1">
                  <c:v>Kille</c:v>
                </c:pt>
                <c:pt idx="2">
                  <c:v>Totalt</c:v>
                </c:pt>
              </c:strCache>
            </c:strRef>
          </c:cat>
          <c:val>
            <c:numRef>
              <c:f>Narkotika!$E$3:$E$5</c:f>
              <c:numCache>
                <c:formatCode>0</c:formatCode>
                <c:ptCount val="3"/>
                <c:pt idx="0">
                  <c:v>2.2000000000000002</c:v>
                </c:pt>
                <c:pt idx="1">
                  <c:v>2.1</c:v>
                </c:pt>
                <c:pt idx="2">
                  <c:v>2.1</c:v>
                </c:pt>
              </c:numCache>
            </c:numRef>
          </c:val>
          <c:extLst>
            <c:ext xmlns:c16="http://schemas.microsoft.com/office/drawing/2014/chart" uri="{C3380CC4-5D6E-409C-BE32-E72D297353CC}">
              <c16:uniqueId val="{00000002-1C85-42A7-ABC1-558793F29C8B}"/>
            </c:ext>
          </c:extLst>
        </c:ser>
        <c:ser>
          <c:idx val="3"/>
          <c:order val="3"/>
          <c:tx>
            <c:strRef>
              <c:f>Narkotika!$F$2</c:f>
              <c:strCache>
                <c:ptCount val="1"/>
                <c:pt idx="0">
                  <c:v>Ja, under de senaste 30 dagarna</c:v>
                </c:pt>
              </c:strCache>
            </c:strRef>
          </c:tx>
          <c:spPr>
            <a:solidFill>
              <a:schemeClr val="accent5">
                <a:shade val="58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4F8-4508-9030-3D41FBD6D524}"/>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c:v>
                </c:pt>
                <c:pt idx="1">
                  <c:v>Kille</c:v>
                </c:pt>
                <c:pt idx="2">
                  <c:v>Totalt</c:v>
                </c:pt>
              </c:strCache>
            </c:strRef>
          </c:cat>
          <c:val>
            <c:numRef>
              <c:f>Narkotika!$F$3:$F$5</c:f>
              <c:numCache>
                <c:formatCode>0</c:formatCode>
                <c:ptCount val="3"/>
                <c:pt idx="0">
                  <c:v>0.1</c:v>
                </c:pt>
                <c:pt idx="1">
                  <c:v>1.4</c:v>
                </c:pt>
                <c:pt idx="2">
                  <c:v>0.9</c:v>
                </c:pt>
              </c:numCache>
            </c:numRef>
          </c:val>
          <c:extLst>
            <c:ext xmlns:c16="http://schemas.microsoft.com/office/drawing/2014/chart" uri="{C3380CC4-5D6E-409C-BE32-E72D297353CC}">
              <c16:uniqueId val="{00000003-1C85-42A7-ABC1-558793F29C8B}"/>
            </c:ext>
          </c:extLst>
        </c:ser>
        <c:dLbls>
          <c:dLblPos val="ctr"/>
          <c:showLegendKey val="0"/>
          <c:showVal val="1"/>
          <c:showCatName val="0"/>
          <c:showSerName val="0"/>
          <c:showPercent val="0"/>
          <c:showBubbleSize val="0"/>
        </c:dLbls>
        <c:gapWidth val="150"/>
        <c:overlap val="100"/>
        <c:axId val="1781792112"/>
        <c:axId val="1781803760"/>
      </c:barChart>
      <c:catAx>
        <c:axId val="178179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803760"/>
        <c:crosses val="autoZero"/>
        <c:auto val="1"/>
        <c:lblAlgn val="ctr"/>
        <c:lblOffset val="100"/>
        <c:noMultiLvlLbl val="0"/>
      </c:catAx>
      <c:valAx>
        <c:axId val="1781803760"/>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7921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Narkotika_livstid!$B$22</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D81-44FD-B556-32EA784BCF84}"/>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D81-44FD-B556-32EA784BCF84}"/>
                </c:ext>
              </c:extLst>
            </c:dLbl>
            <c:dLbl>
              <c:idx val="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D81-44FD-B556-32EA784BCF84}"/>
                </c:ext>
              </c:extLst>
            </c:dLbl>
            <c:dLbl>
              <c:idx val="8"/>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D81-44FD-B556-32EA784BCF84}"/>
                </c:ext>
              </c:extLst>
            </c:dLbl>
            <c:dLbl>
              <c:idx val="12"/>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D81-44FD-B556-32EA784BCF84}"/>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D81-44FD-B556-32EA784BCF84}"/>
                </c:ext>
              </c:extLst>
            </c:dLbl>
            <c:dLbl>
              <c:idx val="1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D81-44FD-B556-32EA784BCF84}"/>
                </c:ext>
              </c:extLst>
            </c:dLbl>
            <c:dLbl>
              <c:idx val="16"/>
              <c:delete val="1"/>
              <c:extLst>
                <c:ext xmlns:c15="http://schemas.microsoft.com/office/drawing/2012/chart" uri="{CE6537A1-D6FC-4f65-9D91-7224C49458BB}"/>
                <c:ext xmlns:c16="http://schemas.microsoft.com/office/drawing/2014/chart" uri="{C3380CC4-5D6E-409C-BE32-E72D297353CC}">
                  <c16:uniqueId val="{00000007-AD81-44FD-B556-32EA784BCF84}"/>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8-AD81-44FD-B556-32EA784BCF8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Narkotika_livstid!$B$23:$B$40</c:f>
              <c:numCache>
                <c:formatCode>0</c:formatCode>
                <c:ptCount val="18"/>
                <c:pt idx="0">
                  <c:v>7.7</c:v>
                </c:pt>
                <c:pt idx="1">
                  <c:v>0</c:v>
                </c:pt>
                <c:pt idx="2">
                  <c:v>10.8</c:v>
                </c:pt>
                <c:pt idx="3">
                  <c:v>11.6</c:v>
                </c:pt>
                <c:pt idx="4">
                  <c:v>0</c:v>
                </c:pt>
                <c:pt idx="5">
                  <c:v>0</c:v>
                </c:pt>
                <c:pt idx="6">
                  <c:v>4.8</c:v>
                </c:pt>
                <c:pt idx="7">
                  <c:v>6.1</c:v>
                </c:pt>
                <c:pt idx="8">
                  <c:v>0</c:v>
                </c:pt>
                <c:pt idx="9">
                  <c:v>6.5</c:v>
                </c:pt>
                <c:pt idx="12">
                  <c:v>0</c:v>
                </c:pt>
                <c:pt idx="13">
                  <c:v>10.5</c:v>
                </c:pt>
                <c:pt idx="14">
                  <c:v>0</c:v>
                </c:pt>
                <c:pt idx="15">
                  <c:v>0</c:v>
                </c:pt>
                <c:pt idx="16">
                  <c:v>6.3</c:v>
                </c:pt>
                <c:pt idx="17" formatCode="General">
                  <c:v>12</c:v>
                </c:pt>
              </c:numCache>
            </c:numRef>
          </c:val>
          <c:extLst>
            <c:ext xmlns:c16="http://schemas.microsoft.com/office/drawing/2014/chart" uri="{C3380CC4-5D6E-409C-BE32-E72D297353CC}">
              <c16:uniqueId val="{00000009-AD81-44FD-B556-32EA784BCF84}"/>
            </c:ext>
          </c:extLst>
        </c:ser>
        <c:ser>
          <c:idx val="1"/>
          <c:order val="1"/>
          <c:tx>
            <c:strRef>
              <c:f>Narkotika_livstid!$C$22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Narkotika_livstid!$C$23:$C$40</c:f>
              <c:numCache>
                <c:formatCode>General</c:formatCode>
                <c:ptCount val="18"/>
                <c:pt idx="16" formatCode="0">
                  <c:v>6.3</c:v>
                </c:pt>
                <c:pt idx="17" formatCode="0">
                  <c:v>13</c:v>
                </c:pt>
              </c:numCache>
            </c:numRef>
          </c:val>
          <c:extLst>
            <c:ext xmlns:c16="http://schemas.microsoft.com/office/drawing/2014/chart" uri="{C3380CC4-5D6E-409C-BE32-E72D297353CC}">
              <c16:uniqueId val="{0000000A-AD81-44FD-B556-32EA784BCF84}"/>
            </c:ext>
          </c:extLst>
        </c:ser>
        <c:ser>
          <c:idx val="2"/>
          <c:order val="2"/>
          <c:tx>
            <c:strRef>
              <c:f>Narkotika_livstid!$D$22</c:f>
              <c:strCache>
                <c:ptCount val="1"/>
                <c:pt idx="0">
                  <c:v>Tjejer</c:v>
                </c:pt>
              </c:strCache>
            </c:strRef>
          </c:tx>
          <c:spPr>
            <a:solidFill>
              <a:schemeClr val="accent3"/>
            </a:solidFill>
            <a:ln>
              <a:noFill/>
            </a:ln>
            <a:effectLst/>
          </c:spPr>
          <c:invertIfNegative val="0"/>
          <c:dLbls>
            <c:dLbl>
              <c:idx val="1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81-44FD-B556-32EA784BCF8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Narkotika_livstid!$D$23:$D$40</c:f>
              <c:numCache>
                <c:formatCode>General</c:formatCode>
                <c:ptCount val="18"/>
                <c:pt idx="16" formatCode="0">
                  <c:v>6.2</c:v>
                </c:pt>
                <c:pt idx="17" formatCode="0">
                  <c:v>11</c:v>
                </c:pt>
              </c:numCache>
            </c:numRef>
          </c:val>
          <c:extLst>
            <c:ext xmlns:c16="http://schemas.microsoft.com/office/drawing/2014/chart" uri="{C3380CC4-5D6E-409C-BE32-E72D297353CC}">
              <c16:uniqueId val="{0000000B-AD81-44FD-B556-32EA784BCF84}"/>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 senaste 12 mån'!$B$24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mån'!$B$41:$B$42</c:f>
              <c:numCache>
                <c:formatCode>0</c:formatCode>
                <c:ptCount val="2"/>
                <c:pt idx="0">
                  <c:v>3</c:v>
                </c:pt>
                <c:pt idx="1">
                  <c:v>7</c:v>
                </c:pt>
              </c:numCache>
            </c:numRef>
          </c:val>
          <c:extLst>
            <c:ext xmlns:c16="http://schemas.microsoft.com/office/drawing/2014/chart" uri="{C3380CC4-5D6E-409C-BE32-E72D297353CC}">
              <c16:uniqueId val="{00000000-272C-4C3A-B80E-D3C134338658}"/>
            </c:ext>
          </c:extLst>
        </c:ser>
        <c:ser>
          <c:idx val="1"/>
          <c:order val="1"/>
          <c:tx>
            <c:strRef>
              <c:f>'Narkotika senaste 12 mån'!$C$24</c:f>
              <c:strCache>
                <c:ptCount val="1"/>
                <c:pt idx="0">
                  <c:v>Killar</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mån'!$C$41:$C$42</c:f>
              <c:numCache>
                <c:formatCode>0</c:formatCode>
                <c:ptCount val="2"/>
                <c:pt idx="0">
                  <c:v>3.5</c:v>
                </c:pt>
                <c:pt idx="1">
                  <c:v>8</c:v>
                </c:pt>
              </c:numCache>
            </c:numRef>
          </c:val>
          <c:extLst>
            <c:ext xmlns:c16="http://schemas.microsoft.com/office/drawing/2014/chart" uri="{C3380CC4-5D6E-409C-BE32-E72D297353CC}">
              <c16:uniqueId val="{00000001-272C-4C3A-B80E-D3C134338658}"/>
            </c:ext>
          </c:extLst>
        </c:ser>
        <c:ser>
          <c:idx val="2"/>
          <c:order val="2"/>
          <c:tx>
            <c:strRef>
              <c:f>'Narkotika senaste 12 mån'!$D$24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mån'!$D$41:$D$42</c:f>
              <c:numCache>
                <c:formatCode>0</c:formatCode>
                <c:ptCount val="2"/>
                <c:pt idx="0">
                  <c:v>2.2999999999999998</c:v>
                </c:pt>
                <c:pt idx="1">
                  <c:v>5</c:v>
                </c:pt>
              </c:numCache>
            </c:numRef>
          </c:val>
          <c:extLst>
            <c:ext xmlns:c16="http://schemas.microsoft.com/office/drawing/2014/chart" uri="{C3380CC4-5D6E-409C-BE32-E72D297353CC}">
              <c16:uniqueId val="{00000002-272C-4C3A-B80E-D3C134338658}"/>
            </c:ext>
          </c:extLst>
        </c:ser>
        <c:dLbls>
          <c:dLblPos val="outEnd"/>
          <c:showLegendKey val="0"/>
          <c:showVal val="1"/>
          <c:showCatName val="0"/>
          <c:showSerName val="0"/>
          <c:showPercent val="0"/>
          <c:showBubbleSize val="0"/>
        </c:dLbls>
        <c:gapWidth val="219"/>
        <c:overlap val="-27"/>
        <c:axId val="939984943"/>
        <c:axId val="863290783"/>
      </c:barChart>
      <c:catAx>
        <c:axId val="93998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63290783"/>
        <c:crosses val="autoZero"/>
        <c:auto val="1"/>
        <c:lblAlgn val="ctr"/>
        <c:lblOffset val="100"/>
        <c:noMultiLvlLbl val="0"/>
      </c:catAx>
      <c:valAx>
        <c:axId val="863290783"/>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399849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Rökare!$K$2</c:f>
              <c:strCache>
                <c:ptCount val="1"/>
                <c:pt idx="0">
                  <c:v>Totalt</c:v>
                </c:pt>
              </c:strCache>
            </c:strRef>
          </c:tx>
          <c:spPr>
            <a:solidFill>
              <a:schemeClr val="accent1"/>
            </a:solidFill>
            <a:ln>
              <a:noFill/>
            </a:ln>
            <a:effectLst/>
          </c:spPr>
          <c:invertIfNegative val="0"/>
          <c:dLbls>
            <c:dLbl>
              <c:idx val="14"/>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30-429B-9D47-799771BAE6F8}"/>
                </c:ext>
              </c:extLst>
            </c:dLbl>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B630-429B-9D47-799771BAE6F8}"/>
                </c:ext>
              </c:extLst>
            </c:dLbl>
            <c:dLbl>
              <c:idx val="17"/>
              <c:layout>
                <c:manualLayout>
                  <c:x val="-7.0555555555556846E-3"/>
                  <c:y val="-3.9197518766197915E-3"/>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30-429B-9D47-799771BAE6F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Rökare!$K$3:$K$20</c:f>
              <c:numCache>
                <c:formatCode>0</c:formatCode>
                <c:ptCount val="18"/>
                <c:pt idx="0">
                  <c:v>21.9</c:v>
                </c:pt>
                <c:pt idx="1">
                  <c:v>30.6</c:v>
                </c:pt>
                <c:pt idx="2">
                  <c:v>13.5</c:v>
                </c:pt>
                <c:pt idx="3">
                  <c:v>15.1</c:v>
                </c:pt>
                <c:pt idx="4">
                  <c:v>20</c:v>
                </c:pt>
                <c:pt idx="5">
                  <c:v>7</c:v>
                </c:pt>
                <c:pt idx="6">
                  <c:v>7.6</c:v>
                </c:pt>
                <c:pt idx="7">
                  <c:v>13.1</c:v>
                </c:pt>
                <c:pt idx="8">
                  <c:v>22</c:v>
                </c:pt>
                <c:pt idx="9">
                  <c:v>17.399999999999999</c:v>
                </c:pt>
                <c:pt idx="12">
                  <c:v>25</c:v>
                </c:pt>
                <c:pt idx="13">
                  <c:v>26.3</c:v>
                </c:pt>
                <c:pt idx="14">
                  <c:v>15.4</c:v>
                </c:pt>
                <c:pt idx="15">
                  <c:v>30.6</c:v>
                </c:pt>
                <c:pt idx="16">
                  <c:v>16.8</c:v>
                </c:pt>
                <c:pt idx="17">
                  <c:v>19</c:v>
                </c:pt>
              </c:numCache>
            </c:numRef>
          </c:val>
          <c:extLst>
            <c:ext xmlns:c16="http://schemas.microsoft.com/office/drawing/2014/chart" uri="{C3380CC4-5D6E-409C-BE32-E72D297353CC}">
              <c16:uniqueId val="{00000001-F768-47AB-8CB0-5C997904D0B7}"/>
            </c:ext>
          </c:extLst>
        </c:ser>
        <c:ser>
          <c:idx val="1"/>
          <c:order val="1"/>
          <c:tx>
            <c:strRef>
              <c:f>Rökare!$L$2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Rökare!$L$3:$L$20</c:f>
              <c:numCache>
                <c:formatCode>General</c:formatCode>
                <c:ptCount val="18"/>
                <c:pt idx="16" formatCode="0">
                  <c:v>21</c:v>
                </c:pt>
                <c:pt idx="17" formatCode="0">
                  <c:v>18</c:v>
                </c:pt>
              </c:numCache>
            </c:numRef>
          </c:val>
          <c:extLst>
            <c:ext xmlns:c16="http://schemas.microsoft.com/office/drawing/2014/chart" uri="{C3380CC4-5D6E-409C-BE32-E72D297353CC}">
              <c16:uniqueId val="{00000002-F768-47AB-8CB0-5C997904D0B7}"/>
            </c:ext>
          </c:extLst>
        </c:ser>
        <c:ser>
          <c:idx val="2"/>
          <c:order val="2"/>
          <c:tx>
            <c:strRef>
              <c:f>Rökare!$M$2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Rökare!$M$3:$M$20</c:f>
              <c:numCache>
                <c:formatCode>General</c:formatCode>
                <c:ptCount val="18"/>
                <c:pt idx="16" formatCode="0">
                  <c:v>12.6</c:v>
                </c:pt>
                <c:pt idx="17" formatCode="0">
                  <c:v>21</c:v>
                </c:pt>
              </c:numCache>
            </c:numRef>
          </c:val>
          <c:extLst>
            <c:ext xmlns:c16="http://schemas.microsoft.com/office/drawing/2014/chart" uri="{C3380CC4-5D6E-409C-BE32-E72D297353CC}">
              <c16:uniqueId val="{00000003-F768-47AB-8CB0-5C997904D0B7}"/>
            </c:ext>
          </c:extLst>
        </c:ser>
        <c:dLbls>
          <c:dLblPos val="outEnd"/>
          <c:showLegendKey val="0"/>
          <c:showVal val="1"/>
          <c:showCatName val="0"/>
          <c:showSerName val="0"/>
          <c:showPercent val="0"/>
          <c:showBubbleSize val="0"/>
        </c:dLbls>
        <c:gapWidth val="219"/>
        <c:overlap val="-27"/>
        <c:axId val="442388280"/>
        <c:axId val="442100176"/>
      </c:barChart>
      <c:catAx>
        <c:axId val="44238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100176"/>
        <c:crosses val="autoZero"/>
        <c:auto val="1"/>
        <c:lblAlgn val="l"/>
        <c:lblOffset val="100"/>
        <c:noMultiLvlLbl val="0"/>
      </c:catAx>
      <c:valAx>
        <c:axId val="44210017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38828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'Hur ofta narkotika'!$C$2</c:f>
              <c:strCache>
                <c:ptCount val="1"/>
                <c:pt idx="0">
                  <c:v>Ingen gång de senaste 12 månaderna</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narkotika'!$C$3:$C$5</c:f>
              <c:numCache>
                <c:formatCode>0</c:formatCode>
                <c:ptCount val="3"/>
                <c:pt idx="0">
                  <c:v>47.3</c:v>
                </c:pt>
                <c:pt idx="1">
                  <c:v>15.9</c:v>
                </c:pt>
                <c:pt idx="2">
                  <c:v>32.4</c:v>
                </c:pt>
              </c:numCache>
            </c:numRef>
          </c:val>
          <c:extLst>
            <c:ext xmlns:c16="http://schemas.microsoft.com/office/drawing/2014/chart" uri="{C3380CC4-5D6E-409C-BE32-E72D297353CC}">
              <c16:uniqueId val="{00000000-2A46-4DC4-B048-60A8AD0AE25D}"/>
            </c:ext>
          </c:extLst>
        </c:ser>
        <c:ser>
          <c:idx val="1"/>
          <c:order val="1"/>
          <c:tx>
            <c:strRef>
              <c:f>'Hur ofta narkotika'!$D$2</c:f>
              <c:strCache>
                <c:ptCount val="1"/>
                <c:pt idx="0">
                  <c:v>1 gång senaste 12 månderna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narkotika'!$D$3:$D$5</c:f>
              <c:numCache>
                <c:formatCode>0</c:formatCode>
                <c:ptCount val="3"/>
                <c:pt idx="0">
                  <c:v>17.600000000000001</c:v>
                </c:pt>
                <c:pt idx="1">
                  <c:v>24.4</c:v>
                </c:pt>
                <c:pt idx="2">
                  <c:v>20.8</c:v>
                </c:pt>
              </c:numCache>
            </c:numRef>
          </c:val>
          <c:extLst>
            <c:ext xmlns:c16="http://schemas.microsoft.com/office/drawing/2014/chart" uri="{C3380CC4-5D6E-409C-BE32-E72D297353CC}">
              <c16:uniqueId val="{00000001-2A46-4DC4-B048-60A8AD0AE25D}"/>
            </c:ext>
          </c:extLst>
        </c:ser>
        <c:ser>
          <c:idx val="2"/>
          <c:order val="2"/>
          <c:tx>
            <c:strRef>
              <c:f>'Hur ofta narkotika'!$E$2</c:f>
              <c:strCache>
                <c:ptCount val="1"/>
                <c:pt idx="0">
                  <c:v>2-6 gånger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narkotika'!$E$3:$E$5</c:f>
              <c:numCache>
                <c:formatCode>0</c:formatCode>
                <c:ptCount val="3"/>
                <c:pt idx="0">
                  <c:v>22</c:v>
                </c:pt>
                <c:pt idx="1">
                  <c:v>17.100000000000001</c:v>
                </c:pt>
                <c:pt idx="2">
                  <c:v>19.7</c:v>
                </c:pt>
              </c:numCache>
            </c:numRef>
          </c:val>
          <c:extLst>
            <c:ext xmlns:c16="http://schemas.microsoft.com/office/drawing/2014/chart" uri="{C3380CC4-5D6E-409C-BE32-E72D297353CC}">
              <c16:uniqueId val="{00000002-2A46-4DC4-B048-60A8AD0AE25D}"/>
            </c:ext>
          </c:extLst>
        </c:ser>
        <c:ser>
          <c:idx val="3"/>
          <c:order val="3"/>
          <c:tx>
            <c:strRef>
              <c:f>'Hur ofta narkotika'!$F$2</c:f>
              <c:strCache>
                <c:ptCount val="1"/>
                <c:pt idx="0">
                  <c:v>En gång per månad eller oftare</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'Hur ofta narkotika'!$B$3:$B$5</c:f>
              <c:strCache>
                <c:ptCount val="3"/>
                <c:pt idx="0">
                  <c:v>Gymnasiet år 2</c:v>
                </c:pt>
                <c:pt idx="1">
                  <c:v>Årskurs 9</c:v>
                </c:pt>
                <c:pt idx="2">
                  <c:v>Totalt</c:v>
                </c:pt>
              </c:strCache>
            </c:strRef>
          </c:cat>
          <c:val>
            <c:numRef>
              <c:f>'Hur ofta narkotika'!$F$3:$F$5</c:f>
              <c:numCache>
                <c:formatCode>0</c:formatCode>
                <c:ptCount val="3"/>
                <c:pt idx="0">
                  <c:v>13</c:v>
                </c:pt>
                <c:pt idx="1">
                  <c:v>42.8</c:v>
                </c:pt>
                <c:pt idx="2">
                  <c:v>27.2</c:v>
                </c:pt>
              </c:numCache>
            </c:numRef>
          </c:val>
          <c:extLst>
            <c:ext xmlns:c16="http://schemas.microsoft.com/office/drawing/2014/chart" uri="{C3380CC4-5D6E-409C-BE32-E72D297353CC}">
              <c16:uniqueId val="{00000003-2A46-4DC4-B048-60A8AD0AE25D}"/>
            </c:ext>
          </c:extLst>
        </c:ser>
        <c:dLbls>
          <c:dLblPos val="ctr"/>
          <c:showLegendKey val="0"/>
          <c:showVal val="1"/>
          <c:showCatName val="0"/>
          <c:showSerName val="0"/>
          <c:showPercent val="0"/>
          <c:showBubbleSize val="0"/>
        </c:dLbls>
        <c:gapWidth val="150"/>
        <c:overlap val="100"/>
        <c:axId val="1940316816"/>
        <c:axId val="1940307696"/>
      </c:barChart>
      <c:catAx>
        <c:axId val="194031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0307696"/>
        <c:crosses val="autoZero"/>
        <c:auto val="1"/>
        <c:lblAlgn val="ctr"/>
        <c:lblOffset val="100"/>
        <c:noMultiLvlLbl val="0"/>
      </c:catAx>
      <c:valAx>
        <c:axId val="1940307696"/>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40316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Anskaffning_narkotika!$B$1</c:f>
              <c:strCache>
                <c:ptCount val="1"/>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Anskaffning_narkotika!$A$2:$A$4</c:f>
              <c:strCache>
                <c:ptCount val="3"/>
                <c:pt idx="0">
                  <c:v>Köpte själv i onlinebutik</c:v>
                </c:pt>
                <c:pt idx="1">
                  <c:v>Syskon, kompis, partner, bekant</c:v>
                </c:pt>
                <c:pt idx="2">
                  <c:v>Langare, annan</c:v>
                </c:pt>
              </c:strCache>
            </c:strRef>
          </c:cat>
          <c:val>
            <c:numRef>
              <c:f>Anskaffning_narkotika!$B$2:$B$4</c:f>
              <c:numCache>
                <c:formatCode>0</c:formatCode>
                <c:ptCount val="3"/>
                <c:pt idx="0">
                  <c:v>10.199999999999999</c:v>
                </c:pt>
                <c:pt idx="1">
                  <c:v>42.8</c:v>
                </c:pt>
                <c:pt idx="2">
                  <c:v>47</c:v>
                </c:pt>
              </c:numCache>
            </c:numRef>
          </c:val>
          <c:extLst>
            <c:ext xmlns:c16="http://schemas.microsoft.com/office/drawing/2014/chart" uri="{C3380CC4-5D6E-409C-BE32-E72D297353CC}">
              <c16:uniqueId val="{00000000-DD53-48E1-9D92-A26344B953E1}"/>
            </c:ext>
          </c:extLst>
        </c:ser>
        <c:dLbls>
          <c:dLblPos val="outEnd"/>
          <c:showLegendKey val="0"/>
          <c:showVal val="1"/>
          <c:showCatName val="0"/>
          <c:showSerName val="0"/>
          <c:showPercent val="0"/>
          <c:showBubbleSize val="0"/>
        </c:dLbls>
        <c:gapWidth val="182"/>
        <c:axId val="525589208"/>
        <c:axId val="525589536"/>
      </c:barChart>
      <c:catAx>
        <c:axId val="52558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536"/>
        <c:crosses val="autoZero"/>
        <c:auto val="1"/>
        <c:lblAlgn val="ctr"/>
        <c:lblOffset val="100"/>
        <c:noMultiLvlLbl val="0"/>
      </c:catAx>
      <c:valAx>
        <c:axId val="5255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20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'Trend_receptbelagda läkemedel'!$A$13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BCE0-4CE9-B0DF-D77E6A079FA6}"/>
                </c:ext>
              </c:extLst>
            </c:dLbl>
            <c:dLbl>
              <c:idx val="2"/>
              <c:delete val="1"/>
              <c:extLst>
                <c:ext xmlns:c15="http://schemas.microsoft.com/office/drawing/2012/chart" uri="{CE6537A1-D6FC-4f65-9D91-7224C49458BB}"/>
                <c:ext xmlns:c16="http://schemas.microsoft.com/office/drawing/2014/chart" uri="{C3380CC4-5D6E-409C-BE32-E72D297353CC}">
                  <c16:uniqueId val="{00000001-BCE0-4CE9-B0DF-D77E6A079FA6}"/>
                </c:ext>
              </c:extLst>
            </c:dLbl>
            <c:dLbl>
              <c:idx val="3"/>
              <c:delete val="1"/>
              <c:extLst>
                <c:ext xmlns:c15="http://schemas.microsoft.com/office/drawing/2012/chart" uri="{CE6537A1-D6FC-4f65-9D91-7224C49458BB}"/>
                <c:ext xmlns:c16="http://schemas.microsoft.com/office/drawing/2014/chart" uri="{C3380CC4-5D6E-409C-BE32-E72D297353CC}">
                  <c16:uniqueId val="{00000002-BCE0-4CE9-B0DF-D77E6A079FA6}"/>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E0-4CE9-B0DF-D77E6A079FA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'Trend_receptbelagda läkemedel'!$B$12:$F$12</c:f>
              <c:numCache>
                <c:formatCode>General</c:formatCode>
                <c:ptCount val="5"/>
                <c:pt idx="0">
                  <c:v>2017</c:v>
                </c:pt>
                <c:pt idx="1">
                  <c:v>2019</c:v>
                </c:pt>
                <c:pt idx="2">
                  <c:v>2021</c:v>
                </c:pt>
                <c:pt idx="3">
                  <c:v>2023</c:v>
                </c:pt>
                <c:pt idx="4">
                  <c:v>2025</c:v>
                </c:pt>
              </c:numCache>
            </c:numRef>
          </c:cat>
          <c:val>
            <c:numRef>
              <c:f>'Trend_receptbelagda läkemedel'!$B$13:$F$13</c:f>
              <c:numCache>
                <c:formatCode>0</c:formatCode>
                <c:ptCount val="5"/>
                <c:pt idx="0">
                  <c:v>5.0999999999999996</c:v>
                </c:pt>
                <c:pt idx="1">
                  <c:v>3.5</c:v>
                </c:pt>
                <c:pt idx="2">
                  <c:v>5</c:v>
                </c:pt>
                <c:pt idx="3">
                  <c:v>5.4</c:v>
                </c:pt>
                <c:pt idx="4">
                  <c:v>2.7</c:v>
                </c:pt>
              </c:numCache>
            </c:numRef>
          </c:val>
          <c:smooth val="0"/>
          <c:extLst>
            <c:ext xmlns:c16="http://schemas.microsoft.com/office/drawing/2014/chart" uri="{C3380CC4-5D6E-409C-BE32-E72D297353CC}">
              <c16:uniqueId val="{00000004-BCE0-4CE9-B0DF-D77E6A079FA6}"/>
            </c:ext>
          </c:extLst>
        </c:ser>
        <c:ser>
          <c:idx val="1"/>
          <c:order val="1"/>
          <c:tx>
            <c:strRef>
              <c:f>'Trend_receptbelagda läkemedel'!$A$14</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5-BCE0-4CE9-B0DF-D77E6A079FA6}"/>
                </c:ext>
              </c:extLst>
            </c:dLbl>
            <c:dLbl>
              <c:idx val="2"/>
              <c:delete val="1"/>
              <c:extLst>
                <c:ext xmlns:c15="http://schemas.microsoft.com/office/drawing/2012/chart" uri="{CE6537A1-D6FC-4f65-9D91-7224C49458BB}"/>
                <c:ext xmlns:c16="http://schemas.microsoft.com/office/drawing/2014/chart" uri="{C3380CC4-5D6E-409C-BE32-E72D297353CC}">
                  <c16:uniqueId val="{00000006-BCE0-4CE9-B0DF-D77E6A079FA6}"/>
                </c:ext>
              </c:extLst>
            </c:dLbl>
            <c:dLbl>
              <c:idx val="3"/>
              <c:delete val="1"/>
              <c:extLst>
                <c:ext xmlns:c15="http://schemas.microsoft.com/office/drawing/2012/chart" uri="{CE6537A1-D6FC-4f65-9D91-7224C49458BB}"/>
                <c:ext xmlns:c16="http://schemas.microsoft.com/office/drawing/2014/chart" uri="{C3380CC4-5D6E-409C-BE32-E72D297353CC}">
                  <c16:uniqueId val="{00000007-BCE0-4CE9-B0DF-D77E6A079FA6}"/>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E0-4CE9-B0DF-D77E6A079FA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'Trend_receptbelagda läkemedel'!$B$12:$F$12</c:f>
              <c:numCache>
                <c:formatCode>General</c:formatCode>
                <c:ptCount val="5"/>
                <c:pt idx="0">
                  <c:v>2017</c:v>
                </c:pt>
                <c:pt idx="1">
                  <c:v>2019</c:v>
                </c:pt>
                <c:pt idx="2">
                  <c:v>2021</c:v>
                </c:pt>
                <c:pt idx="3">
                  <c:v>2023</c:v>
                </c:pt>
                <c:pt idx="4">
                  <c:v>2025</c:v>
                </c:pt>
              </c:numCache>
            </c:numRef>
          </c:cat>
          <c:val>
            <c:numRef>
              <c:f>'Trend_receptbelagda läkemedel'!$B$14:$F$14</c:f>
              <c:numCache>
                <c:formatCode>0</c:formatCode>
                <c:ptCount val="5"/>
                <c:pt idx="0">
                  <c:v>6.5</c:v>
                </c:pt>
                <c:pt idx="1">
                  <c:v>6.8</c:v>
                </c:pt>
                <c:pt idx="2">
                  <c:v>5</c:v>
                </c:pt>
                <c:pt idx="3">
                  <c:v>4.9000000000000004</c:v>
                </c:pt>
                <c:pt idx="4">
                  <c:v>4.8</c:v>
                </c:pt>
              </c:numCache>
            </c:numRef>
          </c:val>
          <c:smooth val="0"/>
          <c:extLst>
            <c:ext xmlns:c16="http://schemas.microsoft.com/office/drawing/2014/chart" uri="{C3380CC4-5D6E-409C-BE32-E72D297353CC}">
              <c16:uniqueId val="{00000009-BCE0-4CE9-B0DF-D77E6A079FA6}"/>
            </c:ext>
          </c:extLst>
        </c:ser>
        <c:dLbls>
          <c:dLblPos val="l"/>
          <c:showLegendKey val="0"/>
          <c:showVal val="1"/>
          <c:showCatName val="0"/>
          <c:showSerName val="0"/>
          <c:showPercent val="0"/>
          <c:showBubbleSize val="0"/>
        </c:dLbls>
        <c:marker val="1"/>
        <c:smooth val="0"/>
        <c:axId val="1779284767"/>
        <c:axId val="662860799"/>
      </c:lineChart>
      <c:catAx>
        <c:axId val="177928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62860799"/>
        <c:crosses val="autoZero"/>
        <c:auto val="1"/>
        <c:lblAlgn val="ctr"/>
        <c:lblOffset val="100"/>
        <c:noMultiLvlLbl val="0"/>
      </c:catAx>
      <c:valAx>
        <c:axId val="662860799"/>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792847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alkohol_läkemedel!$K$4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alkohol_läkemedel!$K$5:$K$6</c:f>
              <c:numCache>
                <c:formatCode>0</c:formatCode>
                <c:ptCount val="2"/>
                <c:pt idx="0">
                  <c:v>2.2000000000000002</c:v>
                </c:pt>
                <c:pt idx="1">
                  <c:v>3.1</c:v>
                </c:pt>
              </c:numCache>
            </c:numRef>
          </c:val>
          <c:extLst>
            <c:ext xmlns:c16="http://schemas.microsoft.com/office/drawing/2014/chart" uri="{C3380CC4-5D6E-409C-BE32-E72D297353CC}">
              <c16:uniqueId val="{00000000-77CC-46C0-9C51-E2D74D25DC42}"/>
            </c:ext>
          </c:extLst>
        </c:ser>
        <c:ser>
          <c:idx val="1"/>
          <c:order val="1"/>
          <c:tx>
            <c:strRef>
              <c:f>alkohol_läkemedel!$L$4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alkohol_läkemedel!$L$5:$L$6</c:f>
              <c:numCache>
                <c:formatCode>0</c:formatCode>
                <c:ptCount val="2"/>
                <c:pt idx="0">
                  <c:v>1.9</c:v>
                </c:pt>
                <c:pt idx="1">
                  <c:v>2</c:v>
                </c:pt>
              </c:numCache>
            </c:numRef>
          </c:val>
          <c:extLst>
            <c:ext xmlns:c16="http://schemas.microsoft.com/office/drawing/2014/chart" uri="{C3380CC4-5D6E-409C-BE32-E72D297353CC}">
              <c16:uniqueId val="{00000001-77CC-46C0-9C51-E2D74D25DC42}"/>
            </c:ext>
          </c:extLst>
        </c:ser>
        <c:ser>
          <c:idx val="2"/>
          <c:order val="2"/>
          <c:tx>
            <c:strRef>
              <c:f>alkohol_läkemedel!$M$4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alkohol_läkemedel!$J$5:$J$6</c:f>
              <c:strCache>
                <c:ptCount val="2"/>
                <c:pt idx="0">
                  <c:v>Årskurs 9</c:v>
                </c:pt>
                <c:pt idx="1">
                  <c:v>Gymnasiet år 2</c:v>
                </c:pt>
              </c:strCache>
            </c:strRef>
          </c:cat>
          <c:val>
            <c:numRef>
              <c:f>alkohol_läkemedel!$M$5:$M$6</c:f>
              <c:numCache>
                <c:formatCode>0</c:formatCode>
                <c:ptCount val="2"/>
                <c:pt idx="0">
                  <c:v>2.1</c:v>
                </c:pt>
                <c:pt idx="1">
                  <c:v>4.4000000000000004</c:v>
                </c:pt>
              </c:numCache>
            </c:numRef>
          </c:val>
          <c:extLst>
            <c:ext xmlns:c16="http://schemas.microsoft.com/office/drawing/2014/chart" uri="{C3380CC4-5D6E-409C-BE32-E72D297353CC}">
              <c16:uniqueId val="{00000002-77CC-46C0-9C51-E2D74D25DC42}"/>
            </c:ext>
          </c:extLst>
        </c:ser>
        <c:dLbls>
          <c:dLblPos val="outEnd"/>
          <c:showLegendKey val="0"/>
          <c:showVal val="1"/>
          <c:showCatName val="0"/>
          <c:showSerName val="0"/>
          <c:showPercent val="0"/>
          <c:showBubbleSize val="0"/>
        </c:dLbls>
        <c:gapWidth val="219"/>
        <c:overlap val="-27"/>
        <c:axId val="1740697632"/>
        <c:axId val="985769024"/>
      </c:barChart>
      <c:catAx>
        <c:axId val="17406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85769024"/>
        <c:crosses val="autoZero"/>
        <c:auto val="1"/>
        <c:lblAlgn val="ctr"/>
        <c:lblOffset val="100"/>
        <c:noMultiLvlLbl val="0"/>
      </c:catAx>
      <c:valAx>
        <c:axId val="985769024"/>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40697632"/>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AAS!$T$17</c:f>
              <c:strCache>
                <c:ptCount val="1"/>
                <c:pt idx="0">
                  <c:v>Nej</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AAS!$S$18:$S$21</c:f>
              <c:strCache>
                <c:ptCount val="4"/>
                <c:pt idx="0">
                  <c:v>Tjej</c:v>
                </c:pt>
                <c:pt idx="1">
                  <c:v>Kille</c:v>
                </c:pt>
                <c:pt idx="2">
                  <c:v>Värmland</c:v>
                </c:pt>
                <c:pt idx="3">
                  <c:v>Riket</c:v>
                </c:pt>
              </c:strCache>
            </c:strRef>
          </c:cat>
          <c:val>
            <c:numRef>
              <c:f>AAS!$T$18:$T$21</c:f>
              <c:numCache>
                <c:formatCode>0</c:formatCode>
                <c:ptCount val="4"/>
                <c:pt idx="0">
                  <c:v>99.9</c:v>
                </c:pt>
                <c:pt idx="1">
                  <c:v>98.9</c:v>
                </c:pt>
                <c:pt idx="2">
                  <c:v>99.3</c:v>
                </c:pt>
                <c:pt idx="3">
                  <c:v>99</c:v>
                </c:pt>
              </c:numCache>
            </c:numRef>
          </c:val>
          <c:extLst>
            <c:ext xmlns:c16="http://schemas.microsoft.com/office/drawing/2014/chart" uri="{C3380CC4-5D6E-409C-BE32-E72D297353CC}">
              <c16:uniqueId val="{00000000-5E59-4DF9-A968-D76597D3F91F}"/>
            </c:ext>
          </c:extLst>
        </c:ser>
        <c:ser>
          <c:idx val="1"/>
          <c:order val="1"/>
          <c:tx>
            <c:strRef>
              <c:f>AAS!$U$17</c:f>
              <c:strCache>
                <c:ptCount val="1"/>
                <c:pt idx="0">
                  <c:v>Ja, någon gång</c:v>
                </c:pt>
              </c:strCache>
            </c:strRef>
          </c:tx>
          <c:spPr>
            <a:solidFill>
              <a:schemeClr val="accent5">
                <a:shade val="76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E59-4DF9-A968-D76597D3F91F}"/>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AAS!$S$18:$S$21</c:f>
              <c:strCache>
                <c:ptCount val="4"/>
                <c:pt idx="0">
                  <c:v>Tjej</c:v>
                </c:pt>
                <c:pt idx="1">
                  <c:v>Kille</c:v>
                </c:pt>
                <c:pt idx="2">
                  <c:v>Värmland</c:v>
                </c:pt>
                <c:pt idx="3">
                  <c:v>Riket</c:v>
                </c:pt>
              </c:strCache>
            </c:strRef>
          </c:cat>
          <c:val>
            <c:numRef>
              <c:f>AAS!$U$18:$U$21</c:f>
              <c:numCache>
                <c:formatCode>0</c:formatCode>
                <c:ptCount val="4"/>
                <c:pt idx="0">
                  <c:v>0.1</c:v>
                </c:pt>
                <c:pt idx="1">
                  <c:v>1.1000000000000001</c:v>
                </c:pt>
                <c:pt idx="2">
                  <c:v>0.7</c:v>
                </c:pt>
                <c:pt idx="3">
                  <c:v>1</c:v>
                </c:pt>
              </c:numCache>
            </c:numRef>
          </c:val>
          <c:extLst>
            <c:ext xmlns:c16="http://schemas.microsoft.com/office/drawing/2014/chart" uri="{C3380CC4-5D6E-409C-BE32-E72D297353CC}">
              <c16:uniqueId val="{00000002-5E59-4DF9-A968-D76597D3F91F}"/>
            </c:ext>
          </c:extLst>
        </c:ser>
        <c:dLbls>
          <c:dLblPos val="ctr"/>
          <c:showLegendKey val="0"/>
          <c:showVal val="1"/>
          <c:showCatName val="0"/>
          <c:showSerName val="0"/>
          <c:showPercent val="0"/>
          <c:showBubbleSize val="0"/>
        </c:dLbls>
        <c:gapWidth val="150"/>
        <c:overlap val="100"/>
        <c:axId val="1647907104"/>
        <c:axId val="1647900864"/>
      </c:barChart>
      <c:catAx>
        <c:axId val="164790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47900864"/>
        <c:crosses val="autoZero"/>
        <c:auto val="1"/>
        <c:lblAlgn val="ctr"/>
        <c:lblOffset val="100"/>
        <c:noMultiLvlLbl val="0"/>
      </c:catAx>
      <c:valAx>
        <c:axId val="164790086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479071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552922705314009"/>
          <c:y val="0.13995122351690664"/>
          <c:w val="0.82227274715660548"/>
          <c:h val="0.78086507580354347"/>
        </c:manualLayout>
      </c:layout>
      <c:barChart>
        <c:barDir val="col"/>
        <c:grouping val="clustered"/>
        <c:varyColors val="0"/>
        <c:ser>
          <c:idx val="0"/>
          <c:order val="0"/>
          <c:tx>
            <c:strRef>
              <c:f>Lustgas_sniffat!$D$18</c:f>
              <c:strCache>
                <c:ptCount val="1"/>
                <c:pt idx="0">
                  <c:v>Riket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Lustgas_sniffat!$C$19</c:f>
              <c:strCache>
                <c:ptCount val="1"/>
                <c:pt idx="0">
                  <c:v>Lustgas</c:v>
                </c:pt>
              </c:strCache>
            </c:strRef>
          </c:cat>
          <c:val>
            <c:numRef>
              <c:f>Lustgas_sniffat!$D$19</c:f>
              <c:numCache>
                <c:formatCode>General</c:formatCode>
                <c:ptCount val="1"/>
                <c:pt idx="0">
                  <c:v>3</c:v>
                </c:pt>
              </c:numCache>
            </c:numRef>
          </c:val>
          <c:extLst>
            <c:ext xmlns:c16="http://schemas.microsoft.com/office/drawing/2014/chart" uri="{C3380CC4-5D6E-409C-BE32-E72D297353CC}">
              <c16:uniqueId val="{00000000-E3F0-4D51-9BF0-69DC9C098201}"/>
            </c:ext>
          </c:extLst>
        </c:ser>
        <c:ser>
          <c:idx val="1"/>
          <c:order val="1"/>
          <c:tx>
            <c:strRef>
              <c:f>Lustgas_sniffat!$E$18</c:f>
              <c:strCache>
                <c:ptCount val="1"/>
                <c:pt idx="0">
                  <c:v>Värmland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Lustgas_sniffat!$C$19</c:f>
              <c:strCache>
                <c:ptCount val="1"/>
                <c:pt idx="0">
                  <c:v>Lustgas</c:v>
                </c:pt>
              </c:strCache>
            </c:strRef>
          </c:cat>
          <c:val>
            <c:numRef>
              <c:f>Lustgas_sniffat!$E$19</c:f>
              <c:numCache>
                <c:formatCode>0</c:formatCode>
                <c:ptCount val="1"/>
                <c:pt idx="0">
                  <c:v>1.2</c:v>
                </c:pt>
              </c:numCache>
            </c:numRef>
          </c:val>
          <c:extLst>
            <c:ext xmlns:c16="http://schemas.microsoft.com/office/drawing/2014/chart" uri="{C3380CC4-5D6E-409C-BE32-E72D297353CC}">
              <c16:uniqueId val="{00000001-E3F0-4D51-9BF0-69DC9C098201}"/>
            </c:ext>
          </c:extLst>
        </c:ser>
        <c:ser>
          <c:idx val="2"/>
          <c:order val="2"/>
          <c:tx>
            <c:strRef>
              <c:f>Lustgas_sniffat!$F$18</c:f>
              <c:strCache>
                <c:ptCount val="1"/>
                <c:pt idx="0">
                  <c:v>Killar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Lustgas_sniffat!$C$19</c:f>
              <c:strCache>
                <c:ptCount val="1"/>
                <c:pt idx="0">
                  <c:v>Lustgas</c:v>
                </c:pt>
              </c:strCache>
            </c:strRef>
          </c:cat>
          <c:val>
            <c:numRef>
              <c:f>Lustgas_sniffat!$F$19</c:f>
              <c:numCache>
                <c:formatCode>0</c:formatCode>
                <c:ptCount val="1"/>
                <c:pt idx="0">
                  <c:v>1</c:v>
                </c:pt>
              </c:numCache>
            </c:numRef>
          </c:val>
          <c:extLst>
            <c:ext xmlns:c16="http://schemas.microsoft.com/office/drawing/2014/chart" uri="{C3380CC4-5D6E-409C-BE32-E72D297353CC}">
              <c16:uniqueId val="{00000002-E3F0-4D51-9BF0-69DC9C098201}"/>
            </c:ext>
          </c:extLst>
        </c:ser>
        <c:ser>
          <c:idx val="3"/>
          <c:order val="3"/>
          <c:tx>
            <c:strRef>
              <c:f>Lustgas_sniffat!$G$18</c:f>
              <c:strCache>
                <c:ptCount val="1"/>
                <c:pt idx="0">
                  <c:v>Tjejer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Lustgas_sniffat!$C$19</c:f>
              <c:strCache>
                <c:ptCount val="1"/>
                <c:pt idx="0">
                  <c:v>Lustgas</c:v>
                </c:pt>
              </c:strCache>
            </c:strRef>
          </c:cat>
          <c:val>
            <c:numRef>
              <c:f>Lustgas_sniffat!$G$19</c:f>
              <c:numCache>
                <c:formatCode>0</c:formatCode>
                <c:ptCount val="1"/>
                <c:pt idx="0">
                  <c:v>1.2</c:v>
                </c:pt>
              </c:numCache>
            </c:numRef>
          </c:val>
          <c:extLst>
            <c:ext xmlns:c16="http://schemas.microsoft.com/office/drawing/2014/chart" uri="{C3380CC4-5D6E-409C-BE32-E72D297353CC}">
              <c16:uniqueId val="{00000003-E3F0-4D51-9BF0-69DC9C098201}"/>
            </c:ext>
          </c:extLst>
        </c:ser>
        <c:dLbls>
          <c:dLblPos val="outEnd"/>
          <c:showLegendKey val="0"/>
          <c:showVal val="1"/>
          <c:showCatName val="0"/>
          <c:showSerName val="0"/>
          <c:showPercent val="0"/>
          <c:showBubbleSize val="0"/>
        </c:dLbls>
        <c:gapWidth val="219"/>
        <c:overlap val="-27"/>
        <c:axId val="1901645487"/>
        <c:axId val="1901646447"/>
      </c:barChart>
      <c:catAx>
        <c:axId val="1901645487"/>
        <c:scaling>
          <c:orientation val="minMax"/>
        </c:scaling>
        <c:delete val="1"/>
        <c:axPos val="b"/>
        <c:numFmt formatCode="General" sourceLinked="1"/>
        <c:majorTickMark val="none"/>
        <c:minorTickMark val="none"/>
        <c:tickLblPos val="nextTo"/>
        <c:crossAx val="1901646447"/>
        <c:crosses val="autoZero"/>
        <c:auto val="1"/>
        <c:lblAlgn val="ctr"/>
        <c:lblOffset val="100"/>
        <c:noMultiLvlLbl val="0"/>
      </c:catAx>
      <c:valAx>
        <c:axId val="1901646447"/>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016454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Lustgas_sniffat!$D$18</c:f>
              <c:strCache>
                <c:ptCount val="1"/>
                <c:pt idx="0">
                  <c:v>Riket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Lustgas_sniffat!$C$20</c:f>
              <c:strCache>
                <c:ptCount val="1"/>
                <c:pt idx="0">
                  <c:v>Sniffat/boffat</c:v>
                </c:pt>
              </c:strCache>
            </c:strRef>
          </c:cat>
          <c:val>
            <c:numRef>
              <c:f>Lustgas_sniffat!$D$20</c:f>
              <c:numCache>
                <c:formatCode>General</c:formatCode>
                <c:ptCount val="1"/>
                <c:pt idx="0">
                  <c:v>1</c:v>
                </c:pt>
              </c:numCache>
            </c:numRef>
          </c:val>
          <c:extLst>
            <c:ext xmlns:c16="http://schemas.microsoft.com/office/drawing/2014/chart" uri="{C3380CC4-5D6E-409C-BE32-E72D297353CC}">
              <c16:uniqueId val="{00000000-6C1C-4D09-BC9E-79F945F545CF}"/>
            </c:ext>
          </c:extLst>
        </c:ser>
        <c:ser>
          <c:idx val="1"/>
          <c:order val="1"/>
          <c:tx>
            <c:strRef>
              <c:f>Lustgas_sniffat!$E$18</c:f>
              <c:strCache>
                <c:ptCount val="1"/>
                <c:pt idx="0">
                  <c:v>Värmland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Lustgas_sniffat!$C$20</c:f>
              <c:strCache>
                <c:ptCount val="1"/>
                <c:pt idx="0">
                  <c:v>Sniffat/boffat</c:v>
                </c:pt>
              </c:strCache>
            </c:strRef>
          </c:cat>
          <c:val>
            <c:numRef>
              <c:f>Lustgas_sniffat!$E$20</c:f>
              <c:numCache>
                <c:formatCode>0</c:formatCode>
                <c:ptCount val="1"/>
                <c:pt idx="0">
                  <c:v>0.9</c:v>
                </c:pt>
              </c:numCache>
            </c:numRef>
          </c:val>
          <c:extLst>
            <c:ext xmlns:c16="http://schemas.microsoft.com/office/drawing/2014/chart" uri="{C3380CC4-5D6E-409C-BE32-E72D297353CC}">
              <c16:uniqueId val="{00000001-6C1C-4D09-BC9E-79F945F545CF}"/>
            </c:ext>
          </c:extLst>
        </c:ser>
        <c:ser>
          <c:idx val="2"/>
          <c:order val="2"/>
          <c:tx>
            <c:strRef>
              <c:f>Lustgas_sniffat!$F$18</c:f>
              <c:strCache>
                <c:ptCount val="1"/>
                <c:pt idx="0">
                  <c:v>Killar</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Lustgas_sniffat!$C$20</c:f>
              <c:strCache>
                <c:ptCount val="1"/>
                <c:pt idx="0">
                  <c:v>Sniffat/boffat</c:v>
                </c:pt>
              </c:strCache>
            </c:strRef>
          </c:cat>
          <c:val>
            <c:numRef>
              <c:f>Lustgas_sniffat!$F$20</c:f>
              <c:numCache>
                <c:formatCode>0</c:formatCode>
                <c:ptCount val="1"/>
                <c:pt idx="0">
                  <c:v>0.6</c:v>
                </c:pt>
              </c:numCache>
            </c:numRef>
          </c:val>
          <c:extLst>
            <c:ext xmlns:c16="http://schemas.microsoft.com/office/drawing/2014/chart" uri="{C3380CC4-5D6E-409C-BE32-E72D297353CC}">
              <c16:uniqueId val="{00000002-6C1C-4D09-BC9E-79F945F545CF}"/>
            </c:ext>
          </c:extLst>
        </c:ser>
        <c:ser>
          <c:idx val="3"/>
          <c:order val="3"/>
          <c:tx>
            <c:strRef>
              <c:f>Lustgas_sniffat!$G$18</c:f>
              <c:strCache>
                <c:ptCount val="1"/>
                <c:pt idx="0">
                  <c:v>Tjejer</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Lustgas_sniffat!$C$20</c:f>
              <c:strCache>
                <c:ptCount val="1"/>
                <c:pt idx="0">
                  <c:v>Sniffat/boffat</c:v>
                </c:pt>
              </c:strCache>
            </c:strRef>
          </c:cat>
          <c:val>
            <c:numRef>
              <c:f>Lustgas_sniffat!$G$20</c:f>
              <c:numCache>
                <c:formatCode>0</c:formatCode>
                <c:ptCount val="1"/>
                <c:pt idx="0">
                  <c:v>1</c:v>
                </c:pt>
              </c:numCache>
            </c:numRef>
          </c:val>
          <c:extLst>
            <c:ext xmlns:c16="http://schemas.microsoft.com/office/drawing/2014/chart" uri="{C3380CC4-5D6E-409C-BE32-E72D297353CC}">
              <c16:uniqueId val="{00000003-6C1C-4D09-BC9E-79F945F545CF}"/>
            </c:ext>
          </c:extLst>
        </c:ser>
        <c:dLbls>
          <c:dLblPos val="outEnd"/>
          <c:showLegendKey val="0"/>
          <c:showVal val="1"/>
          <c:showCatName val="0"/>
          <c:showSerName val="0"/>
          <c:showPercent val="0"/>
          <c:showBubbleSize val="0"/>
        </c:dLbls>
        <c:gapWidth val="219"/>
        <c:overlap val="-27"/>
        <c:axId val="1772447967"/>
        <c:axId val="1772444127"/>
      </c:barChart>
      <c:catAx>
        <c:axId val="1772447967"/>
        <c:scaling>
          <c:orientation val="minMax"/>
        </c:scaling>
        <c:delete val="1"/>
        <c:axPos val="b"/>
        <c:numFmt formatCode="General" sourceLinked="1"/>
        <c:majorTickMark val="none"/>
        <c:minorTickMark val="none"/>
        <c:tickLblPos val="nextTo"/>
        <c:crossAx val="1772444127"/>
        <c:crosses val="autoZero"/>
        <c:auto val="1"/>
        <c:lblAlgn val="ctr"/>
        <c:lblOffset val="100"/>
        <c:noMultiLvlLbl val="0"/>
      </c:catAx>
      <c:valAx>
        <c:axId val="1772444127"/>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724479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'Trend_24 tim'!$A$12</c:f>
              <c:strCache>
                <c:ptCount val="1"/>
                <c:pt idx="0">
                  <c:v>Alkohol</c:v>
                </c:pt>
              </c:strCache>
            </c:strRef>
          </c:tx>
          <c:spPr>
            <a:ln w="28575" cap="rnd">
              <a:solidFill>
                <a:srgbClr val="003A70"/>
              </a:solidFill>
              <a:round/>
            </a:ln>
            <a:effectLst/>
          </c:spPr>
          <c:marker>
            <c:symbol val="circle"/>
            <c:size val="5"/>
            <c:spPr>
              <a:solidFill>
                <a:srgbClr val="003A70"/>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1-39D2-4B7B-9C0B-D29242CC24D0}"/>
                </c:ext>
              </c:extLst>
            </c:dLbl>
            <c:dLbl>
              <c:idx val="2"/>
              <c:delete val="1"/>
              <c:extLst>
                <c:ext xmlns:c15="http://schemas.microsoft.com/office/drawing/2012/chart" uri="{CE6537A1-D6FC-4f65-9D91-7224C49458BB}"/>
                <c:ext xmlns:c16="http://schemas.microsoft.com/office/drawing/2014/chart" uri="{C3380CC4-5D6E-409C-BE32-E72D297353CC}">
                  <c16:uniqueId val="{00000002-39D2-4B7B-9C0B-D29242CC24D0}"/>
                </c:ext>
              </c:extLst>
            </c:dLbl>
            <c:dLbl>
              <c:idx val="3"/>
              <c:delete val="1"/>
              <c:extLst>
                <c:ext xmlns:c15="http://schemas.microsoft.com/office/drawing/2012/chart" uri="{CE6537A1-D6FC-4f65-9D91-7224C49458BB}"/>
                <c:ext xmlns:c16="http://schemas.microsoft.com/office/drawing/2014/chart" uri="{C3380CC4-5D6E-409C-BE32-E72D297353CC}">
                  <c16:uniqueId val="{00000003-39D2-4B7B-9C0B-D29242CC24D0}"/>
                </c:ext>
              </c:extLst>
            </c:dLbl>
            <c:dLbl>
              <c:idx val="4"/>
              <c:delete val="1"/>
              <c:extLst>
                <c:ext xmlns:c15="http://schemas.microsoft.com/office/drawing/2012/chart" uri="{CE6537A1-D6FC-4f65-9D91-7224C49458BB}"/>
                <c:ext xmlns:c16="http://schemas.microsoft.com/office/drawing/2014/chart" uri="{C3380CC4-5D6E-409C-BE32-E72D297353CC}">
                  <c16:uniqueId val="{00000004-39D2-4B7B-9C0B-D29242CC24D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D2-4B7B-9C0B-D29242CC24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tim'!$C$11:$H$11</c:f>
              <c:numCache>
                <c:formatCode>General</c:formatCode>
                <c:ptCount val="6"/>
                <c:pt idx="0">
                  <c:v>2015</c:v>
                </c:pt>
                <c:pt idx="1">
                  <c:v>2017</c:v>
                </c:pt>
                <c:pt idx="2">
                  <c:v>2019</c:v>
                </c:pt>
                <c:pt idx="3">
                  <c:v>2021</c:v>
                </c:pt>
                <c:pt idx="4">
                  <c:v>2023</c:v>
                </c:pt>
                <c:pt idx="5">
                  <c:v>2025</c:v>
                </c:pt>
              </c:numCache>
            </c:numRef>
          </c:cat>
          <c:val>
            <c:numRef>
              <c:f>'Trend_24 tim'!$C$12:$H$12</c:f>
              <c:numCache>
                <c:formatCode>0</c:formatCode>
                <c:ptCount val="6"/>
                <c:pt idx="0">
                  <c:v>69.2</c:v>
                </c:pt>
                <c:pt idx="1">
                  <c:v>67.099999999999994</c:v>
                </c:pt>
                <c:pt idx="2">
                  <c:v>65.5</c:v>
                </c:pt>
                <c:pt idx="3">
                  <c:v>68.599999999999994</c:v>
                </c:pt>
                <c:pt idx="4">
                  <c:v>64.400000000000006</c:v>
                </c:pt>
                <c:pt idx="5">
                  <c:v>55.1</c:v>
                </c:pt>
              </c:numCache>
            </c:numRef>
          </c:val>
          <c:smooth val="0"/>
          <c:extLst>
            <c:ext xmlns:c16="http://schemas.microsoft.com/office/drawing/2014/chart" uri="{C3380CC4-5D6E-409C-BE32-E72D297353CC}">
              <c16:uniqueId val="{00000006-7ED2-4192-BC95-CD747791F5E3}"/>
            </c:ext>
          </c:extLst>
        </c:ser>
        <c:ser>
          <c:idx val="1"/>
          <c:order val="1"/>
          <c:tx>
            <c:strRef>
              <c:f>'Trend_24 tim'!$A$13</c:f>
              <c:strCache>
                <c:ptCount val="1"/>
                <c:pt idx="0">
                  <c:v>Narkotika</c:v>
                </c:pt>
              </c:strCache>
            </c:strRef>
          </c:tx>
          <c:spPr>
            <a:ln w="28575" cap="rnd">
              <a:solidFill>
                <a:srgbClr val="6F6E68">
                  <a:lumMod val="60000"/>
                  <a:lumOff val="40000"/>
                </a:srgbClr>
              </a:solidFill>
              <a:round/>
            </a:ln>
            <a:effectLst/>
          </c:spPr>
          <c:marker>
            <c:symbol val="circle"/>
            <c:size val="5"/>
            <c:spPr>
              <a:solidFill>
                <a:srgbClr val="6F6E68">
                  <a:lumMod val="60000"/>
                  <a:lumOff val="40000"/>
                </a:srgbClr>
              </a:solidFill>
              <a:ln w="9525">
                <a:solidFill>
                  <a:srgbClr val="6F6E68">
                    <a:lumMod val="60000"/>
                    <a:lumOff val="40000"/>
                  </a:srgb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7-39D2-4B7B-9C0B-D29242CC24D0}"/>
                </c:ext>
              </c:extLst>
            </c:dLbl>
            <c:dLbl>
              <c:idx val="2"/>
              <c:delete val="1"/>
              <c:extLst>
                <c:ext xmlns:c15="http://schemas.microsoft.com/office/drawing/2012/chart" uri="{CE6537A1-D6FC-4f65-9D91-7224C49458BB}"/>
                <c:ext xmlns:c16="http://schemas.microsoft.com/office/drawing/2014/chart" uri="{C3380CC4-5D6E-409C-BE32-E72D297353CC}">
                  <c16:uniqueId val="{00000008-39D2-4B7B-9C0B-D29242CC24D0}"/>
                </c:ext>
              </c:extLst>
            </c:dLbl>
            <c:dLbl>
              <c:idx val="3"/>
              <c:delete val="1"/>
              <c:extLst>
                <c:ext xmlns:c15="http://schemas.microsoft.com/office/drawing/2012/chart" uri="{CE6537A1-D6FC-4f65-9D91-7224C49458BB}"/>
                <c:ext xmlns:c16="http://schemas.microsoft.com/office/drawing/2014/chart" uri="{C3380CC4-5D6E-409C-BE32-E72D297353CC}">
                  <c16:uniqueId val="{00000009-39D2-4B7B-9C0B-D29242CC24D0}"/>
                </c:ext>
              </c:extLst>
            </c:dLbl>
            <c:dLbl>
              <c:idx val="4"/>
              <c:delete val="1"/>
              <c:extLst>
                <c:ext xmlns:c15="http://schemas.microsoft.com/office/drawing/2012/chart" uri="{CE6537A1-D6FC-4f65-9D91-7224C49458BB}"/>
                <c:ext xmlns:c16="http://schemas.microsoft.com/office/drawing/2014/chart" uri="{C3380CC4-5D6E-409C-BE32-E72D297353CC}">
                  <c16:uniqueId val="{0000000A-39D2-4B7B-9C0B-D29242CC24D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D2-4B7B-9C0B-D29242CC24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tim'!$C$11:$H$11</c:f>
              <c:numCache>
                <c:formatCode>General</c:formatCode>
                <c:ptCount val="6"/>
                <c:pt idx="0">
                  <c:v>2015</c:v>
                </c:pt>
                <c:pt idx="1">
                  <c:v>2017</c:v>
                </c:pt>
                <c:pt idx="2">
                  <c:v>2019</c:v>
                </c:pt>
                <c:pt idx="3">
                  <c:v>2021</c:v>
                </c:pt>
                <c:pt idx="4">
                  <c:v>2023</c:v>
                </c:pt>
                <c:pt idx="5">
                  <c:v>2025</c:v>
                </c:pt>
              </c:numCache>
            </c:numRef>
          </c:cat>
          <c:val>
            <c:numRef>
              <c:f>'Trend_24 tim'!$C$13:$H$13</c:f>
              <c:numCache>
                <c:formatCode>0</c:formatCode>
                <c:ptCount val="6"/>
                <c:pt idx="0">
                  <c:v>18.8</c:v>
                </c:pt>
                <c:pt idx="1">
                  <c:v>24.2</c:v>
                </c:pt>
                <c:pt idx="2">
                  <c:v>23.9</c:v>
                </c:pt>
                <c:pt idx="3">
                  <c:v>29.3</c:v>
                </c:pt>
                <c:pt idx="4">
                  <c:v>24.8</c:v>
                </c:pt>
                <c:pt idx="5">
                  <c:v>13.8</c:v>
                </c:pt>
              </c:numCache>
            </c:numRef>
          </c:val>
          <c:smooth val="0"/>
          <c:extLst>
            <c:ext xmlns:c16="http://schemas.microsoft.com/office/drawing/2014/chart" uri="{C3380CC4-5D6E-409C-BE32-E72D297353CC}">
              <c16:uniqueId val="{0000000D-7ED2-4192-BC95-CD747791F5E3}"/>
            </c:ext>
          </c:extLst>
        </c:ser>
        <c:ser>
          <c:idx val="2"/>
          <c:order val="2"/>
          <c:tx>
            <c:strRef>
              <c:f>'Trend_24 tim'!$A$14</c:f>
              <c:strCache>
                <c:ptCount val="1"/>
                <c:pt idx="0">
                  <c:v>Cigaretter/snus</c:v>
                </c:pt>
              </c:strCache>
            </c:strRef>
          </c:tx>
          <c:spPr>
            <a:ln w="28575" cap="rnd">
              <a:solidFill>
                <a:srgbClr val="B4C7E7"/>
              </a:solidFill>
              <a:round/>
            </a:ln>
            <a:effectLst/>
          </c:spPr>
          <c:marker>
            <c:symbol val="circle"/>
            <c:size val="5"/>
            <c:spPr>
              <a:solidFill>
                <a:srgbClr val="B4C7E7"/>
              </a:solidFill>
              <a:ln w="9525">
                <a:solidFill>
                  <a:srgbClr val="B4C7E7"/>
                </a:solidFill>
              </a:ln>
              <a:effectLst/>
            </c:spPr>
          </c:marker>
          <c:dLbls>
            <c:dLbl>
              <c:idx val="0"/>
              <c:layout>
                <c:manualLayout>
                  <c:x val="-5.3534027777777791E-2"/>
                  <c:y val="1.5679012345678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D2-4B7B-9C0B-D29242CC24D0}"/>
                </c:ext>
              </c:extLst>
            </c:dLbl>
            <c:dLbl>
              <c:idx val="1"/>
              <c:delete val="1"/>
              <c:extLst>
                <c:ext xmlns:c15="http://schemas.microsoft.com/office/drawing/2012/chart" uri="{CE6537A1-D6FC-4f65-9D91-7224C49458BB}"/>
                <c:ext xmlns:c16="http://schemas.microsoft.com/office/drawing/2014/chart" uri="{C3380CC4-5D6E-409C-BE32-E72D297353CC}">
                  <c16:uniqueId val="{0000000D-39D2-4B7B-9C0B-D29242CC24D0}"/>
                </c:ext>
              </c:extLst>
            </c:dLbl>
            <c:dLbl>
              <c:idx val="2"/>
              <c:delete val="1"/>
              <c:extLst>
                <c:ext xmlns:c15="http://schemas.microsoft.com/office/drawing/2012/chart" uri="{CE6537A1-D6FC-4f65-9D91-7224C49458BB}"/>
                <c:ext xmlns:c16="http://schemas.microsoft.com/office/drawing/2014/chart" uri="{C3380CC4-5D6E-409C-BE32-E72D297353CC}">
                  <c16:uniqueId val="{0000000E-39D2-4B7B-9C0B-D29242CC24D0}"/>
                </c:ext>
              </c:extLst>
            </c:dLbl>
            <c:dLbl>
              <c:idx val="3"/>
              <c:delete val="1"/>
              <c:extLst>
                <c:ext xmlns:c15="http://schemas.microsoft.com/office/drawing/2012/chart" uri="{CE6537A1-D6FC-4f65-9D91-7224C49458BB}"/>
                <c:ext xmlns:c16="http://schemas.microsoft.com/office/drawing/2014/chart" uri="{C3380CC4-5D6E-409C-BE32-E72D297353CC}">
                  <c16:uniqueId val="{0000000F-39D2-4B7B-9C0B-D29242CC24D0}"/>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D2-4B7B-9C0B-D29242CC24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tim'!$C$11:$H$11</c:f>
              <c:numCache>
                <c:formatCode>General</c:formatCode>
                <c:ptCount val="6"/>
                <c:pt idx="0">
                  <c:v>2015</c:v>
                </c:pt>
                <c:pt idx="1">
                  <c:v>2017</c:v>
                </c:pt>
                <c:pt idx="2">
                  <c:v>2019</c:v>
                </c:pt>
                <c:pt idx="3">
                  <c:v>2021</c:v>
                </c:pt>
                <c:pt idx="4">
                  <c:v>2023</c:v>
                </c:pt>
                <c:pt idx="5">
                  <c:v>2025</c:v>
                </c:pt>
              </c:numCache>
            </c:numRef>
          </c:cat>
          <c:val>
            <c:numRef>
              <c:f>'Trend_24 tim'!$C$14:$H$14</c:f>
              <c:numCache>
                <c:formatCode>0</c:formatCode>
                <c:ptCount val="6"/>
                <c:pt idx="0">
                  <c:v>66.3</c:v>
                </c:pt>
                <c:pt idx="1">
                  <c:v>66</c:v>
                </c:pt>
                <c:pt idx="2">
                  <c:v>67.8</c:v>
                </c:pt>
                <c:pt idx="3">
                  <c:v>71</c:v>
                </c:pt>
                <c:pt idx="4">
                  <c:v>68.900000000000006</c:v>
                </c:pt>
              </c:numCache>
            </c:numRef>
          </c:val>
          <c:smooth val="0"/>
          <c:extLst>
            <c:ext xmlns:c16="http://schemas.microsoft.com/office/drawing/2014/chart" uri="{C3380CC4-5D6E-409C-BE32-E72D297353CC}">
              <c16:uniqueId val="{00000013-7ED2-4192-BC95-CD747791F5E3}"/>
            </c:ext>
          </c:extLst>
        </c:ser>
        <c:ser>
          <c:idx val="3"/>
          <c:order val="3"/>
          <c:tx>
            <c:strRef>
              <c:f>'Trend_24 tim'!$A$15</c:f>
              <c:strCache>
                <c:ptCount val="1"/>
                <c:pt idx="0">
                  <c:v>Anabola steroider</c:v>
                </c:pt>
              </c:strCache>
            </c:strRef>
          </c:tx>
          <c:spPr>
            <a:ln w="28575" cap="rnd">
              <a:solidFill>
                <a:srgbClr val="BEDFFF"/>
              </a:solidFill>
              <a:round/>
            </a:ln>
            <a:effectLst/>
          </c:spPr>
          <c:marker>
            <c:symbol val="circle"/>
            <c:size val="5"/>
            <c:spPr>
              <a:solidFill>
                <a:srgbClr val="005EB8">
                  <a:lumMod val="20000"/>
                  <a:lumOff val="80000"/>
                </a:srgbClr>
              </a:solidFill>
              <a:ln w="9525">
                <a:solidFill>
                  <a:srgbClr val="005EB8">
                    <a:lumMod val="20000"/>
                    <a:lumOff val="80000"/>
                  </a:srgb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39D2-4B7B-9C0B-D29242CC24D0}"/>
                </c:ext>
              </c:extLst>
            </c:dLbl>
            <c:dLbl>
              <c:idx val="2"/>
              <c:delete val="1"/>
              <c:extLst>
                <c:ext xmlns:c15="http://schemas.microsoft.com/office/drawing/2012/chart" uri="{CE6537A1-D6FC-4f65-9D91-7224C49458BB}"/>
                <c:ext xmlns:c16="http://schemas.microsoft.com/office/drawing/2014/chart" uri="{C3380CC4-5D6E-409C-BE32-E72D297353CC}">
                  <c16:uniqueId val="{00000013-39D2-4B7B-9C0B-D29242CC24D0}"/>
                </c:ext>
              </c:extLst>
            </c:dLbl>
            <c:dLbl>
              <c:idx val="3"/>
              <c:delete val="1"/>
              <c:extLst>
                <c:ext xmlns:c15="http://schemas.microsoft.com/office/drawing/2012/chart" uri="{CE6537A1-D6FC-4f65-9D91-7224C49458BB}"/>
                <c:ext xmlns:c16="http://schemas.microsoft.com/office/drawing/2014/chart" uri="{C3380CC4-5D6E-409C-BE32-E72D297353CC}">
                  <c16:uniqueId val="{00000014-39D2-4B7B-9C0B-D29242CC24D0}"/>
                </c:ext>
              </c:extLst>
            </c:dLbl>
            <c:dLbl>
              <c:idx val="4"/>
              <c:delete val="1"/>
              <c:extLst>
                <c:ext xmlns:c15="http://schemas.microsoft.com/office/drawing/2012/chart" uri="{CE6537A1-D6FC-4f65-9D91-7224C49458BB}"/>
                <c:ext xmlns:c16="http://schemas.microsoft.com/office/drawing/2014/chart" uri="{C3380CC4-5D6E-409C-BE32-E72D297353CC}">
                  <c16:uniqueId val="{00000015-39D2-4B7B-9C0B-D29242CC24D0}"/>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9D2-4B7B-9C0B-D29242CC24D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'Trend_24 tim'!$C$11:$H$11</c:f>
              <c:numCache>
                <c:formatCode>General</c:formatCode>
                <c:ptCount val="6"/>
                <c:pt idx="0">
                  <c:v>2015</c:v>
                </c:pt>
                <c:pt idx="1">
                  <c:v>2017</c:v>
                </c:pt>
                <c:pt idx="2">
                  <c:v>2019</c:v>
                </c:pt>
                <c:pt idx="3">
                  <c:v>2021</c:v>
                </c:pt>
                <c:pt idx="4">
                  <c:v>2023</c:v>
                </c:pt>
                <c:pt idx="5">
                  <c:v>2025</c:v>
                </c:pt>
              </c:numCache>
            </c:numRef>
          </c:cat>
          <c:val>
            <c:numRef>
              <c:f>'Trend_24 tim'!$C$15:$H$15</c:f>
              <c:numCache>
                <c:formatCode>0</c:formatCode>
                <c:ptCount val="6"/>
                <c:pt idx="0">
                  <c:v>7.8</c:v>
                </c:pt>
                <c:pt idx="1">
                  <c:v>9.5</c:v>
                </c:pt>
                <c:pt idx="2">
                  <c:v>8.9</c:v>
                </c:pt>
                <c:pt idx="3">
                  <c:v>8.9</c:v>
                </c:pt>
                <c:pt idx="4">
                  <c:v>7.6</c:v>
                </c:pt>
                <c:pt idx="5">
                  <c:v>5.2</c:v>
                </c:pt>
              </c:numCache>
            </c:numRef>
          </c:val>
          <c:smooth val="0"/>
          <c:extLst>
            <c:ext xmlns:c16="http://schemas.microsoft.com/office/drawing/2014/chart" uri="{C3380CC4-5D6E-409C-BE32-E72D297353CC}">
              <c16:uniqueId val="{0000001A-7ED2-4192-BC95-CD747791F5E3}"/>
            </c:ext>
          </c:extLst>
        </c:ser>
        <c:dLbls>
          <c:dLblPos val="l"/>
          <c:showLegendKey val="0"/>
          <c:showVal val="1"/>
          <c:showCatName val="0"/>
          <c:showSerName val="0"/>
          <c:showPercent val="0"/>
          <c:showBubbleSize val="0"/>
        </c:dLbls>
        <c:marker val="1"/>
        <c:smooth val="0"/>
        <c:axId val="1879064511"/>
        <c:axId val="389917647"/>
      </c:lineChart>
      <c:catAx>
        <c:axId val="187906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9917647"/>
        <c:crosses val="autoZero"/>
        <c:auto val="1"/>
        <c:lblAlgn val="ctr"/>
        <c:lblOffset val="100"/>
        <c:noMultiLvlLbl val="0"/>
      </c:catAx>
      <c:valAx>
        <c:axId val="3899176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87906451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'Trend_spel om pengar'!$A$15</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87F0-4D7A-8141-A6B5454B6362}"/>
                </c:ext>
              </c:extLst>
            </c:dLbl>
            <c:dLbl>
              <c:idx val="2"/>
              <c:delete val="1"/>
              <c:extLst>
                <c:ext xmlns:c15="http://schemas.microsoft.com/office/drawing/2012/chart" uri="{CE6537A1-D6FC-4f65-9D91-7224C49458BB}"/>
                <c:ext xmlns:c16="http://schemas.microsoft.com/office/drawing/2014/chart" uri="{C3380CC4-5D6E-409C-BE32-E72D297353CC}">
                  <c16:uniqueId val="{00000001-87F0-4D7A-8141-A6B5454B6362}"/>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F0-4D7A-8141-A6B5454B63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pengar'!$B$14:$E$14</c:f>
              <c:numCache>
                <c:formatCode>General</c:formatCode>
                <c:ptCount val="4"/>
                <c:pt idx="0">
                  <c:v>2019</c:v>
                </c:pt>
                <c:pt idx="1">
                  <c:v>2021</c:v>
                </c:pt>
                <c:pt idx="2">
                  <c:v>2023</c:v>
                </c:pt>
                <c:pt idx="3">
                  <c:v>2025</c:v>
                </c:pt>
              </c:numCache>
            </c:numRef>
          </c:cat>
          <c:val>
            <c:numRef>
              <c:f>'Trend_spel om pengar'!$B$15:$E$15</c:f>
              <c:numCache>
                <c:formatCode>General</c:formatCode>
                <c:ptCount val="4"/>
                <c:pt idx="0">
                  <c:v>22</c:v>
                </c:pt>
                <c:pt idx="1">
                  <c:v>37</c:v>
                </c:pt>
                <c:pt idx="2" formatCode="0">
                  <c:v>39.200000000000003</c:v>
                </c:pt>
                <c:pt idx="3" formatCode="0">
                  <c:v>38.700000000000003</c:v>
                </c:pt>
              </c:numCache>
            </c:numRef>
          </c:val>
          <c:smooth val="0"/>
          <c:extLst>
            <c:ext xmlns:c16="http://schemas.microsoft.com/office/drawing/2014/chart" uri="{C3380CC4-5D6E-409C-BE32-E72D297353CC}">
              <c16:uniqueId val="{00000003-87F0-4D7A-8141-A6B5454B6362}"/>
            </c:ext>
          </c:extLst>
        </c:ser>
        <c:ser>
          <c:idx val="1"/>
          <c:order val="1"/>
          <c:tx>
            <c:strRef>
              <c:f>'Trend_spel om pengar'!$A$16</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87F0-4D7A-8141-A6B5454B6362}"/>
                </c:ext>
              </c:extLst>
            </c:dLbl>
            <c:dLbl>
              <c:idx val="2"/>
              <c:delete val="1"/>
              <c:extLst>
                <c:ext xmlns:c15="http://schemas.microsoft.com/office/drawing/2012/chart" uri="{CE6537A1-D6FC-4f65-9D91-7224C49458BB}"/>
                <c:ext xmlns:c16="http://schemas.microsoft.com/office/drawing/2014/chart" uri="{C3380CC4-5D6E-409C-BE32-E72D297353CC}">
                  <c16:uniqueId val="{00000005-87F0-4D7A-8141-A6B5454B6362}"/>
                </c:ext>
              </c:extLst>
            </c:dLbl>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F0-4D7A-8141-A6B5454B63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pengar'!$B$14:$E$14</c:f>
              <c:numCache>
                <c:formatCode>General</c:formatCode>
                <c:ptCount val="4"/>
                <c:pt idx="0">
                  <c:v>2019</c:v>
                </c:pt>
                <c:pt idx="1">
                  <c:v>2021</c:v>
                </c:pt>
                <c:pt idx="2">
                  <c:v>2023</c:v>
                </c:pt>
                <c:pt idx="3">
                  <c:v>2025</c:v>
                </c:pt>
              </c:numCache>
            </c:numRef>
          </c:cat>
          <c:val>
            <c:numRef>
              <c:f>'Trend_spel om pengar'!$B$16:$E$16</c:f>
              <c:numCache>
                <c:formatCode>General</c:formatCode>
                <c:ptCount val="4"/>
                <c:pt idx="0">
                  <c:v>6</c:v>
                </c:pt>
                <c:pt idx="1">
                  <c:v>11</c:v>
                </c:pt>
                <c:pt idx="2" formatCode="0">
                  <c:v>9.9</c:v>
                </c:pt>
                <c:pt idx="3" formatCode="0">
                  <c:v>5.9</c:v>
                </c:pt>
              </c:numCache>
            </c:numRef>
          </c:val>
          <c:smooth val="0"/>
          <c:extLst>
            <c:ext xmlns:c16="http://schemas.microsoft.com/office/drawing/2014/chart" uri="{C3380CC4-5D6E-409C-BE32-E72D297353CC}">
              <c16:uniqueId val="{00000007-87F0-4D7A-8141-A6B5454B6362}"/>
            </c:ext>
          </c:extLst>
        </c:ser>
        <c:ser>
          <c:idx val="2"/>
          <c:order val="2"/>
          <c:tx>
            <c:strRef>
              <c:f>'Trend_spel om pengar'!$A$17</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87F0-4D7A-8141-A6B5454B6362}"/>
                </c:ext>
              </c:extLst>
            </c:dLbl>
            <c:dLbl>
              <c:idx val="2"/>
              <c:delete val="1"/>
              <c:extLst>
                <c:ext xmlns:c15="http://schemas.microsoft.com/office/drawing/2012/chart" uri="{CE6537A1-D6FC-4f65-9D91-7224C49458BB}"/>
                <c:ext xmlns:c16="http://schemas.microsoft.com/office/drawing/2014/chart" uri="{C3380CC4-5D6E-409C-BE32-E72D297353CC}">
                  <c16:uniqueId val="{00000009-87F0-4D7A-8141-A6B5454B6362}"/>
                </c:ext>
              </c:extLst>
            </c:dLbl>
            <c:dLbl>
              <c:idx val="3"/>
              <c:layout>
                <c:manualLayout>
                  <c:x val="0"/>
                  <c:y val="-3.5277766889578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F0-4D7A-8141-A6B5454B63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pengar'!$B$14:$E$14</c:f>
              <c:numCache>
                <c:formatCode>General</c:formatCode>
                <c:ptCount val="4"/>
                <c:pt idx="0">
                  <c:v>2019</c:v>
                </c:pt>
                <c:pt idx="1">
                  <c:v>2021</c:v>
                </c:pt>
                <c:pt idx="2">
                  <c:v>2023</c:v>
                </c:pt>
                <c:pt idx="3">
                  <c:v>2025</c:v>
                </c:pt>
              </c:numCache>
            </c:numRef>
          </c:cat>
          <c:val>
            <c:numRef>
              <c:f>'Trend_spel om pengar'!$B$17:$E$17</c:f>
              <c:numCache>
                <c:formatCode>General</c:formatCode>
                <c:ptCount val="4"/>
                <c:pt idx="0">
                  <c:v>27</c:v>
                </c:pt>
                <c:pt idx="1">
                  <c:v>33</c:v>
                </c:pt>
                <c:pt idx="2">
                  <c:v>40</c:v>
                </c:pt>
                <c:pt idx="3" formatCode="0">
                  <c:v>40</c:v>
                </c:pt>
              </c:numCache>
            </c:numRef>
          </c:val>
          <c:smooth val="0"/>
          <c:extLst>
            <c:ext xmlns:c16="http://schemas.microsoft.com/office/drawing/2014/chart" uri="{C3380CC4-5D6E-409C-BE32-E72D297353CC}">
              <c16:uniqueId val="{0000000A-87F0-4D7A-8141-A6B5454B6362}"/>
            </c:ext>
          </c:extLst>
        </c:ser>
        <c:ser>
          <c:idx val="3"/>
          <c:order val="3"/>
          <c:tx>
            <c:strRef>
              <c:f>'Trend_spel om pengar'!$A$18</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B-87F0-4D7A-8141-A6B5454B6362}"/>
                </c:ext>
              </c:extLst>
            </c:dLbl>
            <c:dLbl>
              <c:idx val="2"/>
              <c:delete val="1"/>
              <c:extLst>
                <c:ext xmlns:c15="http://schemas.microsoft.com/office/drawing/2012/chart" uri="{CE6537A1-D6FC-4f65-9D91-7224C49458BB}"/>
                <c:ext xmlns:c16="http://schemas.microsoft.com/office/drawing/2014/chart" uri="{C3380CC4-5D6E-409C-BE32-E72D297353CC}">
                  <c16:uniqueId val="{0000000C-87F0-4D7A-8141-A6B5454B6362}"/>
                </c:ext>
              </c:extLst>
            </c:dLbl>
            <c:dLbl>
              <c:idx val="3"/>
              <c:delete val="1"/>
              <c:extLst>
                <c:ext xmlns:c15="http://schemas.microsoft.com/office/drawing/2012/chart" uri="{CE6537A1-D6FC-4f65-9D91-7224C49458BB}"/>
                <c:ext xmlns:c16="http://schemas.microsoft.com/office/drawing/2014/chart" uri="{C3380CC4-5D6E-409C-BE32-E72D297353CC}">
                  <c16:uniqueId val="{0000000E-87F0-4D7A-8141-A6B5454B63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'Trend_spel om pengar'!$B$14:$E$14</c:f>
              <c:numCache>
                <c:formatCode>General</c:formatCode>
                <c:ptCount val="4"/>
                <c:pt idx="0">
                  <c:v>2019</c:v>
                </c:pt>
                <c:pt idx="1">
                  <c:v>2021</c:v>
                </c:pt>
                <c:pt idx="2">
                  <c:v>2023</c:v>
                </c:pt>
                <c:pt idx="3">
                  <c:v>2025</c:v>
                </c:pt>
              </c:numCache>
            </c:numRef>
          </c:cat>
          <c:val>
            <c:numRef>
              <c:f>'Trend_spel om pengar'!$B$18:$E$18</c:f>
              <c:numCache>
                <c:formatCode>General</c:formatCode>
                <c:ptCount val="4"/>
                <c:pt idx="0">
                  <c:v>4</c:v>
                </c:pt>
                <c:pt idx="1">
                  <c:v>10</c:v>
                </c:pt>
                <c:pt idx="2">
                  <c:v>12</c:v>
                </c:pt>
                <c:pt idx="3" formatCode="0">
                  <c:v>6</c:v>
                </c:pt>
              </c:numCache>
            </c:numRef>
          </c:val>
          <c:smooth val="0"/>
          <c:extLst>
            <c:ext xmlns:c16="http://schemas.microsoft.com/office/drawing/2014/chart" uri="{C3380CC4-5D6E-409C-BE32-E72D297353CC}">
              <c16:uniqueId val="{0000000D-87F0-4D7A-8141-A6B5454B6362}"/>
            </c:ext>
          </c:extLst>
        </c:ser>
        <c:dLbls>
          <c:dLblPos val="l"/>
          <c:showLegendKey val="0"/>
          <c:showVal val="1"/>
          <c:showCatName val="0"/>
          <c:showSerName val="0"/>
          <c:showPercent val="0"/>
          <c:showBubbleSize val="0"/>
        </c:dLbls>
        <c:marker val="1"/>
        <c:smooth val="0"/>
        <c:axId val="332091647"/>
        <c:axId val="1493238943"/>
      </c:lineChart>
      <c:catAx>
        <c:axId val="33209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493238943"/>
        <c:crosses val="autoZero"/>
        <c:auto val="1"/>
        <c:lblAlgn val="ctr"/>
        <c:lblOffset val="100"/>
        <c:noMultiLvlLbl val="0"/>
      </c:catAx>
      <c:valAx>
        <c:axId val="1493238943"/>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20916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'Spelat_pengar senaste 12'!$B$23</c:f>
              <c:strCache>
                <c:ptCount val="1"/>
                <c:pt idx="0">
                  <c:v>Totalt</c:v>
                </c:pt>
              </c:strCache>
            </c:strRef>
          </c:tx>
          <c:spPr>
            <a:solidFill>
              <a:schemeClr val="accent1"/>
            </a:solidFill>
            <a:ln>
              <a:noFill/>
            </a:ln>
            <a:effectLst/>
          </c:spPr>
          <c:invertIfNegative val="0"/>
          <c:dLbls>
            <c:dLbl>
              <c:idx val="1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C72-42BB-8C8F-E01DEE94B216}"/>
                </c:ext>
              </c:extLst>
            </c:dLbl>
            <c:dLbl>
              <c:idx val="16"/>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2-CC72-42BB-8C8F-E01DEE94B216}"/>
                </c:ext>
              </c:extLst>
            </c:dLbl>
            <c:dLbl>
              <c:idx val="17"/>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3-CC72-42BB-8C8F-E01DEE94B21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12'!$B$24:$B$41</c:f>
              <c:numCache>
                <c:formatCode>0</c:formatCode>
                <c:ptCount val="18"/>
                <c:pt idx="0">
                  <c:v>19.7</c:v>
                </c:pt>
                <c:pt idx="1">
                  <c:v>31.3</c:v>
                </c:pt>
                <c:pt idx="2">
                  <c:v>21.9</c:v>
                </c:pt>
                <c:pt idx="3">
                  <c:v>24.7</c:v>
                </c:pt>
                <c:pt idx="4">
                  <c:v>27.3</c:v>
                </c:pt>
                <c:pt idx="5">
                  <c:v>17.399999999999999</c:v>
                </c:pt>
                <c:pt idx="6">
                  <c:v>28.6</c:v>
                </c:pt>
                <c:pt idx="7">
                  <c:v>21.1</c:v>
                </c:pt>
                <c:pt idx="8">
                  <c:v>24</c:v>
                </c:pt>
                <c:pt idx="9">
                  <c:v>19.100000000000001</c:v>
                </c:pt>
                <c:pt idx="12">
                  <c:v>26.3</c:v>
                </c:pt>
                <c:pt idx="13">
                  <c:v>29.4</c:v>
                </c:pt>
                <c:pt idx="14">
                  <c:v>22.9</c:v>
                </c:pt>
                <c:pt idx="15">
                  <c:v>12.8</c:v>
                </c:pt>
                <c:pt idx="16">
                  <c:v>22.2</c:v>
                </c:pt>
                <c:pt idx="17">
                  <c:v>24</c:v>
                </c:pt>
              </c:numCache>
            </c:numRef>
          </c:val>
          <c:extLst>
            <c:ext xmlns:c16="http://schemas.microsoft.com/office/drawing/2014/chart" uri="{C3380CC4-5D6E-409C-BE32-E72D297353CC}">
              <c16:uniqueId val="{00000004-CC72-42BB-8C8F-E01DEE94B216}"/>
            </c:ext>
          </c:extLst>
        </c:ser>
        <c:ser>
          <c:idx val="1"/>
          <c:order val="1"/>
          <c:tx>
            <c:strRef>
              <c:f>'Spelat_pengar senaste 12'!$C$23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12'!$C$24:$C$41</c:f>
              <c:numCache>
                <c:formatCode>General</c:formatCode>
                <c:ptCount val="18"/>
                <c:pt idx="16" formatCode="0">
                  <c:v>38.700000000000003</c:v>
                </c:pt>
                <c:pt idx="17">
                  <c:v>40</c:v>
                </c:pt>
              </c:numCache>
            </c:numRef>
          </c:val>
          <c:extLst>
            <c:ext xmlns:c16="http://schemas.microsoft.com/office/drawing/2014/chart" uri="{C3380CC4-5D6E-409C-BE32-E72D297353CC}">
              <c16:uniqueId val="{00000005-CC72-42BB-8C8F-E01DEE94B216}"/>
            </c:ext>
          </c:extLst>
        </c:ser>
        <c:ser>
          <c:idx val="2"/>
          <c:order val="2"/>
          <c:tx>
            <c:strRef>
              <c:f>'Spelat_pengar senaste 12'!$D$23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 senaste 12'!$A$24:$A$41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 senaste 12'!$D$24:$D$41</c:f>
              <c:numCache>
                <c:formatCode>General</c:formatCode>
                <c:ptCount val="18"/>
                <c:pt idx="16" formatCode="0">
                  <c:v>5.9</c:v>
                </c:pt>
                <c:pt idx="17">
                  <c:v>6</c:v>
                </c:pt>
              </c:numCache>
            </c:numRef>
          </c:val>
          <c:extLst>
            <c:ext xmlns:c16="http://schemas.microsoft.com/office/drawing/2014/chart" uri="{C3380CC4-5D6E-409C-BE32-E72D297353CC}">
              <c16:uniqueId val="{00000006-CC72-42BB-8C8F-E01DEE94B216}"/>
            </c:ext>
          </c:extLst>
        </c:ser>
        <c:dLbls>
          <c:dLblPos val="outEnd"/>
          <c:showLegendKey val="0"/>
          <c:showVal val="1"/>
          <c:showCatName val="0"/>
          <c:showSerName val="0"/>
          <c:showPercent val="0"/>
          <c:showBubbleSize val="0"/>
        </c:dLbls>
        <c:gapWidth val="219"/>
        <c:overlap val="-27"/>
        <c:axId val="688800960"/>
        <c:axId val="688801288"/>
      </c:barChart>
      <c:catAx>
        <c:axId val="68880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1288"/>
        <c:crosses val="autoZero"/>
        <c:auto val="1"/>
        <c:lblAlgn val="ctr"/>
        <c:lblOffset val="100"/>
        <c:noMultiLvlLbl val="0"/>
      </c:catAx>
      <c:valAx>
        <c:axId val="688801288"/>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09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cigg'!$B$11</c:f>
              <c:strCache>
                <c:ptCount val="1"/>
                <c:pt idx="0">
                  <c:v>Tjejer</c:v>
                </c:pt>
              </c:strCache>
            </c:strRef>
          </c:tx>
          <c:spPr>
            <a:solidFill>
              <a:srgbClr val="A5A5A5"/>
            </a:solidFill>
            <a:ln>
              <a:noFill/>
            </a:ln>
            <a:effectLst/>
          </c:spPr>
          <c:invertIfNegative val="0"/>
          <c:dLbls>
            <c:delete val="1"/>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cigg'!$B$12:$B$16</c:f>
              <c:numCache>
                <c:formatCode>0</c:formatCode>
                <c:ptCount val="5"/>
                <c:pt idx="0">
                  <c:v>0</c:v>
                </c:pt>
                <c:pt idx="1">
                  <c:v>2.6</c:v>
                </c:pt>
                <c:pt idx="2">
                  <c:v>22.1</c:v>
                </c:pt>
                <c:pt idx="3">
                  <c:v>11.7</c:v>
                </c:pt>
                <c:pt idx="4">
                  <c:v>63.6</c:v>
                </c:pt>
              </c:numCache>
            </c:numRef>
          </c:val>
          <c:extLst>
            <c:ext xmlns:c16="http://schemas.microsoft.com/office/drawing/2014/chart" uri="{C3380CC4-5D6E-409C-BE32-E72D297353CC}">
              <c16:uniqueId val="{00000002-2970-41E4-AC00-34AB680438DF}"/>
            </c:ext>
          </c:extLst>
        </c:ser>
        <c:ser>
          <c:idx val="1"/>
          <c:order val="1"/>
          <c:tx>
            <c:strRef>
              <c:f>'köpa cigg'!$C$11</c:f>
              <c:strCache>
                <c:ptCount val="1"/>
                <c:pt idx="0">
                  <c:v>Killar</c:v>
                </c:pt>
              </c:strCache>
            </c:strRef>
          </c:tx>
          <c:spPr>
            <a:solidFill>
              <a:srgbClr val="4472C4">
                <a:lumMod val="40000"/>
                <a:lumOff val="60000"/>
              </a:srgbClr>
            </a:solidFill>
            <a:ln>
              <a:noFill/>
            </a:ln>
            <a:effectLst/>
          </c:spPr>
          <c:invertIfNegative val="0"/>
          <c:dLbls>
            <c:delete val="1"/>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cigg'!$C$12:$C$16</c:f>
              <c:numCache>
                <c:formatCode>0</c:formatCode>
                <c:ptCount val="5"/>
                <c:pt idx="0">
                  <c:v>2.4</c:v>
                </c:pt>
                <c:pt idx="1">
                  <c:v>0.8</c:v>
                </c:pt>
                <c:pt idx="2">
                  <c:v>15.1</c:v>
                </c:pt>
                <c:pt idx="3">
                  <c:v>38.1</c:v>
                </c:pt>
                <c:pt idx="4">
                  <c:v>43.7</c:v>
                </c:pt>
              </c:numCache>
            </c:numRef>
          </c:val>
          <c:extLst>
            <c:ext xmlns:c16="http://schemas.microsoft.com/office/drawing/2014/chart" uri="{C3380CC4-5D6E-409C-BE32-E72D297353CC}">
              <c16:uniqueId val="{00000005-2970-41E4-AC00-34AB680438DF}"/>
            </c:ext>
          </c:extLst>
        </c:ser>
        <c:ser>
          <c:idx val="2"/>
          <c:order val="2"/>
          <c:tx>
            <c:strRef>
              <c:f>'köpa cigg'!$D$11</c:f>
              <c:strCache>
                <c:ptCount val="1"/>
                <c:pt idx="0">
                  <c:v>Totalt</c:v>
                </c:pt>
              </c:strCache>
            </c:strRef>
          </c:tx>
          <c:spPr>
            <a:solidFill>
              <a:srgbClr val="4472C4"/>
            </a:solidFill>
            <a:ln>
              <a:noFill/>
            </a:ln>
            <a:effectLst/>
          </c:spPr>
          <c:invertIfNegative val="0"/>
          <c:dLbls>
            <c:dLbl>
              <c:idx val="0"/>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970-41E4-AC00-34AB680438D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cigg'!$D$12:$D$16</c:f>
              <c:numCache>
                <c:formatCode>0</c:formatCode>
                <c:ptCount val="5"/>
                <c:pt idx="0">
                  <c:v>1.5</c:v>
                </c:pt>
                <c:pt idx="1">
                  <c:v>1.5</c:v>
                </c:pt>
                <c:pt idx="2">
                  <c:v>18.100000000000001</c:v>
                </c:pt>
                <c:pt idx="3">
                  <c:v>27.9</c:v>
                </c:pt>
                <c:pt idx="4">
                  <c:v>51</c:v>
                </c:pt>
              </c:numCache>
            </c:numRef>
          </c:val>
          <c:extLst>
            <c:ext xmlns:c16="http://schemas.microsoft.com/office/drawing/2014/chart" uri="{C3380CC4-5D6E-409C-BE32-E72D297353CC}">
              <c16:uniqueId val="{00000007-2970-41E4-AC00-34AB680438DF}"/>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6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layout>
            <c:manualLayout>
              <c:xMode val="edge"/>
              <c:yMode val="edge"/>
              <c:x val="0.63239377472182179"/>
              <c:y val="0.887892766455454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'risk för skada'!$C$36</c:f>
              <c:strCache>
                <c:ptCount val="1"/>
                <c:pt idx="0">
                  <c:v>Killar</c:v>
                </c:pt>
              </c:strCache>
            </c:strRef>
          </c:tx>
          <c:spPr>
            <a:solidFill>
              <a:srgbClr val="B4C7E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skada'!$A$37:$A$41</c:f>
              <c:strCache>
                <c:ptCount val="5"/>
                <c:pt idx="0">
                  <c:v>prova cannabis</c:v>
                </c:pt>
                <c:pt idx="1">
                  <c:v>snusa varje dag</c:v>
                </c:pt>
                <c:pt idx="2">
                  <c:v>berusad varje helg</c:v>
                </c:pt>
                <c:pt idx="3">
                  <c:v>regelbundet använda cannabis</c:v>
                </c:pt>
                <c:pt idx="4">
                  <c:v>hälsorisk röka varje dag</c:v>
                </c:pt>
              </c:strCache>
            </c:strRef>
          </c:cat>
          <c:val>
            <c:numRef>
              <c:f>'risk för skada'!$C$37:$C$41</c:f>
              <c:numCache>
                <c:formatCode>0</c:formatCode>
                <c:ptCount val="5"/>
                <c:pt idx="0">
                  <c:v>45.4</c:v>
                </c:pt>
                <c:pt idx="1">
                  <c:v>44.5</c:v>
                </c:pt>
                <c:pt idx="2">
                  <c:v>20.8</c:v>
                </c:pt>
                <c:pt idx="3">
                  <c:v>13.3</c:v>
                </c:pt>
                <c:pt idx="4">
                  <c:v>11.3</c:v>
                </c:pt>
              </c:numCache>
            </c:numRef>
          </c:val>
          <c:extLst>
            <c:ext xmlns:c16="http://schemas.microsoft.com/office/drawing/2014/chart" uri="{C3380CC4-5D6E-409C-BE32-E72D297353CC}">
              <c16:uniqueId val="{00000000-43C6-4659-8270-3284016C3281}"/>
            </c:ext>
          </c:extLst>
        </c:ser>
        <c:ser>
          <c:idx val="1"/>
          <c:order val="1"/>
          <c:tx>
            <c:strRef>
              <c:f>'risk för skada'!$D$36</c:f>
              <c:strCache>
                <c:ptCount val="1"/>
                <c:pt idx="0">
                  <c:v>Tjejer</c:v>
                </c:pt>
              </c:strCache>
            </c:strRef>
          </c:tx>
          <c:spPr>
            <a:solidFill>
              <a:srgbClr val="A5A5A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skada'!$A$37:$A$41</c:f>
              <c:strCache>
                <c:ptCount val="5"/>
                <c:pt idx="0">
                  <c:v>prova cannabis</c:v>
                </c:pt>
                <c:pt idx="1">
                  <c:v>snusa varje dag</c:v>
                </c:pt>
                <c:pt idx="2">
                  <c:v>berusad varje helg</c:v>
                </c:pt>
                <c:pt idx="3">
                  <c:v>regelbundet använda cannabis</c:v>
                </c:pt>
                <c:pt idx="4">
                  <c:v>hälsorisk röka varje dag</c:v>
                </c:pt>
              </c:strCache>
            </c:strRef>
          </c:cat>
          <c:val>
            <c:numRef>
              <c:f>'risk för skada'!$D$37:$D$41</c:f>
              <c:numCache>
                <c:formatCode>0</c:formatCode>
                <c:ptCount val="5"/>
                <c:pt idx="0">
                  <c:v>30.8</c:v>
                </c:pt>
                <c:pt idx="1">
                  <c:v>24.9</c:v>
                </c:pt>
                <c:pt idx="2">
                  <c:v>10.199999999999999</c:v>
                </c:pt>
                <c:pt idx="3">
                  <c:v>5.3</c:v>
                </c:pt>
                <c:pt idx="4">
                  <c:v>5.0999999999999996</c:v>
                </c:pt>
              </c:numCache>
            </c:numRef>
          </c:val>
          <c:extLst>
            <c:ext xmlns:c16="http://schemas.microsoft.com/office/drawing/2014/chart" uri="{C3380CC4-5D6E-409C-BE32-E72D297353CC}">
              <c16:uniqueId val="{00000001-43C6-4659-8270-3284016C3281}"/>
            </c:ext>
          </c:extLst>
        </c:ser>
        <c:dLbls>
          <c:dLblPos val="outEnd"/>
          <c:showLegendKey val="0"/>
          <c:showVal val="1"/>
          <c:showCatName val="0"/>
          <c:showSerName val="0"/>
          <c:showPercent val="0"/>
          <c:showBubbleSize val="0"/>
        </c:dLbls>
        <c:gapWidth val="219"/>
        <c:overlap val="-27"/>
        <c:axId val="652023152"/>
        <c:axId val="702270368"/>
      </c:barChart>
      <c:catAx>
        <c:axId val="65202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02270368"/>
        <c:crosses val="autoZero"/>
        <c:auto val="1"/>
        <c:lblAlgn val="ctr"/>
        <c:lblOffset val="100"/>
        <c:noMultiLvlLbl val="0"/>
      </c:catAx>
      <c:valAx>
        <c:axId val="70227036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52023152"/>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7575143480346"/>
          <c:y val="0.21249207133966141"/>
          <c:w val="0.84085103311005571"/>
          <c:h val="0.59606555630978286"/>
        </c:manualLayout>
      </c:layout>
      <c:lineChart>
        <c:grouping val="standard"/>
        <c:varyColors val="0"/>
        <c:ser>
          <c:idx val="0"/>
          <c:order val="0"/>
          <c:tx>
            <c:strRef>
              <c:f>'Trend_om erbjuden narkotika'!$A$13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114166666666664E-2"/>
                  <c:y val="3.5331172839506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5B-4D3E-871E-87E28CFCEA66}"/>
                </c:ext>
              </c:extLst>
            </c:dLbl>
            <c:dLbl>
              <c:idx val="1"/>
              <c:delete val="1"/>
              <c:extLst>
                <c:ext xmlns:c15="http://schemas.microsoft.com/office/drawing/2012/chart" uri="{CE6537A1-D6FC-4f65-9D91-7224C49458BB}"/>
                <c:ext xmlns:c16="http://schemas.microsoft.com/office/drawing/2014/chart" uri="{C3380CC4-5D6E-409C-BE32-E72D297353CC}">
                  <c16:uniqueId val="{00000001-045B-4D3E-871E-87E28CFCEA66}"/>
                </c:ext>
              </c:extLst>
            </c:dLbl>
            <c:dLbl>
              <c:idx val="2"/>
              <c:delete val="1"/>
              <c:extLst>
                <c:ext xmlns:c15="http://schemas.microsoft.com/office/drawing/2012/chart" uri="{CE6537A1-D6FC-4f65-9D91-7224C49458BB}"/>
                <c:ext xmlns:c16="http://schemas.microsoft.com/office/drawing/2014/chart" uri="{C3380CC4-5D6E-409C-BE32-E72D297353CC}">
                  <c16:uniqueId val="{00000002-045B-4D3E-871E-87E28CFCEA66}"/>
                </c:ext>
              </c:extLst>
            </c:dLbl>
            <c:dLbl>
              <c:idx val="3"/>
              <c:delete val="1"/>
              <c:extLst>
                <c:ext xmlns:c15="http://schemas.microsoft.com/office/drawing/2012/chart" uri="{CE6537A1-D6FC-4f65-9D91-7224C49458BB}"/>
                <c:ext xmlns:c16="http://schemas.microsoft.com/office/drawing/2014/chart" uri="{C3380CC4-5D6E-409C-BE32-E72D297353CC}">
                  <c16:uniqueId val="{00000003-045B-4D3E-871E-87E28CFCEA66}"/>
                </c:ext>
              </c:extLst>
            </c:dLbl>
            <c:dLbl>
              <c:idx val="4"/>
              <c:delete val="1"/>
              <c:extLst>
                <c:ext xmlns:c15="http://schemas.microsoft.com/office/drawing/2012/chart" uri="{CE6537A1-D6FC-4f65-9D91-7224C49458BB}"/>
                <c:ext xmlns:c16="http://schemas.microsoft.com/office/drawing/2014/chart" uri="{C3380CC4-5D6E-409C-BE32-E72D297353CC}">
                  <c16:uniqueId val="{00000004-045B-4D3E-871E-87E28CFCEA66}"/>
                </c:ext>
              </c:extLst>
            </c:dLbl>
            <c:dLbl>
              <c:idx val="5"/>
              <c:delete val="1"/>
              <c:extLst>
                <c:ext xmlns:c15="http://schemas.microsoft.com/office/drawing/2012/chart" uri="{CE6537A1-D6FC-4f65-9D91-7224C49458BB}"/>
                <c:ext xmlns:c16="http://schemas.microsoft.com/office/drawing/2014/chart" uri="{C3380CC4-5D6E-409C-BE32-E72D297353CC}">
                  <c16:uniqueId val="{00000005-045B-4D3E-871E-87E28CFCEA6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5B-4D3E-871E-87E28CFCEA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'Trend_om erbjuden narkotika'!$B$12:$H$12</c:f>
              <c:numCache>
                <c:formatCode>General</c:formatCode>
                <c:ptCount val="7"/>
                <c:pt idx="0">
                  <c:v>2013</c:v>
                </c:pt>
                <c:pt idx="1">
                  <c:v>2015</c:v>
                </c:pt>
                <c:pt idx="2">
                  <c:v>2017</c:v>
                </c:pt>
                <c:pt idx="3">
                  <c:v>2019</c:v>
                </c:pt>
                <c:pt idx="4">
                  <c:v>2021</c:v>
                </c:pt>
                <c:pt idx="5">
                  <c:v>2023</c:v>
                </c:pt>
                <c:pt idx="6">
                  <c:v>2025</c:v>
                </c:pt>
              </c:numCache>
            </c:numRef>
          </c:cat>
          <c:val>
            <c:numRef>
              <c:f>'Trend_om erbjuden narkotika'!$B$13:$H$13</c:f>
              <c:numCache>
                <c:formatCode>General</c:formatCode>
                <c:ptCount val="7"/>
                <c:pt idx="0">
                  <c:v>92</c:v>
                </c:pt>
                <c:pt idx="1">
                  <c:v>94</c:v>
                </c:pt>
                <c:pt idx="2">
                  <c:v>95</c:v>
                </c:pt>
                <c:pt idx="3">
                  <c:v>94</c:v>
                </c:pt>
                <c:pt idx="4">
                  <c:v>92</c:v>
                </c:pt>
                <c:pt idx="5" formatCode="0">
                  <c:v>93.6</c:v>
                </c:pt>
                <c:pt idx="6" formatCode="0">
                  <c:v>94.3</c:v>
                </c:pt>
              </c:numCache>
            </c:numRef>
          </c:val>
          <c:smooth val="0"/>
          <c:extLst>
            <c:ext xmlns:c16="http://schemas.microsoft.com/office/drawing/2014/chart" uri="{C3380CC4-5D6E-409C-BE32-E72D297353CC}">
              <c16:uniqueId val="{00000007-045B-4D3E-871E-87E28CFCEA66}"/>
            </c:ext>
          </c:extLst>
        </c:ser>
        <c:ser>
          <c:idx val="1"/>
          <c:order val="1"/>
          <c:tx>
            <c:strRef>
              <c:f>'Trend_om erbjuden narkotika'!$A$14</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8-045B-4D3E-871E-87E28CFCEA66}"/>
                </c:ext>
              </c:extLst>
            </c:dLbl>
            <c:dLbl>
              <c:idx val="2"/>
              <c:delete val="1"/>
              <c:extLst>
                <c:ext xmlns:c15="http://schemas.microsoft.com/office/drawing/2012/chart" uri="{CE6537A1-D6FC-4f65-9D91-7224C49458BB}"/>
                <c:ext xmlns:c16="http://schemas.microsoft.com/office/drawing/2014/chart" uri="{C3380CC4-5D6E-409C-BE32-E72D297353CC}">
                  <c16:uniqueId val="{00000009-045B-4D3E-871E-87E28CFCEA66}"/>
                </c:ext>
              </c:extLst>
            </c:dLbl>
            <c:dLbl>
              <c:idx val="3"/>
              <c:delete val="1"/>
              <c:extLst>
                <c:ext xmlns:c15="http://schemas.microsoft.com/office/drawing/2012/chart" uri="{CE6537A1-D6FC-4f65-9D91-7224C49458BB}"/>
                <c:ext xmlns:c16="http://schemas.microsoft.com/office/drawing/2014/chart" uri="{C3380CC4-5D6E-409C-BE32-E72D297353CC}">
                  <c16:uniqueId val="{0000000A-045B-4D3E-871E-87E28CFCEA66}"/>
                </c:ext>
              </c:extLst>
            </c:dLbl>
            <c:dLbl>
              <c:idx val="4"/>
              <c:delete val="1"/>
              <c:extLst>
                <c:ext xmlns:c15="http://schemas.microsoft.com/office/drawing/2012/chart" uri="{CE6537A1-D6FC-4f65-9D91-7224C49458BB}"/>
                <c:ext xmlns:c16="http://schemas.microsoft.com/office/drawing/2014/chart" uri="{C3380CC4-5D6E-409C-BE32-E72D297353CC}">
                  <c16:uniqueId val="{0000000B-045B-4D3E-871E-87E28CFCEA66}"/>
                </c:ext>
              </c:extLst>
            </c:dLbl>
            <c:dLbl>
              <c:idx val="5"/>
              <c:delete val="1"/>
              <c:extLst>
                <c:ext xmlns:c15="http://schemas.microsoft.com/office/drawing/2012/chart" uri="{CE6537A1-D6FC-4f65-9D91-7224C49458BB}"/>
                <c:ext xmlns:c16="http://schemas.microsoft.com/office/drawing/2014/chart" uri="{C3380CC4-5D6E-409C-BE32-E72D297353CC}">
                  <c16:uniqueId val="{0000000C-045B-4D3E-871E-87E28CFCEA66}"/>
                </c:ext>
              </c:extLst>
            </c:dLbl>
            <c:dLbl>
              <c:idx val="6"/>
              <c:layout>
                <c:manualLayout>
                  <c:x val="0"/>
                  <c:y val="-3.919737654320987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8047083333333336E-2"/>
                      <c:h val="8.2706790123456775E-2"/>
                    </c:manualLayout>
                  </c15:layout>
                </c:ext>
                <c:ext xmlns:c16="http://schemas.microsoft.com/office/drawing/2014/chart" uri="{C3380CC4-5D6E-409C-BE32-E72D297353CC}">
                  <c16:uniqueId val="{0000000D-045B-4D3E-871E-87E28CFCEA6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'Trend_om erbjuden narkotika'!$B$12:$H$12</c:f>
              <c:numCache>
                <c:formatCode>General</c:formatCode>
                <c:ptCount val="7"/>
                <c:pt idx="0">
                  <c:v>2013</c:v>
                </c:pt>
                <c:pt idx="1">
                  <c:v>2015</c:v>
                </c:pt>
                <c:pt idx="2">
                  <c:v>2017</c:v>
                </c:pt>
                <c:pt idx="3">
                  <c:v>2019</c:v>
                </c:pt>
                <c:pt idx="4">
                  <c:v>2021</c:v>
                </c:pt>
                <c:pt idx="5">
                  <c:v>2023</c:v>
                </c:pt>
                <c:pt idx="6">
                  <c:v>2025</c:v>
                </c:pt>
              </c:numCache>
            </c:numRef>
          </c:cat>
          <c:val>
            <c:numRef>
              <c:f>'Trend_om erbjuden narkotika'!$B$14:$H$14</c:f>
              <c:numCache>
                <c:formatCode>General</c:formatCode>
                <c:ptCount val="7"/>
                <c:pt idx="0">
                  <c:v>96</c:v>
                </c:pt>
                <c:pt idx="1">
                  <c:v>95</c:v>
                </c:pt>
                <c:pt idx="2">
                  <c:v>96</c:v>
                </c:pt>
                <c:pt idx="3">
                  <c:v>96</c:v>
                </c:pt>
                <c:pt idx="4">
                  <c:v>94</c:v>
                </c:pt>
                <c:pt idx="5" formatCode="0">
                  <c:v>95.6</c:v>
                </c:pt>
                <c:pt idx="6" formatCode="0">
                  <c:v>97.2</c:v>
                </c:pt>
              </c:numCache>
            </c:numRef>
          </c:val>
          <c:smooth val="0"/>
          <c:extLst>
            <c:ext xmlns:c16="http://schemas.microsoft.com/office/drawing/2014/chart" uri="{C3380CC4-5D6E-409C-BE32-E72D297353CC}">
              <c16:uniqueId val="{0000000E-045B-4D3E-871E-87E28CFCEA66}"/>
            </c:ext>
          </c:extLst>
        </c:ser>
        <c:dLbls>
          <c:dLblPos val="l"/>
          <c:showLegendKey val="0"/>
          <c:showVal val="1"/>
          <c:showCatName val="0"/>
          <c:showSerName val="0"/>
          <c:showPercent val="0"/>
          <c:showBubbleSize val="0"/>
        </c:dLbls>
        <c:marker val="1"/>
        <c:smooth val="0"/>
        <c:axId val="380234895"/>
        <c:axId val="116193311"/>
      </c:lineChart>
      <c:catAx>
        <c:axId val="38023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93311"/>
        <c:crosses val="autoZero"/>
        <c:auto val="1"/>
        <c:lblAlgn val="ctr"/>
        <c:lblOffset val="100"/>
        <c:noMultiLvlLbl val="0"/>
      </c:catAx>
      <c:valAx>
        <c:axId val="116193311"/>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80234895"/>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'Om_erbjuden narkotika'!$H$6</c:f>
              <c:strCache>
                <c:ptCount val="1"/>
                <c:pt idx="0">
                  <c:v>Bestämt 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narkotika'!$I$6:$K$6</c:f>
              <c:numCache>
                <c:formatCode>0</c:formatCode>
                <c:ptCount val="3"/>
                <c:pt idx="0">
                  <c:v>88.4</c:v>
                </c:pt>
                <c:pt idx="1">
                  <c:v>84.4</c:v>
                </c:pt>
                <c:pt idx="2">
                  <c:v>86.3</c:v>
                </c:pt>
              </c:numCache>
            </c:numRef>
          </c:val>
          <c:extLst>
            <c:ext xmlns:c16="http://schemas.microsoft.com/office/drawing/2014/chart" uri="{C3380CC4-5D6E-409C-BE32-E72D297353CC}">
              <c16:uniqueId val="{00000000-C0E5-480F-9715-C19D2EC9F403}"/>
            </c:ext>
          </c:extLst>
        </c:ser>
        <c:ser>
          <c:idx val="1"/>
          <c:order val="1"/>
          <c:tx>
            <c:strRef>
              <c:f>'Om_erbjuden narkotika'!$H$7</c:f>
              <c:strCache>
                <c:ptCount val="1"/>
                <c:pt idx="0">
                  <c:v>Troligen nej</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narkotika'!$I$7:$K$7</c:f>
              <c:numCache>
                <c:formatCode>0</c:formatCode>
                <c:ptCount val="3"/>
                <c:pt idx="0">
                  <c:v>8.8000000000000007</c:v>
                </c:pt>
                <c:pt idx="1">
                  <c:v>9.9</c:v>
                </c:pt>
                <c:pt idx="2">
                  <c:v>9.4</c:v>
                </c:pt>
              </c:numCache>
            </c:numRef>
          </c:val>
          <c:extLst>
            <c:ext xmlns:c16="http://schemas.microsoft.com/office/drawing/2014/chart" uri="{C3380CC4-5D6E-409C-BE32-E72D297353CC}">
              <c16:uniqueId val="{00000001-C0E5-480F-9715-C19D2EC9F403}"/>
            </c:ext>
          </c:extLst>
        </c:ser>
        <c:ser>
          <c:idx val="2"/>
          <c:order val="2"/>
          <c:tx>
            <c:strRef>
              <c:f>'Om_erbjuden narkotika'!$H$8</c:f>
              <c:strCache>
                <c:ptCount val="1"/>
                <c:pt idx="0">
                  <c:v>Kanske ja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narkotika'!$I$8:$K$8</c:f>
              <c:numCache>
                <c:formatCode>0</c:formatCode>
                <c:ptCount val="3"/>
                <c:pt idx="0">
                  <c:v>2.6</c:v>
                </c:pt>
                <c:pt idx="1">
                  <c:v>4.2</c:v>
                </c:pt>
                <c:pt idx="2">
                  <c:v>3.4</c:v>
                </c:pt>
              </c:numCache>
            </c:numRef>
          </c:val>
          <c:extLst>
            <c:ext xmlns:c16="http://schemas.microsoft.com/office/drawing/2014/chart" uri="{C3380CC4-5D6E-409C-BE32-E72D297353CC}">
              <c16:uniqueId val="{00000002-C0E5-480F-9715-C19D2EC9F403}"/>
            </c:ext>
          </c:extLst>
        </c:ser>
        <c:ser>
          <c:idx val="3"/>
          <c:order val="3"/>
          <c:tx>
            <c:strRef>
              <c:f>'Om_erbjuden narkotika'!$H$9</c:f>
              <c:strCache>
                <c:ptCount val="1"/>
                <c:pt idx="0">
                  <c:v>Ja</c:v>
                </c:pt>
              </c:strCache>
            </c:strRef>
          </c:tx>
          <c:spPr>
            <a:solidFill>
              <a:schemeClr val="accent5">
                <a:shade val="58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C0E5-480F-9715-C19D2EC9F403}"/>
                </c:ext>
              </c:extLst>
            </c:dLbl>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narkotika'!$I$9:$K$9</c:f>
              <c:numCache>
                <c:formatCode>0</c:formatCode>
                <c:ptCount val="3"/>
                <c:pt idx="0">
                  <c:v>0.1</c:v>
                </c:pt>
                <c:pt idx="1">
                  <c:v>1.5</c:v>
                </c:pt>
                <c:pt idx="2">
                  <c:v>1</c:v>
                </c:pt>
              </c:numCache>
            </c:numRef>
          </c:val>
          <c:extLst>
            <c:ext xmlns:c16="http://schemas.microsoft.com/office/drawing/2014/chart" uri="{C3380CC4-5D6E-409C-BE32-E72D297353CC}">
              <c16:uniqueId val="{00000003-C0E5-480F-9715-C19D2EC9F403}"/>
            </c:ext>
          </c:extLst>
        </c:ser>
        <c:dLbls>
          <c:dLblPos val="ctr"/>
          <c:showLegendKey val="0"/>
          <c:showVal val="1"/>
          <c:showCatName val="0"/>
          <c:showSerName val="0"/>
          <c:showPercent val="0"/>
          <c:showBubbleSize val="0"/>
        </c:dLbls>
        <c:gapWidth val="150"/>
        <c:overlap val="100"/>
        <c:axId val="2100964447"/>
        <c:axId val="2100964863"/>
      </c:barChart>
      <c:catAx>
        <c:axId val="2100964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863"/>
        <c:crosses val="autoZero"/>
        <c:auto val="1"/>
        <c:lblAlgn val="ctr"/>
        <c:lblOffset val="100"/>
        <c:noMultiLvlLbl val="0"/>
      </c:catAx>
      <c:valAx>
        <c:axId val="2100964863"/>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'Trend_gräns cannabis'!$A$13</c:f>
              <c:strCache>
                <c:ptCount val="1"/>
                <c:pt idx="0">
                  <c:v>Tycker det är ok att använda varje helg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A-414B-96EB-62D10D735CB6}"/>
                </c:ext>
              </c:extLst>
            </c:dLbl>
            <c:dLbl>
              <c:idx val="1"/>
              <c:delete val="1"/>
              <c:extLst>
                <c:ext xmlns:c15="http://schemas.microsoft.com/office/drawing/2012/chart" uri="{CE6537A1-D6FC-4f65-9D91-7224C49458BB}"/>
                <c:ext xmlns:c16="http://schemas.microsoft.com/office/drawing/2014/chart" uri="{C3380CC4-5D6E-409C-BE32-E72D297353CC}">
                  <c16:uniqueId val="{00000001-7D8A-414B-96EB-62D10D735CB6}"/>
                </c:ext>
              </c:extLst>
            </c:dLbl>
            <c:dLbl>
              <c:idx val="2"/>
              <c:delete val="1"/>
              <c:extLst>
                <c:ext xmlns:c15="http://schemas.microsoft.com/office/drawing/2012/chart" uri="{CE6537A1-D6FC-4f65-9D91-7224C49458BB}"/>
                <c:ext xmlns:c16="http://schemas.microsoft.com/office/drawing/2014/chart" uri="{C3380CC4-5D6E-409C-BE32-E72D297353CC}">
                  <c16:uniqueId val="{00000002-7D8A-414B-96EB-62D10D735CB6}"/>
                </c:ext>
              </c:extLst>
            </c:dLbl>
            <c:dLbl>
              <c:idx val="3"/>
              <c:delete val="1"/>
              <c:extLst>
                <c:ext xmlns:c15="http://schemas.microsoft.com/office/drawing/2012/chart" uri="{CE6537A1-D6FC-4f65-9D91-7224C49458BB}"/>
                <c:ext xmlns:c16="http://schemas.microsoft.com/office/drawing/2014/chart" uri="{C3380CC4-5D6E-409C-BE32-E72D297353CC}">
                  <c16:uniqueId val="{00000003-7D8A-414B-96EB-62D10D735CB6}"/>
                </c:ext>
              </c:extLst>
            </c:dLbl>
            <c:dLbl>
              <c:idx val="4"/>
              <c:delete val="1"/>
              <c:extLst>
                <c:ext xmlns:c15="http://schemas.microsoft.com/office/drawing/2012/chart" uri="{CE6537A1-D6FC-4f65-9D91-7224C49458BB}"/>
                <c:ext xmlns:c16="http://schemas.microsoft.com/office/drawing/2014/chart" uri="{C3380CC4-5D6E-409C-BE32-E72D297353CC}">
                  <c16:uniqueId val="{00000004-7D8A-414B-96EB-62D10D735CB6}"/>
                </c:ext>
              </c:extLst>
            </c:dLbl>
            <c:dLbl>
              <c:idx val="5"/>
              <c:delete val="1"/>
              <c:extLst>
                <c:ext xmlns:c15="http://schemas.microsoft.com/office/drawing/2012/chart" uri="{CE6537A1-D6FC-4f65-9D91-7224C49458BB}"/>
                <c:ext xmlns:c16="http://schemas.microsoft.com/office/drawing/2014/chart" uri="{C3380CC4-5D6E-409C-BE32-E72D297353CC}">
                  <c16:uniqueId val="{00000005-7D8A-414B-96EB-62D10D735CB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8A-414B-96EB-62D10D735CB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cannabis'!$B$12:$H$12</c:f>
              <c:numCache>
                <c:formatCode>General</c:formatCode>
                <c:ptCount val="7"/>
                <c:pt idx="0">
                  <c:v>2013</c:v>
                </c:pt>
                <c:pt idx="1">
                  <c:v>2015</c:v>
                </c:pt>
                <c:pt idx="2">
                  <c:v>2017</c:v>
                </c:pt>
                <c:pt idx="3">
                  <c:v>2019</c:v>
                </c:pt>
                <c:pt idx="4">
                  <c:v>2021</c:v>
                </c:pt>
                <c:pt idx="5">
                  <c:v>2023</c:v>
                </c:pt>
                <c:pt idx="6">
                  <c:v>2025</c:v>
                </c:pt>
              </c:numCache>
            </c:numRef>
          </c:cat>
          <c:val>
            <c:numRef>
              <c:f>'Trend_gräns cannabis'!$B$13:$H$13</c:f>
              <c:numCache>
                <c:formatCode>0</c:formatCode>
                <c:ptCount val="7"/>
                <c:pt idx="0">
                  <c:v>2.7</c:v>
                </c:pt>
                <c:pt idx="1">
                  <c:v>2.8</c:v>
                </c:pt>
                <c:pt idx="2">
                  <c:v>1.9</c:v>
                </c:pt>
                <c:pt idx="3">
                  <c:v>2.2999999999999998</c:v>
                </c:pt>
                <c:pt idx="4">
                  <c:v>2.6</c:v>
                </c:pt>
                <c:pt idx="5">
                  <c:v>1.9</c:v>
                </c:pt>
                <c:pt idx="6">
                  <c:v>1.3</c:v>
                </c:pt>
              </c:numCache>
            </c:numRef>
          </c:val>
          <c:smooth val="0"/>
          <c:extLst>
            <c:ext xmlns:c16="http://schemas.microsoft.com/office/drawing/2014/chart" uri="{C3380CC4-5D6E-409C-BE32-E72D297353CC}">
              <c16:uniqueId val="{00000007-7D8A-414B-96EB-62D10D735CB6}"/>
            </c:ext>
          </c:extLst>
        </c:ser>
        <c:ser>
          <c:idx val="1"/>
          <c:order val="1"/>
          <c:tx>
            <c:strRef>
              <c:f>'Trend_gräns cannabis'!$A$14</c:f>
              <c:strCache>
                <c:ptCount val="1"/>
                <c:pt idx="0">
                  <c:v>Tycker det är ok att prova eller använda ibland</c:v>
                </c:pt>
              </c:strCache>
            </c:strRef>
          </c:tx>
          <c:spPr>
            <a:ln w="28575" cap="rnd">
              <a:solidFill>
                <a:srgbClr val="B4C7E7"/>
              </a:solidFill>
              <a:round/>
            </a:ln>
            <a:effectLst/>
          </c:spPr>
          <c:marker>
            <c:symbol val="circle"/>
            <c:size val="5"/>
            <c:spPr>
              <a:solidFill>
                <a:srgbClr val="B4C7E7"/>
              </a:solidFill>
              <a:ln w="9525">
                <a:solidFill>
                  <a:srgbClr val="B4C7E7"/>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D8A-414B-96EB-62D10D735CB6}"/>
                </c:ext>
              </c:extLst>
            </c:dLbl>
            <c:dLbl>
              <c:idx val="1"/>
              <c:delete val="1"/>
              <c:extLst>
                <c:ext xmlns:c15="http://schemas.microsoft.com/office/drawing/2012/chart" uri="{CE6537A1-D6FC-4f65-9D91-7224C49458BB}"/>
                <c:ext xmlns:c16="http://schemas.microsoft.com/office/drawing/2014/chart" uri="{C3380CC4-5D6E-409C-BE32-E72D297353CC}">
                  <c16:uniqueId val="{00000009-7D8A-414B-96EB-62D10D735CB6}"/>
                </c:ext>
              </c:extLst>
            </c:dLbl>
            <c:dLbl>
              <c:idx val="2"/>
              <c:delete val="1"/>
              <c:extLst>
                <c:ext xmlns:c15="http://schemas.microsoft.com/office/drawing/2012/chart" uri="{CE6537A1-D6FC-4f65-9D91-7224C49458BB}"/>
                <c:ext xmlns:c16="http://schemas.microsoft.com/office/drawing/2014/chart" uri="{C3380CC4-5D6E-409C-BE32-E72D297353CC}">
                  <c16:uniqueId val="{0000000A-7D8A-414B-96EB-62D10D735CB6}"/>
                </c:ext>
              </c:extLst>
            </c:dLbl>
            <c:dLbl>
              <c:idx val="3"/>
              <c:delete val="1"/>
              <c:extLst>
                <c:ext xmlns:c15="http://schemas.microsoft.com/office/drawing/2012/chart" uri="{CE6537A1-D6FC-4f65-9D91-7224C49458BB}"/>
                <c:ext xmlns:c16="http://schemas.microsoft.com/office/drawing/2014/chart" uri="{C3380CC4-5D6E-409C-BE32-E72D297353CC}">
                  <c16:uniqueId val="{0000000B-7D8A-414B-96EB-62D10D735CB6}"/>
                </c:ext>
              </c:extLst>
            </c:dLbl>
            <c:dLbl>
              <c:idx val="4"/>
              <c:delete val="1"/>
              <c:extLst>
                <c:ext xmlns:c15="http://schemas.microsoft.com/office/drawing/2012/chart" uri="{CE6537A1-D6FC-4f65-9D91-7224C49458BB}"/>
                <c:ext xmlns:c16="http://schemas.microsoft.com/office/drawing/2014/chart" uri="{C3380CC4-5D6E-409C-BE32-E72D297353CC}">
                  <c16:uniqueId val="{0000000C-7D8A-414B-96EB-62D10D735CB6}"/>
                </c:ext>
              </c:extLst>
            </c:dLbl>
            <c:dLbl>
              <c:idx val="5"/>
              <c:delete val="1"/>
              <c:extLst>
                <c:ext xmlns:c15="http://schemas.microsoft.com/office/drawing/2012/chart" uri="{CE6537A1-D6FC-4f65-9D91-7224C49458BB}"/>
                <c:ext xmlns:c16="http://schemas.microsoft.com/office/drawing/2014/chart" uri="{C3380CC4-5D6E-409C-BE32-E72D297353CC}">
                  <c16:uniqueId val="{0000000D-7D8A-414B-96EB-62D10D735CB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D8A-414B-96EB-62D10D735CB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cannabis'!$B$12:$H$12</c:f>
              <c:numCache>
                <c:formatCode>General</c:formatCode>
                <c:ptCount val="7"/>
                <c:pt idx="0">
                  <c:v>2013</c:v>
                </c:pt>
                <c:pt idx="1">
                  <c:v>2015</c:v>
                </c:pt>
                <c:pt idx="2">
                  <c:v>2017</c:v>
                </c:pt>
                <c:pt idx="3">
                  <c:v>2019</c:v>
                </c:pt>
                <c:pt idx="4">
                  <c:v>2021</c:v>
                </c:pt>
                <c:pt idx="5">
                  <c:v>2023</c:v>
                </c:pt>
                <c:pt idx="6">
                  <c:v>2025</c:v>
                </c:pt>
              </c:numCache>
            </c:numRef>
          </c:cat>
          <c:val>
            <c:numRef>
              <c:f>'Trend_gräns cannabis'!$B$14:$H$14</c:f>
              <c:numCache>
                <c:formatCode>0</c:formatCode>
                <c:ptCount val="7"/>
                <c:pt idx="0">
                  <c:v>18.5</c:v>
                </c:pt>
                <c:pt idx="1">
                  <c:v>18.3</c:v>
                </c:pt>
                <c:pt idx="2">
                  <c:v>22.1</c:v>
                </c:pt>
                <c:pt idx="3">
                  <c:v>23.5</c:v>
                </c:pt>
                <c:pt idx="4">
                  <c:v>24.9</c:v>
                </c:pt>
                <c:pt idx="5">
                  <c:v>20.100000000000001</c:v>
                </c:pt>
                <c:pt idx="6">
                  <c:v>15.7</c:v>
                </c:pt>
              </c:numCache>
            </c:numRef>
          </c:val>
          <c:smooth val="0"/>
          <c:extLst>
            <c:ext xmlns:c16="http://schemas.microsoft.com/office/drawing/2014/chart" uri="{C3380CC4-5D6E-409C-BE32-E72D297353CC}">
              <c16:uniqueId val="{0000000F-7D8A-414B-96EB-62D10D735CB6}"/>
            </c:ext>
          </c:extLst>
        </c:ser>
        <c:ser>
          <c:idx val="2"/>
          <c:order val="2"/>
          <c:tx>
            <c:strRef>
              <c:f>'Trend_gräns cannabis'!$A$15</c:f>
              <c:strCache>
                <c:ptCount val="1"/>
                <c:pt idx="0">
                  <c:v>Tycker man ska avstå</c:v>
                </c:pt>
              </c:strCache>
            </c:strRef>
          </c:tx>
          <c:spPr>
            <a:ln w="28575" cap="rnd">
              <a:solidFill>
                <a:srgbClr val="A5A5A5"/>
              </a:solidFill>
              <a:round/>
            </a:ln>
            <a:effectLst/>
          </c:spPr>
          <c:marker>
            <c:symbol val="circle"/>
            <c:size val="5"/>
            <c:spPr>
              <a:solidFill>
                <a:schemeClr val="accent3"/>
              </a:solidFill>
              <a:ln w="9525">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D8A-414B-96EB-62D10D735CB6}"/>
                </c:ext>
              </c:extLst>
            </c:dLbl>
            <c:dLbl>
              <c:idx val="1"/>
              <c:delete val="1"/>
              <c:extLst>
                <c:ext xmlns:c15="http://schemas.microsoft.com/office/drawing/2012/chart" uri="{CE6537A1-D6FC-4f65-9D91-7224C49458BB}"/>
                <c:ext xmlns:c16="http://schemas.microsoft.com/office/drawing/2014/chart" uri="{C3380CC4-5D6E-409C-BE32-E72D297353CC}">
                  <c16:uniqueId val="{00000011-7D8A-414B-96EB-62D10D735CB6}"/>
                </c:ext>
              </c:extLst>
            </c:dLbl>
            <c:dLbl>
              <c:idx val="2"/>
              <c:delete val="1"/>
              <c:extLst>
                <c:ext xmlns:c15="http://schemas.microsoft.com/office/drawing/2012/chart" uri="{CE6537A1-D6FC-4f65-9D91-7224C49458BB}"/>
                <c:ext xmlns:c16="http://schemas.microsoft.com/office/drawing/2014/chart" uri="{C3380CC4-5D6E-409C-BE32-E72D297353CC}">
                  <c16:uniqueId val="{00000012-7D8A-414B-96EB-62D10D735CB6}"/>
                </c:ext>
              </c:extLst>
            </c:dLbl>
            <c:dLbl>
              <c:idx val="3"/>
              <c:delete val="1"/>
              <c:extLst>
                <c:ext xmlns:c15="http://schemas.microsoft.com/office/drawing/2012/chart" uri="{CE6537A1-D6FC-4f65-9D91-7224C49458BB}"/>
                <c:ext xmlns:c16="http://schemas.microsoft.com/office/drawing/2014/chart" uri="{C3380CC4-5D6E-409C-BE32-E72D297353CC}">
                  <c16:uniqueId val="{00000013-7D8A-414B-96EB-62D10D735CB6}"/>
                </c:ext>
              </c:extLst>
            </c:dLbl>
            <c:dLbl>
              <c:idx val="4"/>
              <c:delete val="1"/>
              <c:extLst>
                <c:ext xmlns:c15="http://schemas.microsoft.com/office/drawing/2012/chart" uri="{CE6537A1-D6FC-4f65-9D91-7224C49458BB}"/>
                <c:ext xmlns:c16="http://schemas.microsoft.com/office/drawing/2014/chart" uri="{C3380CC4-5D6E-409C-BE32-E72D297353CC}">
                  <c16:uniqueId val="{00000014-7D8A-414B-96EB-62D10D735CB6}"/>
                </c:ext>
              </c:extLst>
            </c:dLbl>
            <c:dLbl>
              <c:idx val="5"/>
              <c:delete val="1"/>
              <c:extLst>
                <c:ext xmlns:c15="http://schemas.microsoft.com/office/drawing/2012/chart" uri="{CE6537A1-D6FC-4f65-9D91-7224C49458BB}"/>
                <c:ext xmlns:c16="http://schemas.microsoft.com/office/drawing/2014/chart" uri="{C3380CC4-5D6E-409C-BE32-E72D297353CC}">
                  <c16:uniqueId val="{00000015-7D8A-414B-96EB-62D10D735CB6}"/>
                </c:ext>
              </c:extLst>
            </c:dLbl>
            <c:dLbl>
              <c:idx val="6"/>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D8A-414B-96EB-62D10D735CB6}"/>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'Trend_gräns cannabis'!$B$12:$H$12</c:f>
              <c:numCache>
                <c:formatCode>General</c:formatCode>
                <c:ptCount val="7"/>
                <c:pt idx="0">
                  <c:v>2013</c:v>
                </c:pt>
                <c:pt idx="1">
                  <c:v>2015</c:v>
                </c:pt>
                <c:pt idx="2">
                  <c:v>2017</c:v>
                </c:pt>
                <c:pt idx="3">
                  <c:v>2019</c:v>
                </c:pt>
                <c:pt idx="4">
                  <c:v>2021</c:v>
                </c:pt>
                <c:pt idx="5">
                  <c:v>2023</c:v>
                </c:pt>
                <c:pt idx="6">
                  <c:v>2025</c:v>
                </c:pt>
              </c:numCache>
            </c:numRef>
          </c:cat>
          <c:val>
            <c:numRef>
              <c:f>'Trend_gräns cannabis'!$B$15:$H$15</c:f>
              <c:numCache>
                <c:formatCode>0</c:formatCode>
                <c:ptCount val="7"/>
                <c:pt idx="0">
                  <c:v>78.8</c:v>
                </c:pt>
                <c:pt idx="1">
                  <c:v>78.8</c:v>
                </c:pt>
                <c:pt idx="2">
                  <c:v>75.900000000000006</c:v>
                </c:pt>
                <c:pt idx="3">
                  <c:v>74.3</c:v>
                </c:pt>
                <c:pt idx="4">
                  <c:v>72.599999999999994</c:v>
                </c:pt>
                <c:pt idx="5">
                  <c:v>77.900000000000006</c:v>
                </c:pt>
                <c:pt idx="6">
                  <c:v>83</c:v>
                </c:pt>
              </c:numCache>
            </c:numRef>
          </c:val>
          <c:smooth val="0"/>
          <c:extLst>
            <c:ext xmlns:c16="http://schemas.microsoft.com/office/drawing/2014/chart" uri="{C3380CC4-5D6E-409C-BE32-E72D297353CC}">
              <c16:uniqueId val="{00000017-7D8A-414B-96EB-62D10D735CB6}"/>
            </c:ext>
          </c:extLst>
        </c:ser>
        <c:dLbls>
          <c:dLblPos val="t"/>
          <c:showLegendKey val="0"/>
          <c:showVal val="1"/>
          <c:showCatName val="0"/>
          <c:showSerName val="0"/>
          <c:showPercent val="0"/>
          <c:showBubbleSize val="0"/>
        </c:dLbls>
        <c:marker val="1"/>
        <c:smooth val="0"/>
        <c:axId val="253768544"/>
        <c:axId val="702257408"/>
      </c:lineChart>
      <c:catAx>
        <c:axId val="2537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02257408"/>
        <c:crosses val="autoZero"/>
        <c:auto val="1"/>
        <c:lblAlgn val="ctr"/>
        <c:lblOffset val="100"/>
        <c:noMultiLvlLbl val="0"/>
      </c:catAx>
      <c:valAx>
        <c:axId val="7022574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53768544"/>
        <c:crosses val="autoZero"/>
        <c:crossBetween val="between"/>
        <c:majorUnit val="20"/>
      </c:valAx>
      <c:spPr>
        <a:noFill/>
        <a:ln>
          <a:noFill/>
        </a:ln>
        <a:effectLst/>
      </c:spPr>
    </c:plotArea>
    <c:legend>
      <c:legendPos val="t"/>
      <c:layout>
        <c:manualLayout>
          <c:xMode val="edge"/>
          <c:yMode val="edge"/>
          <c:x val="7.9460972222222218E-2"/>
          <c:y val="2.3518518518518518E-2"/>
          <c:w val="0.89046680555555546"/>
          <c:h val="0.130636419753086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'gräns cannabis'!$O$19</c:f>
              <c:strCache>
                <c:ptCount val="1"/>
                <c:pt idx="0">
                  <c:v>Tycker man ska avstå</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cannabis'!$P$19:$R$19</c:f>
              <c:numCache>
                <c:formatCode>0</c:formatCode>
                <c:ptCount val="3"/>
                <c:pt idx="0">
                  <c:v>86</c:v>
                </c:pt>
                <c:pt idx="1">
                  <c:v>80.099999999999994</c:v>
                </c:pt>
                <c:pt idx="2">
                  <c:v>83</c:v>
                </c:pt>
              </c:numCache>
            </c:numRef>
          </c:val>
          <c:extLst>
            <c:ext xmlns:c16="http://schemas.microsoft.com/office/drawing/2014/chart" uri="{C3380CC4-5D6E-409C-BE32-E72D297353CC}">
              <c16:uniqueId val="{00000000-F6BD-436D-B58D-31F912C3D513}"/>
            </c:ext>
          </c:extLst>
        </c:ser>
        <c:ser>
          <c:idx val="1"/>
          <c:order val="1"/>
          <c:tx>
            <c:strRef>
              <c:f>'gräns cannabis'!$O$20</c:f>
              <c:strCache>
                <c:ptCount val="1"/>
                <c:pt idx="0">
                  <c:v>Tycker det är ok att prova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cannabis'!$P$20:$R$20</c:f>
              <c:numCache>
                <c:formatCode>0</c:formatCode>
                <c:ptCount val="3"/>
                <c:pt idx="0">
                  <c:v>11.2</c:v>
                </c:pt>
                <c:pt idx="1">
                  <c:v>14.2</c:v>
                </c:pt>
                <c:pt idx="2">
                  <c:v>12.7</c:v>
                </c:pt>
              </c:numCache>
            </c:numRef>
          </c:val>
          <c:extLst>
            <c:ext xmlns:c16="http://schemas.microsoft.com/office/drawing/2014/chart" uri="{C3380CC4-5D6E-409C-BE32-E72D297353CC}">
              <c16:uniqueId val="{00000001-F6BD-436D-B58D-31F912C3D513}"/>
            </c:ext>
          </c:extLst>
        </c:ser>
        <c:ser>
          <c:idx val="2"/>
          <c:order val="2"/>
          <c:tx>
            <c:strRef>
              <c:f>'gräns cannabis'!$O$21</c:f>
              <c:strCache>
                <c:ptCount val="1"/>
                <c:pt idx="0">
                  <c:v>Tycker det är ok att använda någon gång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cannabis'!$P$21:$R$21</c:f>
              <c:numCache>
                <c:formatCode>0</c:formatCode>
                <c:ptCount val="3"/>
                <c:pt idx="0">
                  <c:v>2.2000000000000002</c:v>
                </c:pt>
                <c:pt idx="1">
                  <c:v>3.7</c:v>
                </c:pt>
                <c:pt idx="2">
                  <c:v>3</c:v>
                </c:pt>
              </c:numCache>
            </c:numRef>
          </c:val>
          <c:extLst>
            <c:ext xmlns:c16="http://schemas.microsoft.com/office/drawing/2014/chart" uri="{C3380CC4-5D6E-409C-BE32-E72D297353CC}">
              <c16:uniqueId val="{00000002-F6BD-436D-B58D-31F912C3D513}"/>
            </c:ext>
          </c:extLst>
        </c:ser>
        <c:ser>
          <c:idx val="3"/>
          <c:order val="3"/>
          <c:tx>
            <c:strRef>
              <c:f>'gräns cannabis'!$O$22</c:f>
              <c:strCache>
                <c:ptCount val="1"/>
                <c:pt idx="0">
                  <c:v>Tycker det är ok att använda varje helg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cannabis'!$P$22:$R$22</c:f>
              <c:numCache>
                <c:formatCode>0</c:formatCode>
                <c:ptCount val="3"/>
                <c:pt idx="0">
                  <c:v>0.6</c:v>
                </c:pt>
                <c:pt idx="1">
                  <c:v>2</c:v>
                </c:pt>
                <c:pt idx="2">
                  <c:v>1.3</c:v>
                </c:pt>
              </c:numCache>
            </c:numRef>
          </c:val>
          <c:extLst>
            <c:ext xmlns:c16="http://schemas.microsoft.com/office/drawing/2014/chart" uri="{C3380CC4-5D6E-409C-BE32-E72D297353CC}">
              <c16:uniqueId val="{00000003-F6BD-436D-B58D-31F912C3D513}"/>
            </c:ext>
          </c:extLst>
        </c:ser>
        <c:dLbls>
          <c:dLblPos val="ctr"/>
          <c:showLegendKey val="0"/>
          <c:showVal val="1"/>
          <c:showCatName val="0"/>
          <c:showSerName val="0"/>
          <c:showPercent val="0"/>
          <c:showBubbleSize val="0"/>
        </c:dLbls>
        <c:gapWidth val="150"/>
        <c:overlap val="100"/>
        <c:axId val="51082687"/>
        <c:axId val="51085599"/>
      </c:barChart>
      <c:catAx>
        <c:axId val="5108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5599"/>
        <c:crosses val="autoZero"/>
        <c:auto val="1"/>
        <c:lblAlgn val="ctr"/>
        <c:lblOffset val="100"/>
        <c:noMultiLvlLbl val="0"/>
      </c:catAx>
      <c:valAx>
        <c:axId val="5108559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2687"/>
        <c:crosses val="autoZero"/>
        <c:crossBetween val="between"/>
      </c:valAx>
      <c:spPr>
        <a:noFill/>
        <a:ln>
          <a:noFill/>
        </a:ln>
        <a:effectLst/>
      </c:spPr>
    </c:plotArea>
    <c:legend>
      <c:legendPos val="t"/>
      <c:layout>
        <c:manualLayout>
          <c:xMode val="edge"/>
          <c:yMode val="edge"/>
          <c:x val="9.2690972222222223E-2"/>
          <c:y val="2.3518518518518518E-2"/>
          <c:w val="0.85342361111111109"/>
          <c:h val="0.1452339506172839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'Trend_upp till var och en'!$A$25</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34027777777791E-2"/>
                  <c:y val="-2.9397993827160566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r"/>
              <c:showLegendKey val="0"/>
              <c:showVal val="1"/>
              <c:showCatName val="0"/>
              <c:showSerName val="0"/>
              <c:showPercent val="0"/>
              <c:showBubbleSize val="0"/>
              <c:extLst>
                <c:ext xmlns:c15="http://schemas.microsoft.com/office/drawing/2012/chart" uri="{CE6537A1-D6FC-4f65-9D91-7224C49458BB}">
                  <c15:layout>
                    <c:manualLayout>
                      <c:w val="3.4131250000000002E-2"/>
                      <c:h val="9.3309876543209852E-2"/>
                    </c:manualLayout>
                  </c15:layout>
                </c:ext>
                <c:ext xmlns:c16="http://schemas.microsoft.com/office/drawing/2014/chart" uri="{C3380CC4-5D6E-409C-BE32-E72D297353CC}">
                  <c16:uniqueId val="{00000005-09F7-4913-BEEA-696E1CC5E7DC}"/>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F7-4913-BEEA-696E1CC5E7D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en'!$B$24:$G$24</c:f>
              <c:numCache>
                <c:formatCode>General</c:formatCode>
                <c:ptCount val="6"/>
                <c:pt idx="0">
                  <c:v>2015</c:v>
                </c:pt>
                <c:pt idx="1">
                  <c:v>2017</c:v>
                </c:pt>
                <c:pt idx="2">
                  <c:v>2019</c:v>
                </c:pt>
                <c:pt idx="3">
                  <c:v>2021</c:v>
                </c:pt>
                <c:pt idx="4">
                  <c:v>2023</c:v>
                </c:pt>
                <c:pt idx="5">
                  <c:v>2025</c:v>
                </c:pt>
              </c:numCache>
            </c:numRef>
          </c:cat>
          <c:val>
            <c:numRef>
              <c:f>'Trend_upp till var och en'!$B$25:$G$25</c:f>
              <c:numCache>
                <c:formatCode>0</c:formatCode>
                <c:ptCount val="6"/>
                <c:pt idx="0">
                  <c:v>24.1</c:v>
                </c:pt>
                <c:pt idx="1">
                  <c:v>30.9</c:v>
                </c:pt>
                <c:pt idx="2">
                  <c:v>34.6</c:v>
                </c:pt>
                <c:pt idx="3">
                  <c:v>26.4</c:v>
                </c:pt>
                <c:pt idx="4">
                  <c:v>32</c:v>
                </c:pt>
                <c:pt idx="5">
                  <c:v>38</c:v>
                </c:pt>
              </c:numCache>
            </c:numRef>
          </c:val>
          <c:smooth val="0"/>
          <c:extLst>
            <c:ext xmlns:c16="http://schemas.microsoft.com/office/drawing/2014/chart" uri="{C3380CC4-5D6E-409C-BE32-E72D297353CC}">
              <c16:uniqueId val="{00000000-F275-4A66-A729-7E0548FC7DB7}"/>
            </c:ext>
          </c:extLst>
        </c:ser>
        <c:ser>
          <c:idx val="1"/>
          <c:order val="1"/>
          <c:tx>
            <c:strRef>
              <c:f>'Trend_upp till var och en'!$A$26</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ln>
              <a:effectLst/>
            </c:spPr>
          </c:marker>
          <c:dLbls>
            <c:dLbl>
              <c:idx val="0"/>
              <c:layout>
                <c:manualLayout>
                  <c:x val="-5.3534027777777791E-2"/>
                  <c:y val="1.9598765432098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F7-4913-BEEA-696E1CC5E7DC}"/>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F7-4913-BEEA-696E1CC5E7D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en'!$B$24:$G$24</c:f>
              <c:numCache>
                <c:formatCode>General</c:formatCode>
                <c:ptCount val="6"/>
                <c:pt idx="0">
                  <c:v>2015</c:v>
                </c:pt>
                <c:pt idx="1">
                  <c:v>2017</c:v>
                </c:pt>
                <c:pt idx="2">
                  <c:v>2019</c:v>
                </c:pt>
                <c:pt idx="3">
                  <c:v>2021</c:v>
                </c:pt>
                <c:pt idx="4">
                  <c:v>2023</c:v>
                </c:pt>
                <c:pt idx="5">
                  <c:v>2025</c:v>
                </c:pt>
              </c:numCache>
            </c:numRef>
          </c:cat>
          <c:val>
            <c:numRef>
              <c:f>'Trend_upp till var och en'!$B$26:$G$26</c:f>
              <c:numCache>
                <c:formatCode>0</c:formatCode>
                <c:ptCount val="6"/>
                <c:pt idx="0">
                  <c:v>21.6</c:v>
                </c:pt>
                <c:pt idx="1">
                  <c:v>26</c:v>
                </c:pt>
                <c:pt idx="2">
                  <c:v>25.2</c:v>
                </c:pt>
                <c:pt idx="3">
                  <c:v>30.2</c:v>
                </c:pt>
                <c:pt idx="4">
                  <c:v>26.6</c:v>
                </c:pt>
                <c:pt idx="5">
                  <c:v>30</c:v>
                </c:pt>
              </c:numCache>
            </c:numRef>
          </c:val>
          <c:smooth val="0"/>
          <c:extLst>
            <c:ext xmlns:c16="http://schemas.microsoft.com/office/drawing/2014/chart" uri="{C3380CC4-5D6E-409C-BE32-E72D297353CC}">
              <c16:uniqueId val="{00000001-F275-4A66-A729-7E0548FC7DB7}"/>
            </c:ext>
          </c:extLst>
        </c:ser>
        <c:ser>
          <c:idx val="2"/>
          <c:order val="2"/>
          <c:tx>
            <c:strRef>
              <c:f>'Trend_upp till var och en'!$A$27</c:f>
              <c:strCache>
                <c:ptCount val="1"/>
                <c:pt idx="0">
                  <c:v>Totalt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F7-4913-BEEA-696E1CC5E7DC}"/>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F7-4913-BEEA-696E1CC5E7D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'Trend_upp till var och en'!$B$24:$G$24</c:f>
              <c:numCache>
                <c:formatCode>General</c:formatCode>
                <c:ptCount val="6"/>
                <c:pt idx="0">
                  <c:v>2015</c:v>
                </c:pt>
                <c:pt idx="1">
                  <c:v>2017</c:v>
                </c:pt>
                <c:pt idx="2">
                  <c:v>2019</c:v>
                </c:pt>
                <c:pt idx="3">
                  <c:v>2021</c:v>
                </c:pt>
                <c:pt idx="4">
                  <c:v>2023</c:v>
                </c:pt>
                <c:pt idx="5">
                  <c:v>2025</c:v>
                </c:pt>
              </c:numCache>
            </c:numRef>
          </c:cat>
          <c:val>
            <c:numRef>
              <c:f>'Trend_upp till var och en'!$B$27:$G$27</c:f>
              <c:numCache>
                <c:formatCode>0</c:formatCode>
                <c:ptCount val="6"/>
                <c:pt idx="0">
                  <c:v>23</c:v>
                </c:pt>
                <c:pt idx="1">
                  <c:v>28.2</c:v>
                </c:pt>
                <c:pt idx="2">
                  <c:v>30.1</c:v>
                </c:pt>
                <c:pt idx="3">
                  <c:v>28.1</c:v>
                </c:pt>
                <c:pt idx="4">
                  <c:v>29.3</c:v>
                </c:pt>
                <c:pt idx="5">
                  <c:v>33.700000000000003</c:v>
                </c:pt>
              </c:numCache>
            </c:numRef>
          </c:val>
          <c:smooth val="0"/>
          <c:extLst>
            <c:ext xmlns:c16="http://schemas.microsoft.com/office/drawing/2014/chart" uri="{C3380CC4-5D6E-409C-BE32-E72D297353CC}">
              <c16:uniqueId val="{00000002-F275-4A66-A729-7E0548FC7DB7}"/>
            </c:ext>
          </c:extLst>
        </c:ser>
        <c:dLbls>
          <c:showLegendKey val="0"/>
          <c:showVal val="0"/>
          <c:showCatName val="0"/>
          <c:showSerName val="0"/>
          <c:showPercent val="0"/>
          <c:showBubbleSize val="0"/>
        </c:dLbls>
        <c:marker val="1"/>
        <c:smooth val="0"/>
        <c:axId val="1370981567"/>
        <c:axId val="1370959967"/>
      </c:lineChart>
      <c:catAx>
        <c:axId val="137098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70959967"/>
        <c:crosses val="autoZero"/>
        <c:auto val="1"/>
        <c:lblAlgn val="ctr"/>
        <c:lblOffset val="100"/>
        <c:noMultiLvlLbl val="0"/>
      </c:catAx>
      <c:valAx>
        <c:axId val="1370959967"/>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7098156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'Upp till var och en'!$A$10</c:f>
              <c:strCache>
                <c:ptCount val="1"/>
                <c:pt idx="0">
                  <c:v>inte alls med</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en'!$B$10:$D$10</c:f>
              <c:numCache>
                <c:formatCode>0</c:formatCode>
                <c:ptCount val="3"/>
                <c:pt idx="0">
                  <c:v>30</c:v>
                </c:pt>
                <c:pt idx="1">
                  <c:v>37.6</c:v>
                </c:pt>
                <c:pt idx="2">
                  <c:v>33.700000000000003</c:v>
                </c:pt>
              </c:numCache>
            </c:numRef>
          </c:val>
          <c:extLst>
            <c:ext xmlns:c16="http://schemas.microsoft.com/office/drawing/2014/chart" uri="{C3380CC4-5D6E-409C-BE32-E72D297353CC}">
              <c16:uniqueId val="{00000000-5873-47BD-974D-D7F52B02DCD3}"/>
            </c:ext>
          </c:extLst>
        </c:ser>
        <c:ser>
          <c:idx val="1"/>
          <c:order val="1"/>
          <c:tx>
            <c:strRef>
              <c:f>'Upp till var och en'!$A$11</c:f>
              <c:strCache>
                <c:ptCount val="1"/>
                <c:pt idx="0">
                  <c:v>delvis med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en'!$B$11:$D$11</c:f>
              <c:numCache>
                <c:formatCode>0</c:formatCode>
                <c:ptCount val="3"/>
                <c:pt idx="0">
                  <c:v>49.9</c:v>
                </c:pt>
                <c:pt idx="1">
                  <c:v>38.6</c:v>
                </c:pt>
                <c:pt idx="2">
                  <c:v>45.1</c:v>
                </c:pt>
              </c:numCache>
            </c:numRef>
          </c:val>
          <c:extLst>
            <c:ext xmlns:c16="http://schemas.microsoft.com/office/drawing/2014/chart" uri="{C3380CC4-5D6E-409C-BE32-E72D297353CC}">
              <c16:uniqueId val="{00000001-5873-47BD-974D-D7F52B02DCD3}"/>
            </c:ext>
          </c:extLst>
        </c:ser>
        <c:ser>
          <c:idx val="2"/>
          <c:order val="2"/>
          <c:tx>
            <c:strRef>
              <c:f>'Upp till var och en'!$A$12</c:f>
              <c:strCache>
                <c:ptCount val="1"/>
                <c:pt idx="0">
                  <c:v>helt med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en'!$B$12:$D$12</c:f>
              <c:numCache>
                <c:formatCode>0</c:formatCode>
                <c:ptCount val="3"/>
                <c:pt idx="0">
                  <c:v>20.100000000000001</c:v>
                </c:pt>
                <c:pt idx="1">
                  <c:v>23.8</c:v>
                </c:pt>
                <c:pt idx="2">
                  <c:v>21.8</c:v>
                </c:pt>
              </c:numCache>
            </c:numRef>
          </c:val>
          <c:extLst>
            <c:ext xmlns:c16="http://schemas.microsoft.com/office/drawing/2014/chart" uri="{C3380CC4-5D6E-409C-BE32-E72D297353CC}">
              <c16:uniqueId val="{00000002-5873-47BD-974D-D7F52B02DCD3}"/>
            </c:ext>
          </c:extLst>
        </c:ser>
        <c:dLbls>
          <c:dLblPos val="ctr"/>
          <c:showLegendKey val="0"/>
          <c:showVal val="1"/>
          <c:showCatName val="0"/>
          <c:showSerName val="0"/>
          <c:showPercent val="0"/>
          <c:showBubbleSize val="0"/>
        </c:dLbls>
        <c:gapWidth val="150"/>
        <c:overlap val="100"/>
        <c:axId val="999016064"/>
        <c:axId val="999016480"/>
      </c:barChart>
      <c:catAx>
        <c:axId val="99901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480"/>
        <c:crosses val="autoZero"/>
        <c:auto val="1"/>
        <c:lblAlgn val="ctr"/>
        <c:lblOffset val="100"/>
        <c:noMultiLvlLbl val="0"/>
      </c:catAx>
      <c:valAx>
        <c:axId val="99901648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Trend_energidryck!$H$10</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62E-4C0E-A5F3-7DD3386B9F62}"/>
                </c:ext>
              </c:extLst>
            </c:dLbl>
            <c:dLbl>
              <c:idx val="2"/>
              <c:delete val="1"/>
              <c:extLst>
                <c:ext xmlns:c15="http://schemas.microsoft.com/office/drawing/2012/chart" uri="{CE6537A1-D6FC-4f65-9D91-7224C49458BB}"/>
                <c:ext xmlns:c16="http://schemas.microsoft.com/office/drawing/2014/chart" uri="{C3380CC4-5D6E-409C-BE32-E72D297353CC}">
                  <c16:uniqueId val="{00000001-F62E-4C0E-A5F3-7DD3386B9F62}"/>
                </c:ext>
              </c:extLst>
            </c:dLbl>
            <c:dLbl>
              <c:idx val="3"/>
              <c:delete val="1"/>
              <c:extLst>
                <c:ext xmlns:c15="http://schemas.microsoft.com/office/drawing/2012/chart" uri="{CE6537A1-D6FC-4f65-9D91-7224C49458BB}"/>
                <c:ext xmlns:c16="http://schemas.microsoft.com/office/drawing/2014/chart" uri="{C3380CC4-5D6E-409C-BE32-E72D297353CC}">
                  <c16:uniqueId val="{00000002-F62E-4C0E-A5F3-7DD3386B9F62}"/>
                </c:ext>
              </c:extLst>
            </c:dLbl>
            <c:dLbl>
              <c:idx val="4"/>
              <c:layout>
                <c:manualLayout>
                  <c:x val="7.5500000000000003E-4"/>
                  <c:y val="1.1208947157732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2E-4C0E-A5F3-7DD3386B9F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Trend_energidryck!$I$9:$M$9</c:f>
              <c:numCache>
                <c:formatCode>General</c:formatCode>
                <c:ptCount val="5"/>
                <c:pt idx="0">
                  <c:v>2017</c:v>
                </c:pt>
                <c:pt idx="1">
                  <c:v>2019</c:v>
                </c:pt>
                <c:pt idx="2">
                  <c:v>2021</c:v>
                </c:pt>
                <c:pt idx="3">
                  <c:v>2023</c:v>
                </c:pt>
                <c:pt idx="4">
                  <c:v>2025</c:v>
                </c:pt>
              </c:numCache>
            </c:numRef>
          </c:cat>
          <c:val>
            <c:numRef>
              <c:f>Trend_energidryck!$I$10:$M$10</c:f>
              <c:numCache>
                <c:formatCode>General</c:formatCode>
                <c:ptCount val="5"/>
                <c:pt idx="0">
                  <c:v>21</c:v>
                </c:pt>
                <c:pt idx="1">
                  <c:v>27</c:v>
                </c:pt>
                <c:pt idx="2">
                  <c:v>34</c:v>
                </c:pt>
                <c:pt idx="3" formatCode="0">
                  <c:v>41.2</c:v>
                </c:pt>
                <c:pt idx="4" formatCode="0">
                  <c:v>38.5</c:v>
                </c:pt>
              </c:numCache>
            </c:numRef>
          </c:val>
          <c:smooth val="0"/>
          <c:extLst>
            <c:ext xmlns:c16="http://schemas.microsoft.com/office/drawing/2014/chart" uri="{C3380CC4-5D6E-409C-BE32-E72D297353CC}">
              <c16:uniqueId val="{00000000-AA21-4693-B027-E56FF90C2ED0}"/>
            </c:ext>
          </c:extLst>
        </c:ser>
        <c:ser>
          <c:idx val="1"/>
          <c:order val="1"/>
          <c:tx>
            <c:strRef>
              <c:f>Trend_energidryck!$H$11</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F62E-4C0E-A5F3-7DD3386B9F62}"/>
                </c:ext>
              </c:extLst>
            </c:dLbl>
            <c:dLbl>
              <c:idx val="2"/>
              <c:delete val="1"/>
              <c:extLst>
                <c:ext xmlns:c15="http://schemas.microsoft.com/office/drawing/2012/chart" uri="{CE6537A1-D6FC-4f65-9D91-7224C49458BB}"/>
                <c:ext xmlns:c16="http://schemas.microsoft.com/office/drawing/2014/chart" uri="{C3380CC4-5D6E-409C-BE32-E72D297353CC}">
                  <c16:uniqueId val="{00000005-F62E-4C0E-A5F3-7DD3386B9F62}"/>
                </c:ext>
              </c:extLst>
            </c:dLbl>
            <c:dLbl>
              <c:idx val="3"/>
              <c:delete val="1"/>
              <c:extLst>
                <c:ext xmlns:c15="http://schemas.microsoft.com/office/drawing/2012/chart" uri="{CE6537A1-D6FC-4f65-9D91-7224C49458BB}"/>
                <c:ext xmlns:c16="http://schemas.microsoft.com/office/drawing/2014/chart" uri="{C3380CC4-5D6E-409C-BE32-E72D297353CC}">
                  <c16:uniqueId val="{00000006-F62E-4C0E-A5F3-7DD3386B9F62}"/>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2E-4C0E-A5F3-7DD3386B9F6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Trend_energidryck!$I$9:$M$9</c:f>
              <c:numCache>
                <c:formatCode>General</c:formatCode>
                <c:ptCount val="5"/>
                <c:pt idx="0">
                  <c:v>2017</c:v>
                </c:pt>
                <c:pt idx="1">
                  <c:v>2019</c:v>
                </c:pt>
                <c:pt idx="2">
                  <c:v>2021</c:v>
                </c:pt>
                <c:pt idx="3">
                  <c:v>2023</c:v>
                </c:pt>
                <c:pt idx="4">
                  <c:v>2025</c:v>
                </c:pt>
              </c:numCache>
            </c:numRef>
          </c:cat>
          <c:val>
            <c:numRef>
              <c:f>Trend_energidryck!$I$11:$M$11</c:f>
              <c:numCache>
                <c:formatCode>General</c:formatCode>
                <c:ptCount val="5"/>
                <c:pt idx="0">
                  <c:v>15</c:v>
                </c:pt>
                <c:pt idx="1">
                  <c:v>20</c:v>
                </c:pt>
                <c:pt idx="2">
                  <c:v>27</c:v>
                </c:pt>
                <c:pt idx="3" formatCode="0">
                  <c:v>37.1</c:v>
                </c:pt>
                <c:pt idx="4" formatCode="0">
                  <c:v>40.5</c:v>
                </c:pt>
              </c:numCache>
            </c:numRef>
          </c:val>
          <c:smooth val="0"/>
          <c:extLst>
            <c:ext xmlns:c16="http://schemas.microsoft.com/office/drawing/2014/chart" uri="{C3380CC4-5D6E-409C-BE32-E72D297353CC}">
              <c16:uniqueId val="{00000001-AA21-4693-B027-E56FF90C2ED0}"/>
            </c:ext>
          </c:extLst>
        </c:ser>
        <c:dLbls>
          <c:dLblPos val="t"/>
          <c:showLegendKey val="0"/>
          <c:showVal val="1"/>
          <c:showCatName val="0"/>
          <c:showSerName val="0"/>
          <c:showPercent val="0"/>
          <c:showBubbleSize val="0"/>
        </c:dLbls>
        <c:marker val="1"/>
        <c:smooth val="0"/>
        <c:axId val="319136303"/>
        <c:axId val="178275407"/>
      </c:lineChart>
      <c:catAx>
        <c:axId val="319136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275407"/>
        <c:crosses val="autoZero"/>
        <c:auto val="1"/>
        <c:lblAlgn val="ctr"/>
        <c:lblOffset val="100"/>
        <c:noMultiLvlLbl val="0"/>
      </c:catAx>
      <c:valAx>
        <c:axId val="178275407"/>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19136303"/>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energidryck!$B$23</c:f>
              <c:strCache>
                <c:ptCount val="1"/>
                <c:pt idx="0">
                  <c:v>Totalt</c:v>
                </c:pt>
              </c:strCache>
            </c:strRef>
          </c:tx>
          <c:spPr>
            <a:solidFill>
              <a:schemeClr val="accent1"/>
            </a:solidFill>
            <a:ln>
              <a:noFill/>
            </a:ln>
            <a:effectLst/>
          </c:spPr>
          <c:invertIfNegative val="0"/>
          <c:dLbls>
            <c:dLbl>
              <c:idx val="16"/>
              <c:layout>
                <c:manualLayout>
                  <c:x val="-8.819444444444444E-3"/>
                  <c:y val="7.8395037532395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8-4665-AE9C-2DE9D489ECD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energidryck!$B$24:$B$40</c:f>
              <c:numCache>
                <c:formatCode>0</c:formatCode>
                <c:ptCount val="17"/>
                <c:pt idx="0">
                  <c:v>40.200000000000003</c:v>
                </c:pt>
                <c:pt idx="1">
                  <c:v>44.4</c:v>
                </c:pt>
                <c:pt idx="2">
                  <c:v>32.4</c:v>
                </c:pt>
                <c:pt idx="3">
                  <c:v>31.4</c:v>
                </c:pt>
                <c:pt idx="4">
                  <c:v>68</c:v>
                </c:pt>
                <c:pt idx="5">
                  <c:v>28.1</c:v>
                </c:pt>
                <c:pt idx="6">
                  <c:v>44.8</c:v>
                </c:pt>
                <c:pt idx="7">
                  <c:v>36.700000000000003</c:v>
                </c:pt>
                <c:pt idx="8">
                  <c:v>39</c:v>
                </c:pt>
                <c:pt idx="9">
                  <c:v>43.5</c:v>
                </c:pt>
                <c:pt idx="12">
                  <c:v>38.5</c:v>
                </c:pt>
                <c:pt idx="13">
                  <c:v>44.7</c:v>
                </c:pt>
                <c:pt idx="14">
                  <c:v>46.2</c:v>
                </c:pt>
                <c:pt idx="15">
                  <c:v>32.700000000000003</c:v>
                </c:pt>
                <c:pt idx="16">
                  <c:v>39.5</c:v>
                </c:pt>
              </c:numCache>
            </c:numRef>
          </c:val>
          <c:extLst>
            <c:ext xmlns:c16="http://schemas.microsoft.com/office/drawing/2014/chart" uri="{C3380CC4-5D6E-409C-BE32-E72D297353CC}">
              <c16:uniqueId val="{00000000-8BE8-4665-AE9C-2DE9D489ECD5}"/>
            </c:ext>
          </c:extLst>
        </c:ser>
        <c:ser>
          <c:idx val="1"/>
          <c:order val="1"/>
          <c:tx>
            <c:strRef>
              <c:f>energidryck!$C$23</c:f>
              <c:strCache>
                <c:ptCount val="1"/>
                <c:pt idx="0">
                  <c:v>Killar</c:v>
                </c:pt>
              </c:strCache>
            </c:strRef>
          </c:tx>
          <c:spPr>
            <a:solidFill>
              <a:srgbClr val="4472C4">
                <a:lumMod val="40000"/>
                <a:lumOff val="60000"/>
              </a:srgbClr>
            </a:solidFill>
            <a:ln>
              <a:noFill/>
            </a:ln>
            <a:effectLst/>
          </c:spPr>
          <c:invertIfNegative val="0"/>
          <c:dLbls>
            <c:dLbl>
              <c:idx val="16"/>
              <c:layout>
                <c:manualLayout>
                  <c:x val="-1.2935035758548312E-16"/>
                  <c:y val="1.56790075064791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8-4665-AE9C-2DE9D489ECD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energidryck!$C$24:$C$40</c:f>
              <c:numCache>
                <c:formatCode>General</c:formatCode>
                <c:ptCount val="17"/>
                <c:pt idx="16" formatCode="0">
                  <c:v>38.5</c:v>
                </c:pt>
              </c:numCache>
            </c:numRef>
          </c:val>
          <c:extLst>
            <c:ext xmlns:c16="http://schemas.microsoft.com/office/drawing/2014/chart" uri="{C3380CC4-5D6E-409C-BE32-E72D297353CC}">
              <c16:uniqueId val="{00000001-8BE8-4665-AE9C-2DE9D489ECD5}"/>
            </c:ext>
          </c:extLst>
        </c:ser>
        <c:ser>
          <c:idx val="2"/>
          <c:order val="2"/>
          <c:tx>
            <c:strRef>
              <c:f>energidryck!$D$23</c:f>
              <c:strCache>
                <c:ptCount val="1"/>
                <c:pt idx="0">
                  <c:v>Tjejer</c:v>
                </c:pt>
              </c:strCache>
            </c:strRef>
          </c:tx>
          <c:spPr>
            <a:solidFill>
              <a:schemeClr val="accent3"/>
            </a:solidFill>
            <a:ln>
              <a:noFill/>
            </a:ln>
            <a:effectLst/>
          </c:spPr>
          <c:invertIfNegative val="0"/>
          <c:dLbls>
            <c:dLbl>
              <c:idx val="16"/>
              <c:layout>
                <c:manualLayout>
                  <c:x val="8.8194444444443156E-3"/>
                  <c:y val="-7.186128759030310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E8-4665-AE9C-2DE9D489ECD5}"/>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energidryck!$D$24:$D$40</c:f>
              <c:numCache>
                <c:formatCode>General</c:formatCode>
                <c:ptCount val="17"/>
                <c:pt idx="16" formatCode="0">
                  <c:v>40.5</c:v>
                </c:pt>
              </c:numCache>
            </c:numRef>
          </c:val>
          <c:extLst>
            <c:ext xmlns:c16="http://schemas.microsoft.com/office/drawing/2014/chart" uri="{C3380CC4-5D6E-409C-BE32-E72D297353CC}">
              <c16:uniqueId val="{00000002-8BE8-4665-AE9C-2DE9D489ECD5}"/>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Trend_PWO!$A$13</c:f>
              <c:strCache>
                <c:ptCount val="1"/>
                <c:pt idx="0">
                  <c:v>Killar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Trend_PWO!$B$12:$D$12</c:f>
              <c:numCache>
                <c:formatCode>General</c:formatCode>
                <c:ptCount val="3"/>
                <c:pt idx="0">
                  <c:v>2021</c:v>
                </c:pt>
                <c:pt idx="1">
                  <c:v>2023</c:v>
                </c:pt>
                <c:pt idx="2">
                  <c:v>2025</c:v>
                </c:pt>
              </c:numCache>
            </c:numRef>
          </c:cat>
          <c:val>
            <c:numRef>
              <c:f>Trend_PWO!$B$13:$D$13</c:f>
              <c:numCache>
                <c:formatCode>0</c:formatCode>
                <c:ptCount val="3"/>
                <c:pt idx="0">
                  <c:v>30.9</c:v>
                </c:pt>
                <c:pt idx="1">
                  <c:v>35</c:v>
                </c:pt>
                <c:pt idx="2" formatCode="General">
                  <c:v>32</c:v>
                </c:pt>
              </c:numCache>
            </c:numRef>
          </c:val>
          <c:smooth val="0"/>
          <c:extLst>
            <c:ext xmlns:c16="http://schemas.microsoft.com/office/drawing/2014/chart" uri="{C3380CC4-5D6E-409C-BE32-E72D297353CC}">
              <c16:uniqueId val="{00000000-F292-4C9F-956D-46362BE47978}"/>
            </c:ext>
          </c:extLst>
        </c:ser>
        <c:ser>
          <c:idx val="1"/>
          <c:order val="1"/>
          <c:tx>
            <c:strRef>
              <c:f>Trend_PWO!$A$14</c:f>
              <c:strCache>
                <c:ptCount val="1"/>
                <c:pt idx="0">
                  <c:v>Tjejer</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Trend_PWO!$B$12:$D$12</c:f>
              <c:numCache>
                <c:formatCode>General</c:formatCode>
                <c:ptCount val="3"/>
                <c:pt idx="0">
                  <c:v>2021</c:v>
                </c:pt>
                <c:pt idx="1">
                  <c:v>2023</c:v>
                </c:pt>
                <c:pt idx="2">
                  <c:v>2025</c:v>
                </c:pt>
              </c:numCache>
            </c:numRef>
          </c:cat>
          <c:val>
            <c:numRef>
              <c:f>Trend_PWO!$B$14:$D$14</c:f>
              <c:numCache>
                <c:formatCode>0</c:formatCode>
                <c:ptCount val="3"/>
                <c:pt idx="0">
                  <c:v>9.6999999999999993</c:v>
                </c:pt>
                <c:pt idx="1">
                  <c:v>10.199999999999999</c:v>
                </c:pt>
                <c:pt idx="2" formatCode="General">
                  <c:v>8</c:v>
                </c:pt>
              </c:numCache>
            </c:numRef>
          </c:val>
          <c:smooth val="0"/>
          <c:extLst>
            <c:ext xmlns:c16="http://schemas.microsoft.com/office/drawing/2014/chart" uri="{C3380CC4-5D6E-409C-BE32-E72D297353CC}">
              <c16:uniqueId val="{00000001-F292-4C9F-956D-46362BE47978}"/>
            </c:ext>
          </c:extLst>
        </c:ser>
        <c:dLbls>
          <c:dLblPos val="t"/>
          <c:showLegendKey val="0"/>
          <c:showVal val="1"/>
          <c:showCatName val="0"/>
          <c:showSerName val="0"/>
          <c:showPercent val="0"/>
          <c:showBubbleSize val="0"/>
        </c:dLbls>
        <c:marker val="1"/>
        <c:smooth val="0"/>
        <c:axId val="352267471"/>
        <c:axId val="352274191"/>
      </c:lineChart>
      <c:catAx>
        <c:axId val="35226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2274191"/>
        <c:crosses val="autoZero"/>
        <c:auto val="1"/>
        <c:lblAlgn val="ctr"/>
        <c:lblOffset val="100"/>
        <c:noMultiLvlLbl val="0"/>
      </c:catAx>
      <c:valAx>
        <c:axId val="352274191"/>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52267471"/>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'Trend_e-cigg'!$A$14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F3DF-4ED9-B4E7-C76DE92196DD}"/>
                </c:ext>
              </c:extLst>
            </c:dLbl>
            <c:dLbl>
              <c:idx val="2"/>
              <c:delete val="1"/>
              <c:extLst>
                <c:ext xmlns:c15="http://schemas.microsoft.com/office/drawing/2012/chart" uri="{CE6537A1-D6FC-4f65-9D91-7224C49458BB}"/>
                <c:ext xmlns:c16="http://schemas.microsoft.com/office/drawing/2014/chart" uri="{C3380CC4-5D6E-409C-BE32-E72D297353CC}">
                  <c16:uniqueId val="{00000001-F3DF-4ED9-B4E7-C76DE92196DD}"/>
                </c:ext>
              </c:extLst>
            </c:dLbl>
            <c:dLbl>
              <c:idx val="3"/>
              <c:delete val="1"/>
              <c:extLst>
                <c:ext xmlns:c15="http://schemas.microsoft.com/office/drawing/2012/chart" uri="{CE6537A1-D6FC-4f65-9D91-7224C49458BB}"/>
                <c:ext xmlns:c16="http://schemas.microsoft.com/office/drawing/2014/chart" uri="{C3380CC4-5D6E-409C-BE32-E72D297353CC}">
                  <c16:uniqueId val="{00000002-F3DF-4ED9-B4E7-C76DE92196DD}"/>
                </c:ext>
              </c:extLst>
            </c:dLbl>
            <c:dLbl>
              <c:idx val="4"/>
              <c:delete val="1"/>
              <c:extLst>
                <c:ext xmlns:c15="http://schemas.microsoft.com/office/drawing/2012/chart" uri="{CE6537A1-D6FC-4f65-9D91-7224C49458BB}"/>
                <c:ext xmlns:c16="http://schemas.microsoft.com/office/drawing/2014/chart" uri="{C3380CC4-5D6E-409C-BE32-E72D297353CC}">
                  <c16:uniqueId val="{00000003-F3DF-4ED9-B4E7-C76DE92196DD}"/>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DF-4ED9-B4E7-C76DE92196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'Trend_e-cigg'!$B$13:$G$13</c:f>
              <c:numCache>
                <c:formatCode>General</c:formatCode>
                <c:ptCount val="6"/>
                <c:pt idx="0">
                  <c:v>2015</c:v>
                </c:pt>
                <c:pt idx="1">
                  <c:v>2017</c:v>
                </c:pt>
                <c:pt idx="2">
                  <c:v>2019</c:v>
                </c:pt>
                <c:pt idx="3">
                  <c:v>2021</c:v>
                </c:pt>
                <c:pt idx="4">
                  <c:v>2023</c:v>
                </c:pt>
                <c:pt idx="5">
                  <c:v>2025</c:v>
                </c:pt>
              </c:numCache>
            </c:numRef>
          </c:cat>
          <c:val>
            <c:numRef>
              <c:f>'Trend_e-cigg'!$B$14:$G$14</c:f>
              <c:numCache>
                <c:formatCode>General</c:formatCode>
                <c:ptCount val="6"/>
                <c:pt idx="0">
                  <c:v>17</c:v>
                </c:pt>
                <c:pt idx="1">
                  <c:v>19</c:v>
                </c:pt>
                <c:pt idx="2">
                  <c:v>17</c:v>
                </c:pt>
                <c:pt idx="3">
                  <c:v>31</c:v>
                </c:pt>
                <c:pt idx="4" formatCode="0">
                  <c:v>45.4</c:v>
                </c:pt>
                <c:pt idx="5" formatCode="0">
                  <c:v>40.700000000000003</c:v>
                </c:pt>
              </c:numCache>
            </c:numRef>
          </c:val>
          <c:smooth val="0"/>
          <c:extLst>
            <c:ext xmlns:c16="http://schemas.microsoft.com/office/drawing/2014/chart" uri="{C3380CC4-5D6E-409C-BE32-E72D297353CC}">
              <c16:uniqueId val="{00000005-F3DF-4ED9-B4E7-C76DE92196DD}"/>
            </c:ext>
          </c:extLst>
        </c:ser>
        <c:ser>
          <c:idx val="1"/>
          <c:order val="1"/>
          <c:tx>
            <c:strRef>
              <c:f>'Trend_e-cigg'!$A$15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F3DF-4ED9-B4E7-C76DE92196DD}"/>
                </c:ext>
              </c:extLst>
            </c:dLbl>
            <c:dLbl>
              <c:idx val="2"/>
              <c:delete val="1"/>
              <c:extLst>
                <c:ext xmlns:c15="http://schemas.microsoft.com/office/drawing/2012/chart" uri="{CE6537A1-D6FC-4f65-9D91-7224C49458BB}"/>
                <c:ext xmlns:c16="http://schemas.microsoft.com/office/drawing/2014/chart" uri="{C3380CC4-5D6E-409C-BE32-E72D297353CC}">
                  <c16:uniqueId val="{00000007-F3DF-4ED9-B4E7-C76DE92196DD}"/>
                </c:ext>
              </c:extLst>
            </c:dLbl>
            <c:dLbl>
              <c:idx val="3"/>
              <c:delete val="1"/>
              <c:extLst>
                <c:ext xmlns:c15="http://schemas.microsoft.com/office/drawing/2012/chart" uri="{CE6537A1-D6FC-4f65-9D91-7224C49458BB}"/>
                <c:ext xmlns:c16="http://schemas.microsoft.com/office/drawing/2014/chart" uri="{C3380CC4-5D6E-409C-BE32-E72D297353CC}">
                  <c16:uniqueId val="{00000008-F3DF-4ED9-B4E7-C76DE92196DD}"/>
                </c:ext>
              </c:extLst>
            </c:dLbl>
            <c:dLbl>
              <c:idx val="4"/>
              <c:delete val="1"/>
              <c:extLst>
                <c:ext xmlns:c15="http://schemas.microsoft.com/office/drawing/2012/chart" uri="{CE6537A1-D6FC-4f65-9D91-7224C49458BB}"/>
                <c:ext xmlns:c16="http://schemas.microsoft.com/office/drawing/2014/chart" uri="{C3380CC4-5D6E-409C-BE32-E72D297353CC}">
                  <c16:uniqueId val="{00000009-F3DF-4ED9-B4E7-C76DE92196DD}"/>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DF-4ED9-B4E7-C76DE92196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'Trend_e-cigg'!$B$13:$G$13</c:f>
              <c:numCache>
                <c:formatCode>General</c:formatCode>
                <c:ptCount val="6"/>
                <c:pt idx="0">
                  <c:v>2015</c:v>
                </c:pt>
                <c:pt idx="1">
                  <c:v>2017</c:v>
                </c:pt>
                <c:pt idx="2">
                  <c:v>2019</c:v>
                </c:pt>
                <c:pt idx="3">
                  <c:v>2021</c:v>
                </c:pt>
                <c:pt idx="4">
                  <c:v>2023</c:v>
                </c:pt>
                <c:pt idx="5">
                  <c:v>2025</c:v>
                </c:pt>
              </c:numCache>
            </c:numRef>
          </c:cat>
          <c:val>
            <c:numRef>
              <c:f>'Trend_e-cigg'!$B$15:$G$15</c:f>
              <c:numCache>
                <c:formatCode>General</c:formatCode>
                <c:ptCount val="6"/>
                <c:pt idx="0">
                  <c:v>11</c:v>
                </c:pt>
                <c:pt idx="1">
                  <c:v>15</c:v>
                </c:pt>
                <c:pt idx="2">
                  <c:v>10</c:v>
                </c:pt>
                <c:pt idx="3">
                  <c:v>24</c:v>
                </c:pt>
                <c:pt idx="4" formatCode="0">
                  <c:v>59</c:v>
                </c:pt>
                <c:pt idx="5" formatCode="0">
                  <c:v>50.9</c:v>
                </c:pt>
              </c:numCache>
            </c:numRef>
          </c:val>
          <c:smooth val="0"/>
          <c:extLst>
            <c:ext xmlns:c16="http://schemas.microsoft.com/office/drawing/2014/chart" uri="{C3380CC4-5D6E-409C-BE32-E72D297353CC}">
              <c16:uniqueId val="{0000000B-F3DF-4ED9-B4E7-C76DE92196DD}"/>
            </c:ext>
          </c:extLst>
        </c:ser>
        <c:ser>
          <c:idx val="2"/>
          <c:order val="2"/>
          <c:tx>
            <c:strRef>
              <c:f>'Trend_e-cigg'!$A$16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C-F3DF-4ED9-B4E7-C76DE92196DD}"/>
                </c:ext>
              </c:extLst>
            </c:dLbl>
            <c:dLbl>
              <c:idx val="2"/>
              <c:delete val="1"/>
              <c:extLst>
                <c:ext xmlns:c15="http://schemas.microsoft.com/office/drawing/2012/chart" uri="{CE6537A1-D6FC-4f65-9D91-7224C49458BB}"/>
                <c:ext xmlns:c16="http://schemas.microsoft.com/office/drawing/2014/chart" uri="{C3380CC4-5D6E-409C-BE32-E72D297353CC}">
                  <c16:uniqueId val="{0000000D-F3DF-4ED9-B4E7-C76DE92196DD}"/>
                </c:ext>
              </c:extLst>
            </c:dLbl>
            <c:dLbl>
              <c:idx val="3"/>
              <c:delete val="1"/>
              <c:extLst>
                <c:ext xmlns:c15="http://schemas.microsoft.com/office/drawing/2012/chart" uri="{CE6537A1-D6FC-4f65-9D91-7224C49458BB}"/>
                <c:ext xmlns:c16="http://schemas.microsoft.com/office/drawing/2014/chart" uri="{C3380CC4-5D6E-409C-BE32-E72D297353CC}">
                  <c16:uniqueId val="{0000000E-F3DF-4ED9-B4E7-C76DE92196DD}"/>
                </c:ext>
              </c:extLst>
            </c:dLbl>
            <c:dLbl>
              <c:idx val="4"/>
              <c:delete val="1"/>
              <c:extLst>
                <c:ext xmlns:c15="http://schemas.microsoft.com/office/drawing/2012/chart" uri="{CE6537A1-D6FC-4f65-9D91-7224C49458BB}"/>
                <c:ext xmlns:c16="http://schemas.microsoft.com/office/drawing/2014/chart" uri="{C3380CC4-5D6E-409C-BE32-E72D297353CC}">
                  <c16:uniqueId val="{0000000F-F3DF-4ED9-B4E7-C76DE92196DD}"/>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3DF-4ED9-B4E7-C76DE92196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'Trend_e-cigg'!$B$13:$G$13</c:f>
              <c:numCache>
                <c:formatCode>General</c:formatCode>
                <c:ptCount val="6"/>
                <c:pt idx="0">
                  <c:v>2015</c:v>
                </c:pt>
                <c:pt idx="1">
                  <c:v>2017</c:v>
                </c:pt>
                <c:pt idx="2">
                  <c:v>2019</c:v>
                </c:pt>
                <c:pt idx="3">
                  <c:v>2021</c:v>
                </c:pt>
                <c:pt idx="4">
                  <c:v>2023</c:v>
                </c:pt>
                <c:pt idx="5">
                  <c:v>2025</c:v>
                </c:pt>
              </c:numCache>
            </c:numRef>
          </c:cat>
          <c:val>
            <c:numRef>
              <c:f>'Trend_e-cigg'!$B$16:$G$16</c:f>
              <c:numCache>
                <c:formatCode>General</c:formatCode>
                <c:ptCount val="6"/>
                <c:pt idx="0">
                  <c:v>27</c:v>
                </c:pt>
                <c:pt idx="1">
                  <c:v>28</c:v>
                </c:pt>
                <c:pt idx="2">
                  <c:v>23</c:v>
                </c:pt>
                <c:pt idx="3">
                  <c:v>15</c:v>
                </c:pt>
                <c:pt idx="4">
                  <c:v>43</c:v>
                </c:pt>
                <c:pt idx="5" formatCode="0">
                  <c:v>35</c:v>
                </c:pt>
              </c:numCache>
            </c:numRef>
          </c:val>
          <c:smooth val="0"/>
          <c:extLst>
            <c:ext xmlns:c16="http://schemas.microsoft.com/office/drawing/2014/chart" uri="{C3380CC4-5D6E-409C-BE32-E72D297353CC}">
              <c16:uniqueId val="{00000010-F3DF-4ED9-B4E7-C76DE92196DD}"/>
            </c:ext>
          </c:extLst>
        </c:ser>
        <c:ser>
          <c:idx val="3"/>
          <c:order val="3"/>
          <c:tx>
            <c:strRef>
              <c:f>'Trend_e-cigg'!$A$17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4"/>
              </a:solidFill>
              <a:ln w="9525">
                <a:solidFill>
                  <a:schemeClr val="accent2">
                    <a:lumMod val="40000"/>
                    <a:lumOff val="60000"/>
                  </a:schemeClr>
                </a:solidFill>
              </a:ln>
              <a:effectLst/>
            </c:spPr>
          </c:marker>
          <c:dLbls>
            <c:dLbl>
              <c:idx val="0"/>
              <c:layout>
                <c:manualLayout>
                  <c:x val="-5.5297916666666648E-2"/>
                  <c:y val="-1.9598759383098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3DF-4ED9-B4E7-C76DE92196DD}"/>
                </c:ext>
              </c:extLst>
            </c:dLbl>
            <c:dLbl>
              <c:idx val="1"/>
              <c:delete val="1"/>
              <c:extLst>
                <c:ext xmlns:c15="http://schemas.microsoft.com/office/drawing/2012/chart" uri="{CE6537A1-D6FC-4f65-9D91-7224C49458BB}"/>
                <c:ext xmlns:c16="http://schemas.microsoft.com/office/drawing/2014/chart" uri="{C3380CC4-5D6E-409C-BE32-E72D297353CC}">
                  <c16:uniqueId val="{00000011-F3DF-4ED9-B4E7-C76DE92196DD}"/>
                </c:ext>
              </c:extLst>
            </c:dLbl>
            <c:dLbl>
              <c:idx val="2"/>
              <c:delete val="1"/>
              <c:extLst>
                <c:ext xmlns:c15="http://schemas.microsoft.com/office/drawing/2012/chart" uri="{CE6537A1-D6FC-4f65-9D91-7224C49458BB}"/>
                <c:ext xmlns:c16="http://schemas.microsoft.com/office/drawing/2014/chart" uri="{C3380CC4-5D6E-409C-BE32-E72D297353CC}">
                  <c16:uniqueId val="{00000012-F3DF-4ED9-B4E7-C76DE92196DD}"/>
                </c:ext>
              </c:extLst>
            </c:dLbl>
            <c:dLbl>
              <c:idx val="3"/>
              <c:delete val="1"/>
              <c:extLst>
                <c:ext xmlns:c15="http://schemas.microsoft.com/office/drawing/2012/chart" uri="{CE6537A1-D6FC-4f65-9D91-7224C49458BB}"/>
                <c:ext xmlns:c16="http://schemas.microsoft.com/office/drawing/2014/chart" uri="{C3380CC4-5D6E-409C-BE32-E72D297353CC}">
                  <c16:uniqueId val="{00000013-F3DF-4ED9-B4E7-C76DE92196DD}"/>
                </c:ext>
              </c:extLst>
            </c:dLbl>
            <c:dLbl>
              <c:idx val="4"/>
              <c:delete val="1"/>
              <c:extLst>
                <c:ext xmlns:c15="http://schemas.microsoft.com/office/drawing/2012/chart" uri="{CE6537A1-D6FC-4f65-9D91-7224C49458BB}"/>
                <c:ext xmlns:c16="http://schemas.microsoft.com/office/drawing/2014/chart" uri="{C3380CC4-5D6E-409C-BE32-E72D297353CC}">
                  <c16:uniqueId val="{00000014-F3DF-4ED9-B4E7-C76DE92196DD}"/>
                </c:ext>
              </c:extLst>
            </c:dLbl>
            <c:dLbl>
              <c:idx val="5"/>
              <c:delete val="1"/>
              <c:extLst>
                <c:ext xmlns:c15="http://schemas.microsoft.com/office/drawing/2012/chart" uri="{CE6537A1-D6FC-4f65-9D91-7224C49458BB}"/>
                <c:ext xmlns:c16="http://schemas.microsoft.com/office/drawing/2014/chart" uri="{C3380CC4-5D6E-409C-BE32-E72D297353CC}">
                  <c16:uniqueId val="{00000016-F3DF-4ED9-B4E7-C76DE92196D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'Trend_e-cigg'!$B$13:$G$13</c:f>
              <c:numCache>
                <c:formatCode>General</c:formatCode>
                <c:ptCount val="6"/>
                <c:pt idx="0">
                  <c:v>2015</c:v>
                </c:pt>
                <c:pt idx="1">
                  <c:v>2017</c:v>
                </c:pt>
                <c:pt idx="2">
                  <c:v>2019</c:v>
                </c:pt>
                <c:pt idx="3">
                  <c:v>2021</c:v>
                </c:pt>
                <c:pt idx="4">
                  <c:v>2023</c:v>
                </c:pt>
                <c:pt idx="5">
                  <c:v>2025</c:v>
                </c:pt>
              </c:numCache>
            </c:numRef>
          </c:cat>
          <c:val>
            <c:numRef>
              <c:f>'Trend_e-cigg'!$B$17:$G$17</c:f>
              <c:numCache>
                <c:formatCode>General</c:formatCode>
                <c:ptCount val="6"/>
                <c:pt idx="0">
                  <c:v>19</c:v>
                </c:pt>
                <c:pt idx="1">
                  <c:v>20</c:v>
                </c:pt>
                <c:pt idx="2">
                  <c:v>17</c:v>
                </c:pt>
                <c:pt idx="3">
                  <c:v>13</c:v>
                </c:pt>
                <c:pt idx="4">
                  <c:v>53</c:v>
                </c:pt>
                <c:pt idx="5" formatCode="0">
                  <c:v>51</c:v>
                </c:pt>
              </c:numCache>
            </c:numRef>
          </c:val>
          <c:smooth val="0"/>
          <c:extLst>
            <c:ext xmlns:c16="http://schemas.microsoft.com/office/drawing/2014/chart" uri="{C3380CC4-5D6E-409C-BE32-E72D297353CC}">
              <c16:uniqueId val="{00000015-F3DF-4ED9-B4E7-C76DE92196DD}"/>
            </c:ext>
          </c:extLst>
        </c:ser>
        <c:dLbls>
          <c:dLblPos val="l"/>
          <c:showLegendKey val="0"/>
          <c:showVal val="1"/>
          <c:showCatName val="0"/>
          <c:showSerName val="0"/>
          <c:showPercent val="0"/>
          <c:showBubbleSize val="0"/>
        </c:dLbls>
        <c:marker val="1"/>
        <c:smooth val="0"/>
        <c:axId val="138161039"/>
        <c:axId val="116198111"/>
      </c:lineChart>
      <c:catAx>
        <c:axId val="13816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198111"/>
        <c:crosses val="autoZero"/>
        <c:auto val="1"/>
        <c:lblAlgn val="ctr"/>
        <c:lblOffset val="100"/>
        <c:noMultiLvlLbl val="0"/>
      </c:catAx>
      <c:valAx>
        <c:axId val="11619811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8161039"/>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PWO!$B$24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PWO!$B$25:$B$41</c:f>
              <c:numCache>
                <c:formatCode>0</c:formatCode>
                <c:ptCount val="17"/>
                <c:pt idx="0">
                  <c:v>21.3</c:v>
                </c:pt>
                <c:pt idx="1">
                  <c:v>25.7</c:v>
                </c:pt>
                <c:pt idx="2">
                  <c:v>13.5</c:v>
                </c:pt>
                <c:pt idx="3">
                  <c:v>16.3</c:v>
                </c:pt>
                <c:pt idx="4">
                  <c:v>20</c:v>
                </c:pt>
                <c:pt idx="5">
                  <c:v>19.3</c:v>
                </c:pt>
                <c:pt idx="6">
                  <c:v>22.9</c:v>
                </c:pt>
                <c:pt idx="7">
                  <c:v>20.8</c:v>
                </c:pt>
                <c:pt idx="8">
                  <c:v>25.4</c:v>
                </c:pt>
                <c:pt idx="9">
                  <c:v>21</c:v>
                </c:pt>
                <c:pt idx="12">
                  <c:v>11.5</c:v>
                </c:pt>
                <c:pt idx="13">
                  <c:v>21.6</c:v>
                </c:pt>
                <c:pt idx="14">
                  <c:v>15.8</c:v>
                </c:pt>
                <c:pt idx="15">
                  <c:v>10.5</c:v>
                </c:pt>
                <c:pt idx="16">
                  <c:v>20</c:v>
                </c:pt>
              </c:numCache>
            </c:numRef>
          </c:val>
          <c:extLst>
            <c:ext xmlns:c16="http://schemas.microsoft.com/office/drawing/2014/chart" uri="{C3380CC4-5D6E-409C-BE32-E72D297353CC}">
              <c16:uniqueId val="{00000000-9FBE-467E-845A-93F5080700B8}"/>
            </c:ext>
          </c:extLst>
        </c:ser>
        <c:ser>
          <c:idx val="1"/>
          <c:order val="1"/>
          <c:tx>
            <c:strRef>
              <c:f>PWO!$C$24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PWO!$C$25:$C$41</c:f>
              <c:numCache>
                <c:formatCode>General</c:formatCode>
                <c:ptCount val="17"/>
                <c:pt idx="16" formatCode="0">
                  <c:v>31.9</c:v>
                </c:pt>
              </c:numCache>
            </c:numRef>
          </c:val>
          <c:extLst>
            <c:ext xmlns:c16="http://schemas.microsoft.com/office/drawing/2014/chart" uri="{C3380CC4-5D6E-409C-BE32-E72D297353CC}">
              <c16:uniqueId val="{00000001-9FBE-467E-845A-93F5080700B8}"/>
            </c:ext>
          </c:extLst>
        </c:ser>
        <c:ser>
          <c:idx val="2"/>
          <c:order val="2"/>
          <c:tx>
            <c:strRef>
              <c:f>PWO!$D$24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PWO!$D$25:$D$41</c:f>
              <c:numCache>
                <c:formatCode>General</c:formatCode>
                <c:ptCount val="17"/>
                <c:pt idx="16" formatCode="0">
                  <c:v>8.1</c:v>
                </c:pt>
              </c:numCache>
            </c:numRef>
          </c:val>
          <c:extLst>
            <c:ext xmlns:c16="http://schemas.microsoft.com/office/drawing/2014/chart" uri="{C3380CC4-5D6E-409C-BE32-E72D297353CC}">
              <c16:uniqueId val="{00000002-9FBE-467E-845A-93F5080700B8}"/>
            </c:ext>
          </c:extLst>
        </c:ser>
        <c:dLbls>
          <c:dLblPos val="outEnd"/>
          <c:showLegendKey val="0"/>
          <c:showVal val="1"/>
          <c:showCatName val="0"/>
          <c:showSerName val="0"/>
          <c:showPercent val="0"/>
          <c:showBubbleSize val="0"/>
        </c:dLbls>
        <c:gapWidth val="219"/>
        <c:overlap val="-27"/>
        <c:axId val="1167706928"/>
        <c:axId val="1167705680"/>
      </c:barChart>
      <c:catAx>
        <c:axId val="116770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5680"/>
        <c:crosses val="autoZero"/>
        <c:auto val="1"/>
        <c:lblAlgn val="l"/>
        <c:lblOffset val="100"/>
        <c:noMultiLvlLbl val="0"/>
      </c:catAx>
      <c:valAx>
        <c:axId val="116770568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6928"/>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Trivs_skola!$F$23</c:f>
              <c:strCache>
                <c:ptCount val="1"/>
                <c:pt idx="0">
                  <c:v>Mycket bra/ganska bra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Trivs_skola!$G$22:$J$22</c:f>
              <c:strCache>
                <c:ptCount val="4"/>
                <c:pt idx="0">
                  <c:v>Tjejer</c:v>
                </c:pt>
                <c:pt idx="1">
                  <c:v>Killar</c:v>
                </c:pt>
                <c:pt idx="2">
                  <c:v>Värmland</c:v>
                </c:pt>
                <c:pt idx="3">
                  <c:v>Riket</c:v>
                </c:pt>
              </c:strCache>
            </c:strRef>
          </c:cat>
          <c:val>
            <c:numRef>
              <c:f>Trivs_skola!$G$23:$J$23</c:f>
              <c:numCache>
                <c:formatCode>0</c:formatCode>
                <c:ptCount val="4"/>
                <c:pt idx="0">
                  <c:v>87.7</c:v>
                </c:pt>
                <c:pt idx="1">
                  <c:v>91.7</c:v>
                </c:pt>
                <c:pt idx="2">
                  <c:v>89.4</c:v>
                </c:pt>
                <c:pt idx="3">
                  <c:v>83</c:v>
                </c:pt>
              </c:numCache>
            </c:numRef>
          </c:val>
          <c:extLst>
            <c:ext xmlns:c16="http://schemas.microsoft.com/office/drawing/2014/chart" uri="{C3380CC4-5D6E-409C-BE32-E72D297353CC}">
              <c16:uniqueId val="{00000000-44AE-4E68-A6F7-DBC6919CE543}"/>
            </c:ext>
          </c:extLst>
        </c:ser>
        <c:ser>
          <c:idx val="1"/>
          <c:order val="1"/>
          <c:tx>
            <c:strRef>
              <c:f>Trivs_skola!$F$24</c:f>
              <c:strCache>
                <c:ptCount val="1"/>
                <c:pt idx="0">
                  <c:v>Varken bra eller dåligt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Trivs_skola!$G$22:$J$22</c:f>
              <c:strCache>
                <c:ptCount val="4"/>
                <c:pt idx="0">
                  <c:v>Tjejer</c:v>
                </c:pt>
                <c:pt idx="1">
                  <c:v>Killar</c:v>
                </c:pt>
                <c:pt idx="2">
                  <c:v>Värmland</c:v>
                </c:pt>
                <c:pt idx="3">
                  <c:v>Riket</c:v>
                </c:pt>
              </c:strCache>
            </c:strRef>
          </c:cat>
          <c:val>
            <c:numRef>
              <c:f>Trivs_skola!$G$24:$J$24</c:f>
              <c:numCache>
                <c:formatCode>0</c:formatCode>
                <c:ptCount val="4"/>
                <c:pt idx="0">
                  <c:v>9.4</c:v>
                </c:pt>
                <c:pt idx="1">
                  <c:v>5.3</c:v>
                </c:pt>
                <c:pt idx="2">
                  <c:v>7.7</c:v>
                </c:pt>
                <c:pt idx="3">
                  <c:v>12</c:v>
                </c:pt>
              </c:numCache>
            </c:numRef>
          </c:val>
          <c:extLst>
            <c:ext xmlns:c16="http://schemas.microsoft.com/office/drawing/2014/chart" uri="{C3380CC4-5D6E-409C-BE32-E72D297353CC}">
              <c16:uniqueId val="{00000001-44AE-4E68-A6F7-DBC6919CE543}"/>
            </c:ext>
          </c:extLst>
        </c:ser>
        <c:ser>
          <c:idx val="2"/>
          <c:order val="2"/>
          <c:tx>
            <c:strRef>
              <c:f>Trivs_skola!$F$25</c:f>
              <c:strCache>
                <c:ptCount val="1"/>
                <c:pt idx="0">
                  <c:v>Mycket dåligt/ganska dåligt</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Trivs_skola!$G$22:$J$22</c:f>
              <c:strCache>
                <c:ptCount val="4"/>
                <c:pt idx="0">
                  <c:v>Tjejer</c:v>
                </c:pt>
                <c:pt idx="1">
                  <c:v>Killar</c:v>
                </c:pt>
                <c:pt idx="2">
                  <c:v>Värmland</c:v>
                </c:pt>
                <c:pt idx="3">
                  <c:v>Riket</c:v>
                </c:pt>
              </c:strCache>
            </c:strRef>
          </c:cat>
          <c:val>
            <c:numRef>
              <c:f>Trivs_skola!$G$25:$J$25</c:f>
              <c:numCache>
                <c:formatCode>0</c:formatCode>
                <c:ptCount val="4"/>
                <c:pt idx="0">
                  <c:v>2.9</c:v>
                </c:pt>
                <c:pt idx="1">
                  <c:v>3</c:v>
                </c:pt>
                <c:pt idx="2">
                  <c:v>2.9</c:v>
                </c:pt>
                <c:pt idx="3">
                  <c:v>5</c:v>
                </c:pt>
              </c:numCache>
            </c:numRef>
          </c:val>
          <c:extLst>
            <c:ext xmlns:c16="http://schemas.microsoft.com/office/drawing/2014/chart" uri="{C3380CC4-5D6E-409C-BE32-E72D297353CC}">
              <c16:uniqueId val="{00000002-44AE-4E68-A6F7-DBC6919CE543}"/>
            </c:ext>
          </c:extLst>
        </c:ser>
        <c:dLbls>
          <c:dLblPos val="ctr"/>
          <c:showLegendKey val="0"/>
          <c:showVal val="1"/>
          <c:showCatName val="0"/>
          <c:showSerName val="0"/>
          <c:showPercent val="0"/>
          <c:showBubbleSize val="0"/>
        </c:dLbls>
        <c:gapWidth val="150"/>
        <c:overlap val="100"/>
        <c:axId val="1918222512"/>
        <c:axId val="1918230832"/>
      </c:barChart>
      <c:catAx>
        <c:axId val="191822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30832"/>
        <c:crosses val="autoZero"/>
        <c:auto val="1"/>
        <c:lblAlgn val="ctr"/>
        <c:lblOffset val="100"/>
        <c:noMultiLvlLbl val="0"/>
      </c:catAx>
      <c:valAx>
        <c:axId val="1918230832"/>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22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Skolk!$A$12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Skolk!$B$11:$E$11</c:f>
              <c:strCache>
                <c:ptCount val="4"/>
                <c:pt idx="0">
                  <c:v>Tjejer</c:v>
                </c:pt>
                <c:pt idx="1">
                  <c:v>Killar</c:v>
                </c:pt>
                <c:pt idx="2">
                  <c:v>Värmland</c:v>
                </c:pt>
                <c:pt idx="3">
                  <c:v>Riket</c:v>
                </c:pt>
              </c:strCache>
            </c:strRef>
          </c:cat>
          <c:val>
            <c:numRef>
              <c:f>Skolk!$B$12:$E$12</c:f>
              <c:numCache>
                <c:formatCode>0</c:formatCode>
                <c:ptCount val="4"/>
                <c:pt idx="0">
                  <c:v>71.3</c:v>
                </c:pt>
                <c:pt idx="1">
                  <c:v>68.3</c:v>
                </c:pt>
                <c:pt idx="2">
                  <c:v>69.900000000000006</c:v>
                </c:pt>
                <c:pt idx="3">
                  <c:v>65.400000000000006</c:v>
                </c:pt>
              </c:numCache>
            </c:numRef>
          </c:val>
          <c:extLst>
            <c:ext xmlns:c16="http://schemas.microsoft.com/office/drawing/2014/chart" uri="{C3380CC4-5D6E-409C-BE32-E72D297353CC}">
              <c16:uniqueId val="{00000000-E138-42E5-91A7-44EFE503309E}"/>
            </c:ext>
          </c:extLst>
        </c:ser>
        <c:ser>
          <c:idx val="1"/>
          <c:order val="1"/>
          <c:tx>
            <c:strRef>
              <c:f>Skolk!$A$13</c:f>
              <c:strCache>
                <c:ptCount val="1"/>
                <c:pt idx="0">
                  <c:v>Ja, någon gång/ termin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Skolk!$B$11:$E$11</c:f>
              <c:strCache>
                <c:ptCount val="4"/>
                <c:pt idx="0">
                  <c:v>Tjejer</c:v>
                </c:pt>
                <c:pt idx="1">
                  <c:v>Killar</c:v>
                </c:pt>
                <c:pt idx="2">
                  <c:v>Värmland</c:v>
                </c:pt>
                <c:pt idx="3">
                  <c:v>Riket</c:v>
                </c:pt>
              </c:strCache>
            </c:strRef>
          </c:cat>
          <c:val>
            <c:numRef>
              <c:f>Skolk!$B$13:$E$13</c:f>
              <c:numCache>
                <c:formatCode>0</c:formatCode>
                <c:ptCount val="4"/>
                <c:pt idx="0">
                  <c:v>13.7</c:v>
                </c:pt>
                <c:pt idx="1">
                  <c:v>16.100000000000001</c:v>
                </c:pt>
                <c:pt idx="2">
                  <c:v>14.8</c:v>
                </c:pt>
                <c:pt idx="3">
                  <c:v>12</c:v>
                </c:pt>
              </c:numCache>
            </c:numRef>
          </c:val>
          <c:extLst>
            <c:ext xmlns:c16="http://schemas.microsoft.com/office/drawing/2014/chart" uri="{C3380CC4-5D6E-409C-BE32-E72D297353CC}">
              <c16:uniqueId val="{00000001-E138-42E5-91A7-44EFE503309E}"/>
            </c:ext>
          </c:extLst>
        </c:ser>
        <c:ser>
          <c:idx val="2"/>
          <c:order val="2"/>
          <c:tx>
            <c:strRef>
              <c:f>Skolk!$A$14</c:f>
              <c:strCache>
                <c:ptCount val="1"/>
                <c:pt idx="0">
                  <c:v>Ja, 1-3 gång/månad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Skolk!$B$11:$E$11</c:f>
              <c:strCache>
                <c:ptCount val="4"/>
                <c:pt idx="0">
                  <c:v>Tjejer</c:v>
                </c:pt>
                <c:pt idx="1">
                  <c:v>Killar</c:v>
                </c:pt>
                <c:pt idx="2">
                  <c:v>Värmland</c:v>
                </c:pt>
                <c:pt idx="3">
                  <c:v>Riket</c:v>
                </c:pt>
              </c:strCache>
            </c:strRef>
          </c:cat>
          <c:val>
            <c:numRef>
              <c:f>Skolk!$B$14:$E$14</c:f>
              <c:numCache>
                <c:formatCode>0</c:formatCode>
                <c:ptCount val="4"/>
                <c:pt idx="0">
                  <c:v>9.4</c:v>
                </c:pt>
                <c:pt idx="1">
                  <c:v>10.8</c:v>
                </c:pt>
                <c:pt idx="2">
                  <c:v>10.1</c:v>
                </c:pt>
                <c:pt idx="3">
                  <c:v>14</c:v>
                </c:pt>
              </c:numCache>
            </c:numRef>
          </c:val>
          <c:extLst>
            <c:ext xmlns:c16="http://schemas.microsoft.com/office/drawing/2014/chart" uri="{C3380CC4-5D6E-409C-BE32-E72D297353CC}">
              <c16:uniqueId val="{00000002-E138-42E5-91A7-44EFE503309E}"/>
            </c:ext>
          </c:extLst>
        </c:ser>
        <c:ser>
          <c:idx val="3"/>
          <c:order val="3"/>
          <c:tx>
            <c:strRef>
              <c:f>Skolk!$A$15</c:f>
              <c:strCache>
                <c:ptCount val="1"/>
                <c:pt idx="0">
                  <c:v>Ja, minst en gång/vecka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Skolk!$B$11:$E$11</c:f>
              <c:strCache>
                <c:ptCount val="4"/>
                <c:pt idx="0">
                  <c:v>Tjejer</c:v>
                </c:pt>
                <c:pt idx="1">
                  <c:v>Killar</c:v>
                </c:pt>
                <c:pt idx="2">
                  <c:v>Värmland</c:v>
                </c:pt>
                <c:pt idx="3">
                  <c:v>Riket</c:v>
                </c:pt>
              </c:strCache>
            </c:strRef>
          </c:cat>
          <c:val>
            <c:numRef>
              <c:f>Skolk!$B$15:$E$15</c:f>
              <c:numCache>
                <c:formatCode>0</c:formatCode>
                <c:ptCount val="4"/>
                <c:pt idx="0">
                  <c:v>5.5</c:v>
                </c:pt>
                <c:pt idx="1">
                  <c:v>4.8</c:v>
                </c:pt>
                <c:pt idx="2">
                  <c:v>5.2</c:v>
                </c:pt>
                <c:pt idx="3">
                  <c:v>8</c:v>
                </c:pt>
              </c:numCache>
            </c:numRef>
          </c:val>
          <c:extLst>
            <c:ext xmlns:c16="http://schemas.microsoft.com/office/drawing/2014/chart" uri="{C3380CC4-5D6E-409C-BE32-E72D297353CC}">
              <c16:uniqueId val="{00000003-E138-42E5-91A7-44EFE503309E}"/>
            </c:ext>
          </c:extLst>
        </c:ser>
        <c:dLbls>
          <c:dLblPos val="ctr"/>
          <c:showLegendKey val="0"/>
          <c:showVal val="1"/>
          <c:showCatName val="0"/>
          <c:showSerName val="0"/>
          <c:showPercent val="0"/>
          <c:showBubbleSize val="0"/>
        </c:dLbls>
        <c:gapWidth val="150"/>
        <c:overlap val="100"/>
        <c:axId val="1353421888"/>
        <c:axId val="1353420224"/>
      </c:barChart>
      <c:catAx>
        <c:axId val="135342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0224"/>
        <c:crosses val="autoZero"/>
        <c:auto val="1"/>
        <c:lblAlgn val="ctr"/>
        <c:lblOffset val="100"/>
        <c:noMultiLvlLbl val="0"/>
      </c:catAx>
      <c:valAx>
        <c:axId val="135342022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1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Föräldrar_kvällstid!$B$14</c:f>
              <c:strCache>
                <c:ptCount val="1"/>
                <c:pt idx="0">
                  <c:v>Alltid</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Föräldrar_kvällstid!$C$13:$E$13</c:f>
              <c:strCache>
                <c:ptCount val="3"/>
                <c:pt idx="0">
                  <c:v>Tjejer</c:v>
                </c:pt>
                <c:pt idx="1">
                  <c:v>Killar</c:v>
                </c:pt>
                <c:pt idx="2">
                  <c:v>Totalt</c:v>
                </c:pt>
              </c:strCache>
            </c:strRef>
          </c:cat>
          <c:val>
            <c:numRef>
              <c:f>Föräldrar_kvällstid!$C$14:$E$14</c:f>
              <c:numCache>
                <c:formatCode>0</c:formatCode>
                <c:ptCount val="3"/>
                <c:pt idx="0">
                  <c:v>72.5</c:v>
                </c:pt>
                <c:pt idx="1">
                  <c:v>59.2</c:v>
                </c:pt>
                <c:pt idx="2">
                  <c:v>65.7</c:v>
                </c:pt>
              </c:numCache>
            </c:numRef>
          </c:val>
          <c:extLst>
            <c:ext xmlns:c16="http://schemas.microsoft.com/office/drawing/2014/chart" uri="{C3380CC4-5D6E-409C-BE32-E72D297353CC}">
              <c16:uniqueId val="{00000000-89A8-4491-B005-126EB48CBCD6}"/>
            </c:ext>
          </c:extLst>
        </c:ser>
        <c:ser>
          <c:idx val="1"/>
          <c:order val="1"/>
          <c:tx>
            <c:strRef>
              <c:f>Föräldrar_kvällstid!$B$15</c:f>
              <c:strCache>
                <c:ptCount val="1"/>
                <c:pt idx="0">
                  <c:v>För det mesta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Föräldrar_kvällstid!$C$13:$E$13</c:f>
              <c:strCache>
                <c:ptCount val="3"/>
                <c:pt idx="0">
                  <c:v>Tjejer</c:v>
                </c:pt>
                <c:pt idx="1">
                  <c:v>Killar</c:v>
                </c:pt>
                <c:pt idx="2">
                  <c:v>Totalt</c:v>
                </c:pt>
              </c:strCache>
            </c:strRef>
          </c:cat>
          <c:val>
            <c:numRef>
              <c:f>Föräldrar_kvällstid!$C$15:$E$15</c:f>
              <c:numCache>
                <c:formatCode>0</c:formatCode>
                <c:ptCount val="3"/>
                <c:pt idx="0">
                  <c:v>23.9</c:v>
                </c:pt>
                <c:pt idx="1">
                  <c:v>34.200000000000003</c:v>
                </c:pt>
                <c:pt idx="2">
                  <c:v>29.1</c:v>
                </c:pt>
              </c:numCache>
            </c:numRef>
          </c:val>
          <c:extLst>
            <c:ext xmlns:c16="http://schemas.microsoft.com/office/drawing/2014/chart" uri="{C3380CC4-5D6E-409C-BE32-E72D297353CC}">
              <c16:uniqueId val="{00000001-89A8-4491-B005-126EB48CBCD6}"/>
            </c:ext>
          </c:extLst>
        </c:ser>
        <c:ser>
          <c:idx val="2"/>
          <c:order val="2"/>
          <c:tx>
            <c:strRef>
              <c:f>Föräldrar_kvällstid!$B$16</c:f>
              <c:strCache>
                <c:ptCount val="1"/>
                <c:pt idx="0">
                  <c:v>Ibland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Föräldrar_kvällstid!$C$13:$E$13</c:f>
              <c:strCache>
                <c:ptCount val="3"/>
                <c:pt idx="0">
                  <c:v>Tjejer</c:v>
                </c:pt>
                <c:pt idx="1">
                  <c:v>Killar</c:v>
                </c:pt>
                <c:pt idx="2">
                  <c:v>Totalt</c:v>
                </c:pt>
              </c:strCache>
            </c:strRef>
          </c:cat>
          <c:val>
            <c:numRef>
              <c:f>Föräldrar_kvällstid!$C$16:$E$16</c:f>
              <c:numCache>
                <c:formatCode>0</c:formatCode>
                <c:ptCount val="3"/>
                <c:pt idx="0">
                  <c:v>2.5</c:v>
                </c:pt>
                <c:pt idx="1">
                  <c:v>3.5</c:v>
                </c:pt>
                <c:pt idx="2">
                  <c:v>3.1</c:v>
                </c:pt>
              </c:numCache>
            </c:numRef>
          </c:val>
          <c:extLst>
            <c:ext xmlns:c16="http://schemas.microsoft.com/office/drawing/2014/chart" uri="{C3380CC4-5D6E-409C-BE32-E72D297353CC}">
              <c16:uniqueId val="{00000002-89A8-4491-B005-126EB48CBCD6}"/>
            </c:ext>
          </c:extLst>
        </c:ser>
        <c:ser>
          <c:idx val="3"/>
          <c:order val="3"/>
          <c:tx>
            <c:strRef>
              <c:f>Föräldrar_kvällstid!$B$17</c:f>
              <c:strCache>
                <c:ptCount val="1"/>
                <c:pt idx="0">
                  <c:v>För det mesta inte</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Föräldrar_kvällstid!$C$13:$E$13</c:f>
              <c:strCache>
                <c:ptCount val="3"/>
                <c:pt idx="0">
                  <c:v>Tjejer</c:v>
                </c:pt>
                <c:pt idx="1">
                  <c:v>Killar</c:v>
                </c:pt>
                <c:pt idx="2">
                  <c:v>Totalt</c:v>
                </c:pt>
              </c:strCache>
            </c:strRef>
          </c:cat>
          <c:val>
            <c:numRef>
              <c:f>Föräldrar_kvällstid!$C$17:$E$17</c:f>
              <c:numCache>
                <c:formatCode>0</c:formatCode>
                <c:ptCount val="3"/>
                <c:pt idx="0">
                  <c:v>1.1000000000000001</c:v>
                </c:pt>
                <c:pt idx="1">
                  <c:v>3.1</c:v>
                </c:pt>
                <c:pt idx="2">
                  <c:v>2.1</c:v>
                </c:pt>
              </c:numCache>
            </c:numRef>
          </c:val>
          <c:extLst>
            <c:ext xmlns:c16="http://schemas.microsoft.com/office/drawing/2014/chart" uri="{C3380CC4-5D6E-409C-BE32-E72D297353CC}">
              <c16:uniqueId val="{00000003-89A8-4491-B005-126EB48CBCD6}"/>
            </c:ext>
          </c:extLst>
        </c:ser>
        <c:dLbls>
          <c:dLblPos val="ctr"/>
          <c:showLegendKey val="0"/>
          <c:showVal val="1"/>
          <c:showCatName val="0"/>
          <c:showSerName val="0"/>
          <c:showPercent val="0"/>
          <c:showBubbleSize val="0"/>
        </c:dLbls>
        <c:gapWidth val="150"/>
        <c:overlap val="100"/>
        <c:axId val="533897183"/>
        <c:axId val="533901983"/>
      </c:barChart>
      <c:catAx>
        <c:axId val="5338971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3901983"/>
        <c:crosses val="autoZero"/>
        <c:auto val="1"/>
        <c:lblAlgn val="ctr"/>
        <c:lblOffset val="100"/>
        <c:noMultiLvlLbl val="0"/>
      </c:catAx>
      <c:valAx>
        <c:axId val="53390198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38971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'e-cigg'!$B$23</c:f>
              <c:strCache>
                <c:ptCount val="1"/>
                <c:pt idx="0">
                  <c:v>Totalt</c:v>
                </c:pt>
              </c:strCache>
            </c:strRef>
          </c:tx>
          <c:spPr>
            <a:solidFill>
              <a:schemeClr val="accent1"/>
            </a:solidFill>
            <a:ln>
              <a:noFill/>
            </a:ln>
            <a:effectLst/>
          </c:spPr>
          <c:invertIfNegative val="0"/>
          <c:dLbls>
            <c:dLbl>
              <c:idx val="16"/>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1-1688-465E-948D-451455FBBCCE}"/>
                </c:ext>
              </c:extLst>
            </c:dLbl>
            <c:dLbl>
              <c:idx val="17"/>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extLst>
                <c:ext xmlns:c16="http://schemas.microsoft.com/office/drawing/2014/chart" uri="{C3380CC4-5D6E-409C-BE32-E72D297353CC}">
                  <c16:uniqueId val="{00000000-1688-465E-948D-451455FBBCCE}"/>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'e-cigg'!$B$24:$B$41</c:f>
              <c:numCache>
                <c:formatCode>0</c:formatCode>
                <c:ptCount val="18"/>
                <c:pt idx="0">
                  <c:v>51.2</c:v>
                </c:pt>
                <c:pt idx="1">
                  <c:v>66.7</c:v>
                </c:pt>
                <c:pt idx="2">
                  <c:v>33.299999999999997</c:v>
                </c:pt>
                <c:pt idx="3">
                  <c:v>40.700000000000003</c:v>
                </c:pt>
                <c:pt idx="4">
                  <c:v>56</c:v>
                </c:pt>
                <c:pt idx="5">
                  <c:v>36.799999999999997</c:v>
                </c:pt>
                <c:pt idx="6">
                  <c:v>41</c:v>
                </c:pt>
                <c:pt idx="7">
                  <c:v>41.3</c:v>
                </c:pt>
                <c:pt idx="8">
                  <c:v>40.700000000000003</c:v>
                </c:pt>
                <c:pt idx="9">
                  <c:v>48.9</c:v>
                </c:pt>
                <c:pt idx="12">
                  <c:v>50</c:v>
                </c:pt>
                <c:pt idx="13">
                  <c:v>52.6</c:v>
                </c:pt>
                <c:pt idx="14">
                  <c:v>46.2</c:v>
                </c:pt>
                <c:pt idx="15">
                  <c:v>59.2</c:v>
                </c:pt>
                <c:pt idx="16">
                  <c:v>45.8</c:v>
                </c:pt>
                <c:pt idx="17">
                  <c:v>42</c:v>
                </c:pt>
              </c:numCache>
            </c:numRef>
          </c:val>
          <c:extLst>
            <c:ext xmlns:c16="http://schemas.microsoft.com/office/drawing/2014/chart" uri="{C3380CC4-5D6E-409C-BE32-E72D297353CC}">
              <c16:uniqueId val="{00000000-6D94-43E3-9FC6-779A05D71048}"/>
            </c:ext>
          </c:extLst>
        </c:ser>
        <c:ser>
          <c:idx val="1"/>
          <c:order val="1"/>
          <c:tx>
            <c:strRef>
              <c:f>'e-cigg'!$C$23</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'e-cigg'!$C$24:$C$41</c:f>
              <c:numCache>
                <c:formatCode>General</c:formatCode>
                <c:ptCount val="18"/>
                <c:pt idx="16" formatCode="0">
                  <c:v>41</c:v>
                </c:pt>
                <c:pt idx="17" formatCode="0">
                  <c:v>35</c:v>
                </c:pt>
              </c:numCache>
            </c:numRef>
          </c:val>
          <c:extLst>
            <c:ext xmlns:c16="http://schemas.microsoft.com/office/drawing/2014/chart" uri="{C3380CC4-5D6E-409C-BE32-E72D297353CC}">
              <c16:uniqueId val="{00000001-6D94-43E3-9FC6-779A05D71048}"/>
            </c:ext>
          </c:extLst>
        </c:ser>
        <c:ser>
          <c:idx val="2"/>
          <c:order val="2"/>
          <c:tx>
            <c:strRef>
              <c:f>'e-cigg'!$D$23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'e-cigg'!$D$24:$D$41</c:f>
              <c:numCache>
                <c:formatCode>General</c:formatCode>
                <c:ptCount val="18"/>
                <c:pt idx="16" formatCode="0">
                  <c:v>50.9</c:v>
                </c:pt>
                <c:pt idx="17" formatCode="0">
                  <c:v>51</c:v>
                </c:pt>
              </c:numCache>
            </c:numRef>
          </c:val>
          <c:extLst>
            <c:ext xmlns:c16="http://schemas.microsoft.com/office/drawing/2014/chart" uri="{C3380CC4-5D6E-409C-BE32-E72D297353CC}">
              <c16:uniqueId val="{00000002-6D94-43E3-9FC6-779A05D71048}"/>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röka'!$C$4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röka'!$C$5:$C$6</c:f>
              <c:numCache>
                <c:formatCode>0</c:formatCode>
                <c:ptCount val="2"/>
                <c:pt idx="0">
                  <c:v>65.7</c:v>
                </c:pt>
                <c:pt idx="1">
                  <c:v>56</c:v>
                </c:pt>
              </c:numCache>
            </c:numRef>
          </c:val>
          <c:extLst>
            <c:ext xmlns:c16="http://schemas.microsoft.com/office/drawing/2014/chart" uri="{C3380CC4-5D6E-409C-BE32-E72D297353CC}">
              <c16:uniqueId val="{00000000-EFD8-4B38-9328-57F888F2BA17}"/>
            </c:ext>
          </c:extLst>
        </c:ser>
        <c:ser>
          <c:idx val="1"/>
          <c:order val="1"/>
          <c:tx>
            <c:strRef>
              <c:f>'Sluta röka'!$D$4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röka'!$D$5:$D$6</c:f>
              <c:numCache>
                <c:formatCode>0</c:formatCode>
                <c:ptCount val="2"/>
                <c:pt idx="0">
                  <c:v>62.3</c:v>
                </c:pt>
                <c:pt idx="1">
                  <c:v>53.4</c:v>
                </c:pt>
              </c:numCache>
            </c:numRef>
          </c:val>
          <c:extLst>
            <c:ext xmlns:c16="http://schemas.microsoft.com/office/drawing/2014/chart" uri="{C3380CC4-5D6E-409C-BE32-E72D297353CC}">
              <c16:uniqueId val="{00000001-EFD8-4B38-9328-57F888F2BA17}"/>
            </c:ext>
          </c:extLst>
        </c:ser>
        <c:ser>
          <c:idx val="2"/>
          <c:order val="2"/>
          <c:tx>
            <c:strRef>
              <c:f>'Sluta röka'!$E$4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röka'!$B$5:$B$6</c:f>
              <c:strCache>
                <c:ptCount val="2"/>
                <c:pt idx="0">
                  <c:v>Årskurs 9</c:v>
                </c:pt>
                <c:pt idx="1">
                  <c:v>Gymnasiet år 2</c:v>
                </c:pt>
              </c:strCache>
            </c:strRef>
          </c:cat>
          <c:val>
            <c:numRef>
              <c:f>'Sluta röka'!$E$5:$E$6</c:f>
              <c:numCache>
                <c:formatCode>0</c:formatCode>
                <c:ptCount val="2"/>
                <c:pt idx="0">
                  <c:v>72.2</c:v>
                </c:pt>
                <c:pt idx="1">
                  <c:v>60.9</c:v>
                </c:pt>
              </c:numCache>
            </c:numRef>
          </c:val>
          <c:extLst>
            <c:ext xmlns:c16="http://schemas.microsoft.com/office/drawing/2014/chart" uri="{C3380CC4-5D6E-409C-BE32-E72D297353CC}">
              <c16:uniqueId val="{00000002-EFD8-4B38-9328-57F888F2BA17}"/>
            </c:ext>
          </c:extLst>
        </c:ser>
        <c:dLbls>
          <c:dLblPos val="outEnd"/>
          <c:showLegendKey val="0"/>
          <c:showVal val="1"/>
          <c:showCatName val="0"/>
          <c:showSerName val="0"/>
          <c:showPercent val="0"/>
          <c:showBubbleSize val="0"/>
        </c:dLbls>
        <c:gapWidth val="219"/>
        <c:overlap val="-27"/>
        <c:axId val="535771712"/>
        <c:axId val="535772040"/>
      </c:barChart>
      <c:catAx>
        <c:axId val="535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2040"/>
        <c:crosses val="autoZero"/>
        <c:auto val="1"/>
        <c:lblAlgn val="ctr"/>
        <c:lblOffset val="100"/>
        <c:noMultiLvlLbl val="0"/>
      </c:catAx>
      <c:valAx>
        <c:axId val="535772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1712"/>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Trend_snusare!$A$14</c:f>
              <c:strCache>
                <c:ptCount val="1"/>
                <c:pt idx="0">
                  <c:v>Killar, Värmland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0-9ADF-42B3-83B0-FA344F95CFE4}"/>
                </c:ext>
              </c:extLst>
            </c:dLbl>
            <c:dLbl>
              <c:idx val="2"/>
              <c:delete val="1"/>
              <c:extLst>
                <c:ext xmlns:c15="http://schemas.microsoft.com/office/drawing/2012/chart" uri="{CE6537A1-D6FC-4f65-9D91-7224C49458BB}"/>
                <c:ext xmlns:c16="http://schemas.microsoft.com/office/drawing/2014/chart" uri="{C3380CC4-5D6E-409C-BE32-E72D297353CC}">
                  <c16:uniqueId val="{00000001-9ADF-42B3-83B0-FA344F95CFE4}"/>
                </c:ext>
              </c:extLst>
            </c:dLbl>
            <c:dLbl>
              <c:idx val="3"/>
              <c:delete val="1"/>
              <c:extLst>
                <c:ext xmlns:c15="http://schemas.microsoft.com/office/drawing/2012/chart" uri="{CE6537A1-D6FC-4f65-9D91-7224C49458BB}"/>
                <c:ext xmlns:c16="http://schemas.microsoft.com/office/drawing/2014/chart" uri="{C3380CC4-5D6E-409C-BE32-E72D297353CC}">
                  <c16:uniqueId val="{00000002-9ADF-42B3-83B0-FA344F95CFE4}"/>
                </c:ext>
              </c:extLst>
            </c:dLbl>
            <c:dLbl>
              <c:idx val="4"/>
              <c:delete val="1"/>
              <c:extLst>
                <c:ext xmlns:c15="http://schemas.microsoft.com/office/drawing/2012/chart" uri="{CE6537A1-D6FC-4f65-9D91-7224C49458BB}"/>
                <c:ext xmlns:c16="http://schemas.microsoft.com/office/drawing/2014/chart" uri="{C3380CC4-5D6E-409C-BE32-E72D297353CC}">
                  <c16:uniqueId val="{00000003-9ADF-42B3-83B0-FA344F95CFE4}"/>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DF-42B3-83B0-FA344F95CFE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Trend_snusare!$B$13:$G$13</c:f>
              <c:numCache>
                <c:formatCode>General</c:formatCode>
                <c:ptCount val="6"/>
                <c:pt idx="0">
                  <c:v>2015</c:v>
                </c:pt>
                <c:pt idx="1">
                  <c:v>2017</c:v>
                </c:pt>
                <c:pt idx="2">
                  <c:v>2019</c:v>
                </c:pt>
                <c:pt idx="3">
                  <c:v>2021</c:v>
                </c:pt>
                <c:pt idx="4">
                  <c:v>2023</c:v>
                </c:pt>
                <c:pt idx="5">
                  <c:v>2025</c:v>
                </c:pt>
              </c:numCache>
            </c:numRef>
          </c:cat>
          <c:val>
            <c:numRef>
              <c:f>Trend_snusare!$B$14:$G$14</c:f>
              <c:numCache>
                <c:formatCode>General</c:formatCode>
                <c:ptCount val="6"/>
                <c:pt idx="0" formatCode="0">
                  <c:v>24.7</c:v>
                </c:pt>
                <c:pt idx="1">
                  <c:v>19</c:v>
                </c:pt>
                <c:pt idx="2">
                  <c:v>33</c:v>
                </c:pt>
                <c:pt idx="3">
                  <c:v>33</c:v>
                </c:pt>
                <c:pt idx="4" formatCode="0">
                  <c:v>31.6</c:v>
                </c:pt>
                <c:pt idx="5" formatCode="0">
                  <c:v>33.200000000000003</c:v>
                </c:pt>
              </c:numCache>
            </c:numRef>
          </c:val>
          <c:smooth val="0"/>
          <c:extLst>
            <c:ext xmlns:c16="http://schemas.microsoft.com/office/drawing/2014/chart" uri="{C3380CC4-5D6E-409C-BE32-E72D297353CC}">
              <c16:uniqueId val="{00000005-9ADF-42B3-83B0-FA344F95CFE4}"/>
            </c:ext>
          </c:extLst>
        </c:ser>
        <c:ser>
          <c:idx val="1"/>
          <c:order val="1"/>
          <c:tx>
            <c:strRef>
              <c:f>Trend_snusare!$A$15</c:f>
              <c:strCache>
                <c:ptCount val="1"/>
                <c:pt idx="0">
                  <c:v>Tjejer, Värmland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6-9ADF-42B3-83B0-FA344F95CFE4}"/>
                </c:ext>
              </c:extLst>
            </c:dLbl>
            <c:dLbl>
              <c:idx val="2"/>
              <c:delete val="1"/>
              <c:extLst>
                <c:ext xmlns:c15="http://schemas.microsoft.com/office/drawing/2012/chart" uri="{CE6537A1-D6FC-4f65-9D91-7224C49458BB}"/>
                <c:ext xmlns:c16="http://schemas.microsoft.com/office/drawing/2014/chart" uri="{C3380CC4-5D6E-409C-BE32-E72D297353CC}">
                  <c16:uniqueId val="{00000007-9ADF-42B3-83B0-FA344F95CFE4}"/>
                </c:ext>
              </c:extLst>
            </c:dLbl>
            <c:dLbl>
              <c:idx val="3"/>
              <c:delete val="1"/>
              <c:extLst>
                <c:ext xmlns:c15="http://schemas.microsoft.com/office/drawing/2012/chart" uri="{CE6537A1-D6FC-4f65-9D91-7224C49458BB}"/>
                <c:ext xmlns:c16="http://schemas.microsoft.com/office/drawing/2014/chart" uri="{C3380CC4-5D6E-409C-BE32-E72D297353CC}">
                  <c16:uniqueId val="{00000008-9ADF-42B3-83B0-FA344F95CFE4}"/>
                </c:ext>
              </c:extLst>
            </c:dLbl>
            <c:dLbl>
              <c:idx val="4"/>
              <c:delete val="1"/>
              <c:extLst>
                <c:ext xmlns:c15="http://schemas.microsoft.com/office/drawing/2012/chart" uri="{CE6537A1-D6FC-4f65-9D91-7224C49458BB}"/>
                <c:ext xmlns:c16="http://schemas.microsoft.com/office/drawing/2014/chart" uri="{C3380CC4-5D6E-409C-BE32-E72D297353CC}">
                  <c16:uniqueId val="{00000009-9ADF-42B3-83B0-FA344F95CFE4}"/>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DF-42B3-83B0-FA344F95CFE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Trend_snusare!$B$13:$G$13</c:f>
              <c:numCache>
                <c:formatCode>General</c:formatCode>
                <c:ptCount val="6"/>
                <c:pt idx="0">
                  <c:v>2015</c:v>
                </c:pt>
                <c:pt idx="1">
                  <c:v>2017</c:v>
                </c:pt>
                <c:pt idx="2">
                  <c:v>2019</c:v>
                </c:pt>
                <c:pt idx="3">
                  <c:v>2021</c:v>
                </c:pt>
                <c:pt idx="4">
                  <c:v>2023</c:v>
                </c:pt>
                <c:pt idx="5">
                  <c:v>2025</c:v>
                </c:pt>
              </c:numCache>
            </c:numRef>
          </c:cat>
          <c:val>
            <c:numRef>
              <c:f>Trend_snusare!$B$15:$G$15</c:f>
              <c:numCache>
                <c:formatCode>General</c:formatCode>
                <c:ptCount val="6"/>
                <c:pt idx="0" formatCode="0">
                  <c:v>6.5</c:v>
                </c:pt>
                <c:pt idx="1">
                  <c:v>7</c:v>
                </c:pt>
                <c:pt idx="2">
                  <c:v>22</c:v>
                </c:pt>
                <c:pt idx="3">
                  <c:v>23</c:v>
                </c:pt>
                <c:pt idx="4" formatCode="0">
                  <c:v>24.3</c:v>
                </c:pt>
                <c:pt idx="5" formatCode="0">
                  <c:v>22.5</c:v>
                </c:pt>
              </c:numCache>
            </c:numRef>
          </c:val>
          <c:smooth val="0"/>
          <c:extLst>
            <c:ext xmlns:c16="http://schemas.microsoft.com/office/drawing/2014/chart" uri="{C3380CC4-5D6E-409C-BE32-E72D297353CC}">
              <c16:uniqueId val="{0000000B-9ADF-42B3-83B0-FA344F95CFE4}"/>
            </c:ext>
          </c:extLst>
        </c:ser>
        <c:ser>
          <c:idx val="2"/>
          <c:order val="2"/>
          <c:tx>
            <c:strRef>
              <c:f>Trend_snusare!$A$16</c:f>
              <c:strCache>
                <c:ptCount val="1"/>
                <c:pt idx="0">
                  <c:v>Killar, riket</c:v>
                </c:pt>
              </c:strCache>
            </c:strRef>
          </c:tx>
          <c:spPr>
            <a:ln w="28575" cap="rnd">
              <a:solidFill>
                <a:schemeClr val="accent1">
                  <a:lumMod val="40000"/>
                  <a:lumOff val="60000"/>
                </a:schemeClr>
              </a:solidFill>
              <a:prstDash val="sysDash"/>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5.9152777777777797E-2"/>
                  <c:y val="1.8518512802928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DF-42B3-83B0-FA344F95CFE4}"/>
                </c:ext>
              </c:extLst>
            </c:dLbl>
            <c:dLbl>
              <c:idx val="1"/>
              <c:delete val="1"/>
              <c:extLst>
                <c:ext xmlns:c15="http://schemas.microsoft.com/office/drawing/2012/chart" uri="{CE6537A1-D6FC-4f65-9D91-7224C49458BB}"/>
                <c:ext xmlns:c16="http://schemas.microsoft.com/office/drawing/2014/chart" uri="{C3380CC4-5D6E-409C-BE32-E72D297353CC}">
                  <c16:uniqueId val="{0000000D-9ADF-42B3-83B0-FA344F95CFE4}"/>
                </c:ext>
              </c:extLst>
            </c:dLbl>
            <c:dLbl>
              <c:idx val="2"/>
              <c:delete val="1"/>
              <c:extLst>
                <c:ext xmlns:c15="http://schemas.microsoft.com/office/drawing/2012/chart" uri="{CE6537A1-D6FC-4f65-9D91-7224C49458BB}"/>
                <c:ext xmlns:c16="http://schemas.microsoft.com/office/drawing/2014/chart" uri="{C3380CC4-5D6E-409C-BE32-E72D297353CC}">
                  <c16:uniqueId val="{0000000E-9ADF-42B3-83B0-FA344F95CFE4}"/>
                </c:ext>
              </c:extLst>
            </c:dLbl>
            <c:dLbl>
              <c:idx val="3"/>
              <c:delete val="1"/>
              <c:extLst>
                <c:ext xmlns:c15="http://schemas.microsoft.com/office/drawing/2012/chart" uri="{CE6537A1-D6FC-4f65-9D91-7224C49458BB}"/>
                <c:ext xmlns:c16="http://schemas.microsoft.com/office/drawing/2014/chart" uri="{C3380CC4-5D6E-409C-BE32-E72D297353CC}">
                  <c16:uniqueId val="{0000000F-9ADF-42B3-83B0-FA344F95CFE4}"/>
                </c:ext>
              </c:extLst>
            </c:dLbl>
            <c:dLbl>
              <c:idx val="4"/>
              <c:delete val="1"/>
              <c:extLst>
                <c:ext xmlns:c15="http://schemas.microsoft.com/office/drawing/2012/chart" uri="{CE6537A1-D6FC-4f65-9D91-7224C49458BB}"/>
                <c:ext xmlns:c16="http://schemas.microsoft.com/office/drawing/2014/chart" uri="{C3380CC4-5D6E-409C-BE32-E72D297353CC}">
                  <c16:uniqueId val="{00000010-9ADF-42B3-83B0-FA344F95CFE4}"/>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ADF-42B3-83B0-FA344F95CFE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Trend_snusare!$B$13:$G$13</c:f>
              <c:numCache>
                <c:formatCode>General</c:formatCode>
                <c:ptCount val="6"/>
                <c:pt idx="0">
                  <c:v>2015</c:v>
                </c:pt>
                <c:pt idx="1">
                  <c:v>2017</c:v>
                </c:pt>
                <c:pt idx="2">
                  <c:v>2019</c:v>
                </c:pt>
                <c:pt idx="3">
                  <c:v>2021</c:v>
                </c:pt>
                <c:pt idx="4">
                  <c:v>2023</c:v>
                </c:pt>
                <c:pt idx="5">
                  <c:v>2025</c:v>
                </c:pt>
              </c:numCache>
            </c:numRef>
          </c:cat>
          <c:val>
            <c:numRef>
              <c:f>Trend_snusare!$B$16:$G$16</c:f>
              <c:numCache>
                <c:formatCode>General</c:formatCode>
                <c:ptCount val="6"/>
                <c:pt idx="0" formatCode="0">
                  <c:v>23</c:v>
                </c:pt>
                <c:pt idx="1">
                  <c:v>22</c:v>
                </c:pt>
                <c:pt idx="2">
                  <c:v>22</c:v>
                </c:pt>
                <c:pt idx="3">
                  <c:v>28</c:v>
                </c:pt>
                <c:pt idx="4" formatCode="0">
                  <c:v>30</c:v>
                </c:pt>
                <c:pt idx="5" formatCode="0">
                  <c:v>29</c:v>
                </c:pt>
              </c:numCache>
            </c:numRef>
          </c:val>
          <c:smooth val="0"/>
          <c:extLst>
            <c:ext xmlns:c16="http://schemas.microsoft.com/office/drawing/2014/chart" uri="{C3380CC4-5D6E-409C-BE32-E72D297353CC}">
              <c16:uniqueId val="{00000011-9ADF-42B3-83B0-FA344F95CFE4}"/>
            </c:ext>
          </c:extLst>
        </c:ser>
        <c:ser>
          <c:idx val="3"/>
          <c:order val="3"/>
          <c:tx>
            <c:strRef>
              <c:f>Trend_snusare!$A$17</c:f>
              <c:strCache>
                <c:ptCount val="1"/>
                <c:pt idx="0">
                  <c:v>Tjejer, riket</c:v>
                </c:pt>
              </c:strCache>
            </c:strRef>
          </c:tx>
          <c:spPr>
            <a:ln w="28575" cap="rnd">
              <a:solidFill>
                <a:schemeClr val="accent2">
                  <a:lumMod val="40000"/>
                  <a:lumOff val="60000"/>
                </a:schemeClr>
              </a:solidFill>
              <a:prstDash val="sysDash"/>
              <a:round/>
            </a:ln>
            <a:effectLst/>
          </c:spPr>
          <c:marker>
            <c:symbol val="circle"/>
            <c:size val="5"/>
            <c:spPr>
              <a:solidFill>
                <a:schemeClr val="accent2">
                  <a:lumMod val="40000"/>
                  <a:lumOff val="60000"/>
                </a:schemeClr>
              </a:solidFill>
              <a:ln w="9525">
                <a:solidFill>
                  <a:schemeClr val="accent2">
                    <a:lumMod val="40000"/>
                    <a:lumOff val="60000"/>
                  </a:schemeClr>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9ADF-42B3-83B0-FA344F95CFE4}"/>
                </c:ext>
              </c:extLst>
            </c:dLbl>
            <c:dLbl>
              <c:idx val="2"/>
              <c:delete val="1"/>
              <c:extLst>
                <c:ext xmlns:c15="http://schemas.microsoft.com/office/drawing/2012/chart" uri="{CE6537A1-D6FC-4f65-9D91-7224C49458BB}"/>
                <c:ext xmlns:c16="http://schemas.microsoft.com/office/drawing/2014/chart" uri="{C3380CC4-5D6E-409C-BE32-E72D297353CC}">
                  <c16:uniqueId val="{00000013-9ADF-42B3-83B0-FA344F95CFE4}"/>
                </c:ext>
              </c:extLst>
            </c:dLbl>
            <c:dLbl>
              <c:idx val="3"/>
              <c:delete val="1"/>
              <c:extLst>
                <c:ext xmlns:c15="http://schemas.microsoft.com/office/drawing/2012/chart" uri="{CE6537A1-D6FC-4f65-9D91-7224C49458BB}"/>
                <c:ext xmlns:c16="http://schemas.microsoft.com/office/drawing/2014/chart" uri="{C3380CC4-5D6E-409C-BE32-E72D297353CC}">
                  <c16:uniqueId val="{00000014-9ADF-42B3-83B0-FA344F95CFE4}"/>
                </c:ext>
              </c:extLst>
            </c:dLbl>
            <c:dLbl>
              <c:idx val="4"/>
              <c:delete val="1"/>
              <c:extLst>
                <c:ext xmlns:c15="http://schemas.microsoft.com/office/drawing/2012/chart" uri="{CE6537A1-D6FC-4f65-9D91-7224C49458BB}"/>
                <c:ext xmlns:c16="http://schemas.microsoft.com/office/drawing/2014/chart" uri="{C3380CC4-5D6E-409C-BE32-E72D297353CC}">
                  <c16:uniqueId val="{00000015-9ADF-42B3-83B0-FA344F95CFE4}"/>
                </c:ext>
              </c:extLst>
            </c:dLbl>
            <c:dLbl>
              <c:idx val="5"/>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ADF-42B3-83B0-FA344F95CFE4}"/>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Trend_snusare!$B$13:$G$13</c:f>
              <c:numCache>
                <c:formatCode>General</c:formatCode>
                <c:ptCount val="6"/>
                <c:pt idx="0">
                  <c:v>2015</c:v>
                </c:pt>
                <c:pt idx="1">
                  <c:v>2017</c:v>
                </c:pt>
                <c:pt idx="2">
                  <c:v>2019</c:v>
                </c:pt>
                <c:pt idx="3">
                  <c:v>2021</c:v>
                </c:pt>
                <c:pt idx="4">
                  <c:v>2023</c:v>
                </c:pt>
                <c:pt idx="5">
                  <c:v>2025</c:v>
                </c:pt>
              </c:numCache>
            </c:numRef>
          </c:cat>
          <c:val>
            <c:numRef>
              <c:f>Trend_snusare!$B$17:$G$17</c:f>
              <c:numCache>
                <c:formatCode>General</c:formatCode>
                <c:ptCount val="6"/>
                <c:pt idx="0" formatCode="0">
                  <c:v>4</c:v>
                </c:pt>
                <c:pt idx="1">
                  <c:v>6</c:v>
                </c:pt>
                <c:pt idx="2">
                  <c:v>10</c:v>
                </c:pt>
                <c:pt idx="3">
                  <c:v>17</c:v>
                </c:pt>
                <c:pt idx="4" formatCode="0">
                  <c:v>21</c:v>
                </c:pt>
                <c:pt idx="5" formatCode="0">
                  <c:v>26</c:v>
                </c:pt>
              </c:numCache>
            </c:numRef>
          </c:val>
          <c:smooth val="0"/>
          <c:extLst>
            <c:ext xmlns:c16="http://schemas.microsoft.com/office/drawing/2014/chart" uri="{C3380CC4-5D6E-409C-BE32-E72D297353CC}">
              <c16:uniqueId val="{00000016-9ADF-42B3-83B0-FA344F95CFE4}"/>
            </c:ext>
          </c:extLst>
        </c:ser>
        <c:dLbls>
          <c:dLblPos val="l"/>
          <c:showLegendKey val="0"/>
          <c:showVal val="1"/>
          <c:showCatName val="0"/>
          <c:showSerName val="0"/>
          <c:showPercent val="0"/>
          <c:showBubbleSize val="0"/>
        </c:dLbls>
        <c:marker val="1"/>
        <c:smooth val="0"/>
        <c:axId val="342527007"/>
        <c:axId val="333527055"/>
      </c:lineChart>
      <c:catAx>
        <c:axId val="34252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33527055"/>
        <c:crosses val="autoZero"/>
        <c:auto val="1"/>
        <c:lblAlgn val="ctr"/>
        <c:lblOffset val="100"/>
        <c:noMultiLvlLbl val="0"/>
      </c:catAx>
      <c:valAx>
        <c:axId val="333527055"/>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34252700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Snusning!$C$2</c:f>
              <c:strCache>
                <c:ptCount val="1"/>
                <c:pt idx="0">
                  <c:v>Nej/Nej, bara provat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c:v>
                </c:pt>
                <c:pt idx="1">
                  <c:v>Kille</c:v>
                </c:pt>
                <c:pt idx="2">
                  <c:v>Totalt</c:v>
                </c:pt>
              </c:strCache>
            </c:strRef>
          </c:cat>
          <c:val>
            <c:numRef>
              <c:f>Snusning!$C$3:$C$5</c:f>
              <c:numCache>
                <c:formatCode>0</c:formatCode>
                <c:ptCount val="3"/>
                <c:pt idx="0">
                  <c:v>77.5</c:v>
                </c:pt>
                <c:pt idx="1">
                  <c:v>66.8</c:v>
                </c:pt>
                <c:pt idx="2">
                  <c:v>72</c:v>
                </c:pt>
              </c:numCache>
            </c:numRef>
          </c:val>
          <c:extLst>
            <c:ext xmlns:c16="http://schemas.microsoft.com/office/drawing/2014/chart" uri="{C3380CC4-5D6E-409C-BE32-E72D297353CC}">
              <c16:uniqueId val="{00000000-2643-4732-A81E-679118B7A250}"/>
            </c:ext>
          </c:extLst>
        </c:ser>
        <c:ser>
          <c:idx val="1"/>
          <c:order val="1"/>
          <c:tx>
            <c:strRef>
              <c:f>Snusning!$D$2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c:v>
                </c:pt>
                <c:pt idx="1">
                  <c:v>Kille</c:v>
                </c:pt>
                <c:pt idx="2">
                  <c:v>Totalt</c:v>
                </c:pt>
              </c:strCache>
            </c:strRef>
          </c:cat>
          <c:val>
            <c:numRef>
              <c:f>Snusning!$D$3:$D$5</c:f>
              <c:numCache>
                <c:formatCode>0</c:formatCode>
                <c:ptCount val="3"/>
                <c:pt idx="0">
                  <c:v>5.2</c:v>
                </c:pt>
                <c:pt idx="1">
                  <c:v>5.0999999999999996</c:v>
                </c:pt>
                <c:pt idx="2">
                  <c:v>5.4</c:v>
                </c:pt>
              </c:numCache>
            </c:numRef>
          </c:val>
          <c:extLst>
            <c:ext xmlns:c16="http://schemas.microsoft.com/office/drawing/2014/chart" uri="{C3380CC4-5D6E-409C-BE32-E72D297353CC}">
              <c16:uniqueId val="{00000001-2643-4732-A81E-679118B7A250}"/>
            </c:ext>
          </c:extLst>
        </c:ser>
        <c:ser>
          <c:idx val="2"/>
          <c:order val="2"/>
          <c:tx>
            <c:strRef>
              <c:f>Snusning!$E$2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c:v>
                </c:pt>
                <c:pt idx="1">
                  <c:v>Kille</c:v>
                </c:pt>
                <c:pt idx="2">
                  <c:v>Totalt</c:v>
                </c:pt>
              </c:strCache>
            </c:strRef>
          </c:cat>
          <c:val>
            <c:numRef>
              <c:f>Snusning!$E$3:$E$5</c:f>
              <c:numCache>
                <c:formatCode>0</c:formatCode>
                <c:ptCount val="3"/>
                <c:pt idx="0">
                  <c:v>2.6</c:v>
                </c:pt>
                <c:pt idx="1">
                  <c:v>3.2</c:v>
                </c:pt>
                <c:pt idx="2">
                  <c:v>2.9</c:v>
                </c:pt>
              </c:numCache>
            </c:numRef>
          </c:val>
          <c:extLst>
            <c:ext xmlns:c16="http://schemas.microsoft.com/office/drawing/2014/chart" uri="{C3380CC4-5D6E-409C-BE32-E72D297353CC}">
              <c16:uniqueId val="{00000002-2643-4732-A81E-679118B7A250}"/>
            </c:ext>
          </c:extLst>
        </c:ser>
        <c:ser>
          <c:idx val="3"/>
          <c:order val="3"/>
          <c:tx>
            <c:strRef>
              <c:f>Snusning!$F$2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c:v>
                </c:pt>
                <c:pt idx="1">
                  <c:v>Kille</c:v>
                </c:pt>
                <c:pt idx="2">
                  <c:v>Totalt</c:v>
                </c:pt>
              </c:strCache>
            </c:strRef>
          </c:cat>
          <c:val>
            <c:numRef>
              <c:f>Snusning!$F$3:$F$5</c:f>
              <c:numCache>
                <c:formatCode>0</c:formatCode>
                <c:ptCount val="3"/>
                <c:pt idx="0">
                  <c:v>14.7</c:v>
                </c:pt>
                <c:pt idx="1">
                  <c:v>24.9</c:v>
                </c:pt>
                <c:pt idx="2">
                  <c:v>20</c:v>
                </c:pt>
              </c:numCache>
            </c:numRef>
          </c:val>
          <c:extLst>
            <c:ext xmlns:c16="http://schemas.microsoft.com/office/drawing/2014/chart" uri="{C3380CC4-5D6E-409C-BE32-E72D297353CC}">
              <c16:uniqueId val="{00000003-2643-4732-A81E-679118B7A250}"/>
            </c:ext>
          </c:extLst>
        </c:ser>
        <c:dLbls>
          <c:dLblPos val="ctr"/>
          <c:showLegendKey val="0"/>
          <c:showVal val="1"/>
          <c:showCatName val="0"/>
          <c:showSerName val="0"/>
          <c:showPercent val="0"/>
          <c:showBubbleSize val="0"/>
        </c:dLbls>
        <c:gapWidth val="150"/>
        <c:overlap val="100"/>
        <c:axId val="1962874703"/>
        <c:axId val="1962883439"/>
      </c:barChart>
      <c:catAx>
        <c:axId val="196287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83439"/>
        <c:crosses val="autoZero"/>
        <c:auto val="1"/>
        <c:lblAlgn val="ctr"/>
        <c:lblOffset val="100"/>
        <c:noMultiLvlLbl val="0"/>
      </c:catAx>
      <c:valAx>
        <c:axId val="196288343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747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Reversed" id="25">
  <a:schemeClr val="accent5"/>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Reversed" id="25">
  <a:schemeClr val="accent5"/>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Reversed" id="25">
  <a:schemeClr val="accent5"/>
</cs:colorStyle>
</file>

<file path=ppt/charts/colors3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Reversed" id="25">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Reversed" id="25">
  <a:schemeClr val="accent5"/>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Reversed" id="25">
  <a:schemeClr val="accent5"/>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withinLinearReversed" id="25">
  <a:schemeClr val="accent5"/>
</cs:colorStyle>
</file>

<file path=ppt/charts/colors52.xml><?xml version="1.0" encoding="utf-8"?>
<cs:colorStyle xmlns:cs="http://schemas.microsoft.com/office/drawing/2012/chartStyle" xmlns:a="http://schemas.openxmlformats.org/drawingml/2006/main" meth="withinLinearReversed" id="25">
  <a:schemeClr val="accent5"/>
</cs:colorStyle>
</file>

<file path=ppt/charts/colors53.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1934B-0F53-6149-9535-D612848862D4}" type="datetimeFigureOut">
              <a:rPr lang="sv-SE" smtClean="0"/>
              <a:t>2026-01-26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FC352-71A1-AF49-99F7-6227888849C9}" type="slidenum">
              <a:rPr lang="sv-SE" smtClean="0"/>
              <a:t>‹#›</a:t>
            </a:fld>
            <a:endParaRPr lang="sv-SE"/>
          </a:p>
        </p:txBody>
      </p:sp>
    </p:spTree>
    <p:extLst>
      <p:ext uri="{BB962C8B-B14F-4D97-AF65-F5344CB8AC3E}">
        <p14:creationId xmlns:p14="http://schemas.microsoft.com/office/powerpoint/2010/main" val="256682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a:t>
            </a:fld>
            <a:endParaRPr lang="sv-SE"/>
          </a:p>
        </p:txBody>
      </p:sp>
    </p:spTree>
    <p:extLst>
      <p:ext uri="{BB962C8B-B14F-4D97-AF65-F5344CB8AC3E}">
        <p14:creationId xmlns:p14="http://schemas.microsoft.com/office/powerpoint/2010/main" val="21434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År 2025 var andelen gymnasieelever som </a:t>
            </a:r>
            <a:r>
              <a:rPr lang="sv-SE" err="1"/>
              <a:t>vejpat</a:t>
            </a:r>
            <a:r>
              <a:rPr lang="sv-SE"/>
              <a:t> de senaste 30 dagarna i Värmland, 25% killar och 32% tjejer jämfört med år 2015; 6% killar och 3% tjejer.</a:t>
            </a:r>
          </a:p>
        </p:txBody>
      </p:sp>
      <p:sp>
        <p:nvSpPr>
          <p:cNvPr id="4" name="Platshållare för bildnummer 3"/>
          <p:cNvSpPr>
            <a:spLocks noGrp="1"/>
          </p:cNvSpPr>
          <p:nvPr>
            <p:ph type="sldNum" sz="quarter" idx="5"/>
          </p:nvPr>
        </p:nvSpPr>
        <p:spPr/>
        <p:txBody>
          <a:bodyPr/>
          <a:lstStyle/>
          <a:p>
            <a:fld id="{CADFC352-71A1-AF49-99F7-6227888849C9}" type="slidenum">
              <a:rPr lang="sv-SE" smtClean="0"/>
              <a:t>14</a:t>
            </a:fld>
            <a:endParaRPr lang="sv-SE"/>
          </a:p>
        </p:txBody>
      </p:sp>
    </p:spTree>
    <p:extLst>
      <p:ext uri="{BB962C8B-B14F-4D97-AF65-F5344CB8AC3E}">
        <p14:creationId xmlns:p14="http://schemas.microsoft.com/office/powerpoint/2010/main" val="203878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25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15</a:t>
            </a:fld>
            <a:endParaRPr lang="sv-SE"/>
          </a:p>
        </p:txBody>
      </p:sp>
    </p:spTree>
    <p:extLst>
      <p:ext uri="{BB962C8B-B14F-4D97-AF65-F5344CB8AC3E}">
        <p14:creationId xmlns:p14="http://schemas.microsoft.com/office/powerpoint/2010/main" val="286674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Totalt har 175 elever i årskurs 9 och 243 elever i gymnasiet år 2 svarat på frågan om de vill sluta röka.</a:t>
            </a:r>
          </a:p>
        </p:txBody>
      </p:sp>
      <p:sp>
        <p:nvSpPr>
          <p:cNvPr id="4" name="Platshållare för bildnummer 3"/>
          <p:cNvSpPr>
            <a:spLocks noGrp="1"/>
          </p:cNvSpPr>
          <p:nvPr>
            <p:ph type="sldNum" sz="quarter" idx="5"/>
          </p:nvPr>
        </p:nvSpPr>
        <p:spPr/>
        <p:txBody>
          <a:bodyPr/>
          <a:lstStyle/>
          <a:p>
            <a:fld id="{CADFC352-71A1-AF49-99F7-6227888849C9}" type="slidenum">
              <a:rPr lang="sv-SE" smtClean="0"/>
              <a:t>16</a:t>
            </a:fld>
            <a:endParaRPr lang="sv-SE"/>
          </a:p>
        </p:txBody>
      </p:sp>
    </p:spTree>
    <p:extLst>
      <p:ext uri="{BB962C8B-B14F-4D97-AF65-F5344CB8AC3E}">
        <p14:creationId xmlns:p14="http://schemas.microsoft.com/office/powerpoint/2010/main" val="202008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Snusare= Elever som svarat att de under de senaste 12 månaderna; Ja, snusar varje dag, Ja, snusar nästan varje dag, Ja, men snusar bara ibland.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Frågan: Snusar du fortfarande ställs till elever som svarat att de snusat under de senaste 12 månaderna.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17</a:t>
            </a:fld>
            <a:endParaRPr lang="sv-SE"/>
          </a:p>
        </p:txBody>
      </p:sp>
    </p:spTree>
    <p:extLst>
      <p:ext uri="{BB962C8B-B14F-4D97-AF65-F5344CB8AC3E}">
        <p14:creationId xmlns:p14="http://schemas.microsoft.com/office/powerpoint/2010/main" val="31701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Figuren visar en sammanslagning av frågorna Har du snusat någon gång? och Snusar du fortfarande?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4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Snusare= Elever som svarat att de under de senaste 12 månaderna; Ja, snusar varje dag, Ja, snusar nästan varje dag, Ja, men snusar bara ibland.</a:t>
            </a:r>
          </a:p>
          <a:p>
            <a:r>
              <a:rPr lang="sv-SE"/>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2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Elever som svarat att de snusar varje dag, nästan varje dag eller att de snusar ibland har besvarat frågan om vilken/vilka sorters snus de använder. </a:t>
            </a:r>
          </a:p>
          <a:p>
            <a:r>
              <a:rPr lang="sv-SE"/>
              <a:t>Extra info: Det är vanligare bland killar än tjejer att använda mer än en sorts snus. Mer än hälften av killarna har använt två sorters snus, medan 10% av tjejerna gjort det. Samma mönster bland elever i åk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20</a:t>
            </a:fld>
            <a:endParaRPr lang="sv-SE"/>
          </a:p>
        </p:txBody>
      </p:sp>
    </p:spTree>
    <p:extLst>
      <p:ext uri="{BB962C8B-B14F-4D97-AF65-F5344CB8AC3E}">
        <p14:creationId xmlns:p14="http://schemas.microsoft.com/office/powerpoint/2010/main" val="80268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totalt 402 elever i gymnasiet årskurs 2 som svarat på frågan hur de får tag på snus.</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813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är 300 elever i årskurs 9 och 405 elever i gymnasiet år 2 som svarat på frågan om de vill sluta snusa.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22</a:t>
            </a:fld>
            <a:endParaRPr lang="sv-SE"/>
          </a:p>
        </p:txBody>
      </p:sp>
    </p:spTree>
    <p:extLst>
      <p:ext uri="{BB962C8B-B14F-4D97-AF65-F5344CB8AC3E}">
        <p14:creationId xmlns:p14="http://schemas.microsoft.com/office/powerpoint/2010/main" val="325248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t>Alkoholkonsument= Elever som svarat att de har druckit alkohol under de senaste 12 månaderna (drycker under 2,8 % alkohol som lättöl eller svag cider räknas ej).</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25</a:t>
            </a:fld>
            <a:endParaRPr lang="sv-SE"/>
          </a:p>
        </p:txBody>
      </p:sp>
    </p:spTree>
    <p:extLst>
      <p:ext uri="{BB962C8B-B14F-4D97-AF65-F5344CB8AC3E}">
        <p14:creationId xmlns:p14="http://schemas.microsoft.com/office/powerpoint/2010/main" val="41629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årskurs 9 deltog 4 av 6 friskolor och i gymnasiet deltog 4 av 11 friskolor.</a:t>
            </a:r>
          </a:p>
        </p:txBody>
      </p:sp>
      <p:sp>
        <p:nvSpPr>
          <p:cNvPr id="4" name="Platshållare för bildnummer 3"/>
          <p:cNvSpPr>
            <a:spLocks noGrp="1"/>
          </p:cNvSpPr>
          <p:nvPr>
            <p:ph type="sldNum" sz="quarter" idx="5"/>
          </p:nvPr>
        </p:nvSpPr>
        <p:spPr/>
        <p:txBody>
          <a:bodyPr/>
          <a:lstStyle/>
          <a:p>
            <a:fld id="{CADFC352-71A1-AF49-99F7-6227888849C9}" type="slidenum">
              <a:rPr lang="sv-SE" smtClean="0"/>
              <a:t>4</a:t>
            </a:fld>
            <a:endParaRPr lang="sv-SE"/>
          </a:p>
        </p:txBody>
      </p:sp>
    </p:spTree>
    <p:extLst>
      <p:ext uri="{BB962C8B-B14F-4D97-AF65-F5344CB8AC3E}">
        <p14:creationId xmlns:p14="http://schemas.microsoft.com/office/powerpoint/2010/main" val="118890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7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Alkoholkonsument=  Elever som svarat att de har druckit alkohol under de senaste 12 månaderna (drycker under 2,8 % alkohol som lättöl eller svag cider räknas ej).</a:t>
            </a:r>
          </a:p>
          <a:p>
            <a:r>
              <a:rPr lang="sv-SE" dirty="0"/>
              <a:t>Vid beteckningen * är antalet svar i kommunen färre än 25 och återges inte.</a:t>
            </a:r>
            <a:endParaRPr lang="sv-SE" dirty="0">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012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Intensivkonsumtion= Med intensivkonsumtion menas att eleven vid ett och samma tillfälle druckit minst fyra stora burkar starköl/starkcider eller 25 cl sprit eller en hel flaska vin eller sex stora burkar folköl. I figuren redovisas andelen elever som </a:t>
            </a:r>
            <a:r>
              <a:rPr lang="sv-SE" err="1"/>
              <a:t>intensivkonsumerat</a:t>
            </a:r>
            <a:r>
              <a:rPr lang="sv-SE"/>
              <a:t> alkohol minst en gång i månaden. </a:t>
            </a:r>
          </a:p>
          <a:p>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28</a:t>
            </a:fld>
            <a:endParaRPr lang="sv-SE"/>
          </a:p>
        </p:txBody>
      </p:sp>
    </p:spTree>
    <p:extLst>
      <p:ext uri="{BB962C8B-B14F-4D97-AF65-F5344CB8AC3E}">
        <p14:creationId xmlns:p14="http://schemas.microsoft.com/office/powerpoint/2010/main" val="176691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Intensivkonsument= Med intensivkonsumtion menas att eleven vid ett och samma tillfälle druckit minst fyra stora burkar starköl/starkcider eller 25 cl sprit eller en hel flaska vin eller sex stora burkar folköl. I figuren redovisas andelen elever som angivit att de </a:t>
            </a:r>
            <a:r>
              <a:rPr lang="sv-SE" err="1"/>
              <a:t>intensivkonsumerar</a:t>
            </a:r>
            <a:r>
              <a:rPr lang="sv-SE"/>
              <a:t> alkohol minst en gång i månaden. </a:t>
            </a:r>
          </a:p>
          <a:p>
            <a:endParaRPr lang="sv-SE"/>
          </a:p>
          <a:p>
            <a:r>
              <a:rPr lang="sv-SE"/>
              <a:t>Markering med tre punkter (…) ovanför stapel innebär att antalet elever som angett redovisat svar är färre än fyra.</a:t>
            </a:r>
          </a:p>
          <a:p>
            <a:r>
              <a:rPr lang="sv-SE"/>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44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000000"/>
                </a:solidFill>
                <a:effectLst/>
                <a:latin typeface="Calibri" panose="020F0502020204030204" pitchFamily="34" charset="0"/>
              </a:rPr>
              <a:t>Den angivna siffran i figuren är resultatet för andelen bland elever som druckit alkohol under de senaste 12 månaderna samt att problemet har inträffat vid minst ett tillfälle. De vanligast förekommande konsekvenserna är listade.</a:t>
            </a:r>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30</a:t>
            </a:fld>
            <a:endParaRPr lang="sv-SE"/>
          </a:p>
        </p:txBody>
      </p:sp>
    </p:spTree>
    <p:extLst>
      <p:ext uri="{BB962C8B-B14F-4D97-AF65-F5344CB8AC3E}">
        <p14:creationId xmlns:p14="http://schemas.microsoft.com/office/powerpoint/2010/main" val="2117630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Siffran anger totalt.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56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32</a:t>
            </a:fld>
            <a:endParaRPr lang="sv-SE"/>
          </a:p>
        </p:txBody>
      </p:sp>
    </p:spTree>
    <p:extLst>
      <p:ext uri="{BB962C8B-B14F-4D97-AF65-F5344CB8AC3E}">
        <p14:creationId xmlns:p14="http://schemas.microsoft.com/office/powerpoint/2010/main" val="2774685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2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25 och återges inte.</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561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1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totala antalet svar per kommun och för Värmland som svarat på enkäten. </a:t>
            </a:r>
          </a:p>
          <a:p>
            <a:r>
              <a:rPr lang="sv-SE"/>
              <a:t>Om antalet är annorlunda än hur många som svarat på enkäten kan det bero på att en elev är bosatt i en kommun utanför Värmland eller att en elev inte besvarat frågan om vilken kommun hen bor i.</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a:t>
            </a:fld>
            <a:endParaRPr lang="sv-SE"/>
          </a:p>
        </p:txBody>
      </p:sp>
    </p:spTree>
    <p:extLst>
      <p:ext uri="{BB962C8B-B14F-4D97-AF65-F5344CB8AC3E}">
        <p14:creationId xmlns:p14="http://schemas.microsoft.com/office/powerpoint/2010/main" val="71501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62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25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38</a:t>
            </a:fld>
            <a:endParaRPr lang="sv-SE"/>
          </a:p>
        </p:txBody>
      </p:sp>
    </p:spTree>
    <p:extLst>
      <p:ext uri="{BB962C8B-B14F-4D97-AF65-F5344CB8AC3E}">
        <p14:creationId xmlns:p14="http://schemas.microsoft.com/office/powerpoint/2010/main" val="2575815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603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59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1">
                <a:effectLst/>
              </a:rPr>
              <a:t>Narkotikaklassade läkemedel</a:t>
            </a:r>
            <a:r>
              <a:rPr lang="sv-SE" b="1">
                <a:effectLst/>
              </a:rPr>
              <a:t> </a:t>
            </a:r>
            <a:br>
              <a:rPr lang="sv-SE"/>
            </a:br>
            <a:r>
              <a:rPr lang="sv-SE"/>
              <a:t>Två frågor handlar om användning av narkotikaklassade läkemedel </a:t>
            </a:r>
            <a:r>
              <a:rPr lang="sv-SE" u="sng">
                <a:effectLst/>
              </a:rPr>
              <a:t>utan</a:t>
            </a:r>
            <a:r>
              <a:rPr lang="sv-SE"/>
              <a:t> recept utskrivet till dig. </a:t>
            </a:r>
            <a:r>
              <a:rPr lang="sv-SE" u="sng">
                <a:effectLst/>
              </a:rPr>
              <a:t> </a:t>
            </a:r>
            <a:r>
              <a:rPr lang="sv-SE" u="none">
                <a:effectLst/>
              </a:rPr>
              <a:t>Användning innefattar </a:t>
            </a:r>
            <a:r>
              <a:rPr lang="sv-SE"/>
              <a:t>användning av läkemedlet utan en läkares rekommendation eller att du använt mer eller oftare än rekommenderat. </a:t>
            </a:r>
            <a:r>
              <a:rPr lang="sv-SE" sz="1200"/>
              <a:t>Receptbelagda läkemedel inkluderar frågor om smärtstillande läkemedel (</a:t>
            </a:r>
            <a:r>
              <a:rPr lang="sv-SE"/>
              <a:t>t ex </a:t>
            </a:r>
            <a:r>
              <a:rPr lang="sv-SE" err="1"/>
              <a:t>Tramadol</a:t>
            </a:r>
            <a:r>
              <a:rPr lang="sv-SE"/>
              <a:t>, Citodon, Morfin)</a:t>
            </a:r>
            <a:r>
              <a:rPr lang="sv-SE" sz="1200"/>
              <a:t> och sömn- eller lugnande medel </a:t>
            </a:r>
            <a:r>
              <a:rPr lang="sv-SE"/>
              <a:t>(t ex </a:t>
            </a:r>
            <a:r>
              <a:rPr lang="sv-SE" err="1"/>
              <a:t>Stesolid</a:t>
            </a:r>
            <a:r>
              <a:rPr lang="sv-SE"/>
              <a:t>, </a:t>
            </a:r>
            <a:r>
              <a:rPr lang="sv-SE" err="1"/>
              <a:t>Xanor</a:t>
            </a:r>
            <a:r>
              <a:rPr lang="sv-SE"/>
              <a:t>, </a:t>
            </a:r>
            <a:r>
              <a:rPr lang="sv-SE" err="1"/>
              <a:t>Bensodiazepin</a:t>
            </a:r>
            <a:r>
              <a:rPr lang="sv-SE"/>
              <a:t>).</a:t>
            </a:r>
            <a:endParaRPr lang="sv-SE" b="0" i="0">
              <a:solidFill>
                <a:srgbClr val="000000"/>
              </a:solidFill>
              <a:effectLst/>
              <a:latin typeface="Calibri" panose="020F0502020204030204" pitchFamily="34" charset="0"/>
            </a:endParaRPr>
          </a:p>
          <a:p>
            <a:endParaRPr lang="sv-SE"/>
          </a:p>
          <a:p>
            <a:r>
              <a:rPr lang="sv-SE"/>
              <a:t>I CANs nationella skolundersökning inkluderas fler läkemedel än smärtstillande och lugnande/sömnmedel vilket inte gör de sammanslagna resultaten för Värmland och riket jämförbara. Användningen av smärtstillande respektive sömn-/lugnande medel var för sig ser likartad ut i Värmland som resultaten för genomsnittet i riket.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42</a:t>
            </a:fld>
            <a:endParaRPr lang="sv-SE"/>
          </a:p>
        </p:txBody>
      </p:sp>
    </p:spTree>
    <p:extLst>
      <p:ext uri="{BB962C8B-B14F-4D97-AF65-F5344CB8AC3E}">
        <p14:creationId xmlns:p14="http://schemas.microsoft.com/office/powerpoint/2010/main" val="740741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Dessa läkemedel kan vara vilka som helst och behöver inte vara narkotikaklassade eller receptbelagda.</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43</a:t>
            </a:fld>
            <a:endParaRPr lang="sv-SE"/>
          </a:p>
        </p:txBody>
      </p:sp>
    </p:spTree>
    <p:extLst>
      <p:ext uri="{BB962C8B-B14F-4D97-AF65-F5344CB8AC3E}">
        <p14:creationId xmlns:p14="http://schemas.microsoft.com/office/powerpoint/2010/main" val="710414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36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Andelen för cigaretter och snus är elever under 18 år , för övriga inkluderas alla gymnasielever</a:t>
            </a:r>
          </a:p>
        </p:txBody>
      </p:sp>
      <p:sp>
        <p:nvSpPr>
          <p:cNvPr id="4" name="Platshållare för bildnummer 3"/>
          <p:cNvSpPr>
            <a:spLocks noGrp="1"/>
          </p:cNvSpPr>
          <p:nvPr>
            <p:ph type="sldNum" sz="quarter" idx="5"/>
          </p:nvPr>
        </p:nvSpPr>
        <p:spPr/>
        <p:txBody>
          <a:bodyPr/>
          <a:lstStyle/>
          <a:p>
            <a:fld id="{CADFC352-71A1-AF49-99F7-6227888849C9}" type="slidenum">
              <a:rPr lang="sv-SE" smtClean="0"/>
              <a:t>46</a:t>
            </a:fld>
            <a:endParaRPr lang="sv-SE"/>
          </a:p>
        </p:txBody>
      </p:sp>
    </p:spTree>
    <p:extLst>
      <p:ext uri="{BB962C8B-B14F-4D97-AF65-F5344CB8AC3E}">
        <p14:creationId xmlns:p14="http://schemas.microsoft.com/office/powerpoint/2010/main" val="1751150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47</a:t>
            </a:fld>
            <a:endParaRPr lang="sv-SE"/>
          </a:p>
        </p:txBody>
      </p:sp>
    </p:spTree>
    <p:extLst>
      <p:ext uri="{BB962C8B-B14F-4D97-AF65-F5344CB8AC3E}">
        <p14:creationId xmlns:p14="http://schemas.microsoft.com/office/powerpoint/2010/main" val="3169814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25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49</a:t>
            </a:fld>
            <a:endParaRPr lang="sv-SE"/>
          </a:p>
        </p:txBody>
      </p:sp>
    </p:spTree>
    <p:extLst>
      <p:ext uri="{BB962C8B-B14F-4D97-AF65-F5344CB8AC3E}">
        <p14:creationId xmlns:p14="http://schemas.microsoft.com/office/powerpoint/2010/main" val="152815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Högskoleförberedande program (tex. teknik, ekonomi, naturvetenskap) 57%  2025 (55% 2023)</a:t>
            </a:r>
          </a:p>
          <a:p>
            <a:r>
              <a:rPr lang="sv-SE"/>
              <a:t>Yrkesprogram (tex. handel och administration, barn och fritid, fordon och transport) 39% 2025 (43% 2023)</a:t>
            </a:r>
          </a:p>
          <a:p>
            <a:r>
              <a:rPr lang="sv-SE"/>
              <a:t>Annat program (tex. Introduktionsprogram, gymnasiesärskoleprogram)</a:t>
            </a:r>
          </a:p>
        </p:txBody>
      </p:sp>
      <p:sp>
        <p:nvSpPr>
          <p:cNvPr id="4" name="Platshållare för bildnummer 3"/>
          <p:cNvSpPr>
            <a:spLocks noGrp="1"/>
          </p:cNvSpPr>
          <p:nvPr>
            <p:ph type="sldNum" sz="quarter" idx="5"/>
          </p:nvPr>
        </p:nvSpPr>
        <p:spPr/>
        <p:txBody>
          <a:bodyPr/>
          <a:lstStyle/>
          <a:p>
            <a:fld id="{CADFC352-71A1-AF49-99F7-6227888849C9}" type="slidenum">
              <a:rPr lang="sv-SE" smtClean="0"/>
              <a:t>8</a:t>
            </a:fld>
            <a:endParaRPr lang="sv-SE"/>
          </a:p>
        </p:txBody>
      </p:sp>
    </p:spTree>
    <p:extLst>
      <p:ext uri="{BB962C8B-B14F-4D97-AF65-F5344CB8AC3E}">
        <p14:creationId xmlns:p14="http://schemas.microsoft.com/office/powerpoint/2010/main" val="3089107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50</a:t>
            </a:fld>
            <a:endParaRPr lang="sv-SE"/>
          </a:p>
        </p:txBody>
      </p:sp>
    </p:spTree>
    <p:extLst>
      <p:ext uri="{BB962C8B-B14F-4D97-AF65-F5344CB8AC3E}">
        <p14:creationId xmlns:p14="http://schemas.microsoft.com/office/powerpoint/2010/main" val="3578871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53</a:t>
            </a:fld>
            <a:endParaRPr lang="sv-SE"/>
          </a:p>
        </p:txBody>
      </p:sp>
    </p:spTree>
    <p:extLst>
      <p:ext uri="{BB962C8B-B14F-4D97-AF65-F5344CB8AC3E}">
        <p14:creationId xmlns:p14="http://schemas.microsoft.com/office/powerpoint/2010/main" val="643492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p:txBody>
      </p:sp>
      <p:sp>
        <p:nvSpPr>
          <p:cNvPr id="4" name="Platshållare för bildnummer 3"/>
          <p:cNvSpPr>
            <a:spLocks noGrp="1"/>
          </p:cNvSpPr>
          <p:nvPr>
            <p:ph type="sldNum" sz="quarter" idx="5"/>
          </p:nvPr>
        </p:nvSpPr>
        <p:spPr/>
        <p:txBody>
          <a:bodyPr/>
          <a:lstStyle/>
          <a:p>
            <a:fld id="{CADFC352-71A1-AF49-99F7-6227888849C9}" type="slidenum">
              <a:rPr lang="sv-SE" smtClean="0"/>
              <a:t>55</a:t>
            </a:fld>
            <a:endParaRPr lang="sv-SE"/>
          </a:p>
        </p:txBody>
      </p:sp>
    </p:spTree>
    <p:extLst>
      <p:ext uri="{BB962C8B-B14F-4D97-AF65-F5344CB8AC3E}">
        <p14:creationId xmlns:p14="http://schemas.microsoft.com/office/powerpoint/2010/main" val="24590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57</a:t>
            </a:fld>
            <a:endParaRPr lang="sv-SE"/>
          </a:p>
        </p:txBody>
      </p:sp>
    </p:spTree>
    <p:extLst>
      <p:ext uri="{BB962C8B-B14F-4D97-AF65-F5344CB8AC3E}">
        <p14:creationId xmlns:p14="http://schemas.microsoft.com/office/powerpoint/2010/main" val="1765142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ea typeface="Calibri"/>
              <a:cs typeface="Calibri"/>
            </a:endParaRP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59</a:t>
            </a:fld>
            <a:endParaRPr lang="sv-SE"/>
          </a:p>
        </p:txBody>
      </p:sp>
    </p:spTree>
    <p:extLst>
      <p:ext uri="{BB962C8B-B14F-4D97-AF65-F5344CB8AC3E}">
        <p14:creationId xmlns:p14="http://schemas.microsoft.com/office/powerpoint/2010/main" val="1481020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25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60</a:t>
            </a:fld>
            <a:endParaRPr lang="sv-SE"/>
          </a:p>
        </p:txBody>
      </p:sp>
    </p:spTree>
    <p:extLst>
      <p:ext uri="{BB962C8B-B14F-4D97-AF65-F5344CB8AC3E}">
        <p14:creationId xmlns:p14="http://schemas.microsoft.com/office/powerpoint/2010/main" val="2814938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a:solidFill>
                  <a:srgbClr val="000000"/>
                </a:solidFill>
                <a:effectLst/>
                <a:latin typeface="Calibri" panose="020F0502020204030204" pitchFamily="34" charset="0"/>
              </a:rPr>
              <a:t>Pre-workout; preparat för att höja den fysiska prestationen i tränings- eller tävlingssammanhang. Till exempel </a:t>
            </a:r>
            <a:r>
              <a:rPr lang="sv-SE" sz="1200" b="0" i="0" u="none" strike="noStrike" err="1">
                <a:solidFill>
                  <a:srgbClr val="000000"/>
                </a:solidFill>
                <a:effectLst/>
                <a:latin typeface="Calibri" panose="020F0502020204030204" pitchFamily="34" charset="0"/>
              </a:rPr>
              <a:t>kreatin</a:t>
            </a:r>
            <a:r>
              <a:rPr lang="sv-SE" sz="1200" b="0" i="0" u="none" strike="noStrike">
                <a:solidFill>
                  <a:srgbClr val="000000"/>
                </a:solidFill>
                <a:effectLst/>
                <a:latin typeface="Calibri" panose="020F0502020204030204" pitchFamily="34" charset="0"/>
              </a:rPr>
              <a:t>, beta-</a:t>
            </a:r>
            <a:r>
              <a:rPr lang="sv-SE" sz="1200" b="0" i="0" u="none" strike="noStrike" err="1">
                <a:solidFill>
                  <a:srgbClr val="000000"/>
                </a:solidFill>
                <a:effectLst/>
                <a:latin typeface="Calibri" panose="020F0502020204030204" pitchFamily="34" charset="0"/>
              </a:rPr>
              <a:t>alanin</a:t>
            </a:r>
            <a:r>
              <a:rPr lang="sv-SE" sz="1200" b="0" i="0" u="none" strike="noStrike">
                <a:solidFill>
                  <a:srgbClr val="000000"/>
                </a:solidFill>
                <a:effectLst/>
                <a:latin typeface="Calibri" panose="020F0502020204030204" pitchFamily="34" charset="0"/>
              </a:rPr>
              <a:t>, L-</a:t>
            </a:r>
            <a:r>
              <a:rPr lang="sv-SE" sz="1200" b="0" i="0" u="none" strike="noStrike" err="1">
                <a:solidFill>
                  <a:srgbClr val="000000"/>
                </a:solidFill>
                <a:effectLst/>
                <a:latin typeface="Calibri" panose="020F0502020204030204" pitchFamily="34" charset="0"/>
              </a:rPr>
              <a:t>arginin</a:t>
            </a:r>
            <a:r>
              <a:rPr lang="sv-SE" sz="1200" b="0" i="0" u="none" strike="noStrike">
                <a:solidFill>
                  <a:srgbClr val="000000"/>
                </a:solidFill>
                <a:effectLst/>
                <a:latin typeface="Calibri" panose="020F0502020204030204" pitchFamily="34" charset="0"/>
              </a:rPr>
              <a:t>, BCAA, </a:t>
            </a:r>
            <a:r>
              <a:rPr lang="sv-SE" sz="1200" b="0" i="0" u="none" strike="noStrike" err="1">
                <a:solidFill>
                  <a:srgbClr val="000000"/>
                </a:solidFill>
                <a:effectLst/>
                <a:latin typeface="Calibri" panose="020F0502020204030204" pitchFamily="34" charset="0"/>
              </a:rPr>
              <a:t>Synefrin</a:t>
            </a:r>
            <a:r>
              <a:rPr lang="sv-SE" sz="1200" b="0" i="0" u="none" strike="noStrike">
                <a:solidFill>
                  <a:srgbClr val="000000"/>
                </a:solidFill>
                <a:effectLst/>
                <a:latin typeface="Calibri" panose="020F0502020204030204" pitchFamily="34" charset="0"/>
              </a:rPr>
              <a:t>.</a:t>
            </a:r>
          </a:p>
          <a:p>
            <a:r>
              <a:rPr lang="sv-SE" b="0" i="0">
                <a:solidFill>
                  <a:srgbClr val="000000"/>
                </a:solidFill>
                <a:effectLst/>
                <a:latin typeface="Calibri" panose="020F0502020204030204" pitchFamily="34" charset="0"/>
              </a:rPr>
              <a:t>Vid beteckningen * är antalet svar i kommunen färre än 25 och återges inte.</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85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8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64</a:t>
            </a:fld>
            <a:endParaRPr lang="sv-SE"/>
          </a:p>
        </p:txBody>
      </p:sp>
    </p:spTree>
    <p:extLst>
      <p:ext uri="{BB962C8B-B14F-4D97-AF65-F5344CB8AC3E}">
        <p14:creationId xmlns:p14="http://schemas.microsoft.com/office/powerpoint/2010/main" val="22191666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a:t>Avrundning till heltal i procent gör att den redovisade summan kan bli mellan 99-101 procent</a:t>
            </a:r>
          </a:p>
          <a:p>
            <a:r>
              <a:rPr lang="sv-SE"/>
              <a:t>Frågeställning: Brukar du skolka, ha ogiltig frånvaro?</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58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9</a:t>
            </a:fld>
            <a:endParaRPr lang="sv-SE"/>
          </a:p>
        </p:txBody>
      </p:sp>
    </p:spTree>
    <p:extLst>
      <p:ext uri="{BB962C8B-B14F-4D97-AF65-F5344CB8AC3E}">
        <p14:creationId xmlns:p14="http://schemas.microsoft.com/office/powerpoint/2010/main" val="186861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Rökare= Elever som svarat att de under de senaste 12 månaderna; Ja, röker varje dag, Ja, röker nästan varje dag, Ja, men röker bara ibland.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Frågan: Röker du fortfarande ställs till elever som svarat att de rökt under de senaste 12 månaderna.</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10</a:t>
            </a:fld>
            <a:endParaRPr lang="sv-SE"/>
          </a:p>
        </p:txBody>
      </p:sp>
    </p:spTree>
    <p:extLst>
      <p:ext uri="{BB962C8B-B14F-4D97-AF65-F5344CB8AC3E}">
        <p14:creationId xmlns:p14="http://schemas.microsoft.com/office/powerpoint/2010/main" val="15330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Resultatet är en sammanslagning av vad eleverna har svarat på frågorna ”Har du rökt cigaretter någon gång?” och ”Röker du fortfarande?”.</a:t>
            </a:r>
          </a:p>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62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Rökare= Elever som svarat att de under de senaste 12 månaderna; Ja, röker varje dag, Ja, röker nästan varje dag, Ja, men röker bara ibland.</a:t>
            </a:r>
          </a:p>
          <a:p>
            <a:r>
              <a:rPr lang="sv-SE"/>
              <a:t>Vid beteckningen * är antalet svar i kommunen färre än 25 och återges inte.</a:t>
            </a:r>
          </a:p>
        </p:txBody>
      </p:sp>
      <p:sp>
        <p:nvSpPr>
          <p:cNvPr id="4" name="Platshållare för bildnummer 3"/>
          <p:cNvSpPr>
            <a:spLocks noGrp="1"/>
          </p:cNvSpPr>
          <p:nvPr>
            <p:ph type="sldNum" sz="quarter" idx="5"/>
          </p:nvPr>
        </p:nvSpPr>
        <p:spPr/>
        <p:txBody>
          <a:bodyPr/>
          <a:lstStyle/>
          <a:p>
            <a:fld id="{CADFC352-71A1-AF49-99F7-6227888849C9}" type="slidenum">
              <a:rPr lang="sv-SE" smtClean="0"/>
              <a:t>12</a:t>
            </a:fld>
            <a:endParaRPr lang="sv-SE"/>
          </a:p>
        </p:txBody>
      </p:sp>
    </p:spTree>
    <p:extLst>
      <p:ext uri="{BB962C8B-B14F-4D97-AF65-F5344CB8AC3E}">
        <p14:creationId xmlns:p14="http://schemas.microsoft.com/office/powerpoint/2010/main" val="214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13</a:t>
            </a:fld>
            <a:endParaRPr lang="sv-SE"/>
          </a:p>
        </p:txBody>
      </p:sp>
    </p:spTree>
    <p:extLst>
      <p:ext uri="{BB962C8B-B14F-4D97-AF65-F5344CB8AC3E}">
        <p14:creationId xmlns:p14="http://schemas.microsoft.com/office/powerpoint/2010/main" val="966986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63085" y="3600748"/>
            <a:ext cx="10221481" cy="1790699"/>
          </a:xfrm>
        </p:spPr>
        <p:txBody>
          <a:bodyPr anchor="t"/>
          <a:lstStyle>
            <a:lvl1pPr algn="l">
              <a:defRPr sz="5333" b="1" cap="all"/>
            </a:lvl1pPr>
          </a:lstStyle>
          <a:p>
            <a:r>
              <a:rPr lang="sv-SE"/>
              <a:t>Klicka här för att ändra format</a:t>
            </a:r>
          </a:p>
        </p:txBody>
      </p:sp>
      <p:sp>
        <p:nvSpPr>
          <p:cNvPr id="3" name="Text Placeholder 2"/>
          <p:cNvSpPr>
            <a:spLocks noGrp="1"/>
          </p:cNvSpPr>
          <p:nvPr>
            <p:ph type="body" idx="1"/>
          </p:nvPr>
        </p:nvSpPr>
        <p:spPr>
          <a:xfrm>
            <a:off x="963085" y="2084851"/>
            <a:ext cx="10221481" cy="1500188"/>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5877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2026-01-26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2026-01-26</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2026-01-26</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2026-01-26</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2026-01-26</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2026-01-26</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2026-01-26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2026-01-26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2026-01-26</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571683" cy="1311128"/>
          </a:xfrm>
        </p:spPr>
        <p:txBody>
          <a:bodyPr/>
          <a:lstStyle/>
          <a:p>
            <a:r>
              <a:rPr lang="sv-SE"/>
              <a:t>Elevers drogvanor 2025</a:t>
            </a:r>
          </a:p>
        </p:txBody>
      </p:sp>
      <p:sp>
        <p:nvSpPr>
          <p:cNvPr id="3" name="Underrubrik 2">
            <a:extLst>
              <a:ext uri="{FF2B5EF4-FFF2-40B4-BE49-F238E27FC236}">
                <a16:creationId xmlns:a16="http://schemas.microsoft.com/office/drawing/2014/main" id="{A31603C9-3ECE-7F49-8E23-221F70D97A6A}"/>
              </a:ext>
            </a:extLst>
          </p:cNvPr>
          <p:cNvSpPr>
            <a:spLocks noGrp="1"/>
          </p:cNvSpPr>
          <p:nvPr>
            <p:ph type="subTitle" idx="1"/>
          </p:nvPr>
        </p:nvSpPr>
        <p:spPr/>
        <p:txBody>
          <a:bodyPr/>
          <a:lstStyle/>
          <a:p>
            <a:r>
              <a:rPr lang="sv-SE"/>
              <a:t>Läns- och kommunrapport</a:t>
            </a:r>
          </a:p>
          <a:p>
            <a:r>
              <a:rPr lang="sv-SE"/>
              <a:t>Gymnasiet år 2</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81BCD-5F3A-3880-AB23-FC309632F987}"/>
              </a:ext>
            </a:extLst>
          </p:cNvPr>
          <p:cNvSpPr>
            <a:spLocks noGrp="1"/>
          </p:cNvSpPr>
          <p:nvPr>
            <p:ph type="title"/>
          </p:nvPr>
        </p:nvSpPr>
        <p:spPr/>
        <p:txBody>
          <a:bodyPr/>
          <a:lstStyle/>
          <a:p>
            <a:r>
              <a:rPr lang="sv-SE" sz="2000"/>
              <a:t>Andel rökare i gymnasiet år 2</a:t>
            </a:r>
            <a:br>
              <a:rPr lang="sv-SE" sz="2000"/>
            </a:br>
            <a:r>
              <a:rPr lang="sv-SE" sz="2000"/>
              <a:t>Värmland och riket år 2015 - 2025</a:t>
            </a:r>
          </a:p>
        </p:txBody>
      </p:sp>
      <p:sp>
        <p:nvSpPr>
          <p:cNvPr id="3" name="Platshållare för text 2">
            <a:extLst>
              <a:ext uri="{FF2B5EF4-FFF2-40B4-BE49-F238E27FC236}">
                <a16:creationId xmlns:a16="http://schemas.microsoft.com/office/drawing/2014/main" id="{FD4FABEE-A2AD-F425-04B3-099E678A9093}"/>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för utvecklingen av  andel rökare i gymnasiets år 2 för Värmland och riket mellan åren 2015-2025. Från 2019 har andelen rökande tjejer i Värmland minskat från 27 procent till 13 procent. Under samma period har andelen rökande killar minskat fram tid årets undersökning då den ökade igen. ">
            <a:extLst>
              <a:ext uri="{FF2B5EF4-FFF2-40B4-BE49-F238E27FC236}">
                <a16:creationId xmlns:a16="http://schemas.microsoft.com/office/drawing/2014/main" id="{71D406C9-FA88-6806-8214-A20B2DC07B01}"/>
              </a:ext>
              <a:ext uri="{147F2762-F138-4A5C-976F-8EAC2B608ADB}">
                <a16:predDERef xmlns:a16="http://schemas.microsoft.com/office/drawing/2014/main" pred="{5249A670-01F8-FF40-CB6B-493E4E43250B}"/>
              </a:ext>
            </a:extLst>
          </p:cNvPr>
          <p:cNvGraphicFramePr>
            <a:graphicFrameLocks/>
          </p:cNvGraphicFramePr>
          <p:nvPr>
            <p:extLst>
              <p:ext uri="{D42A27DB-BD31-4B8C-83A1-F6EECF244321}">
                <p14:modId xmlns:p14="http://schemas.microsoft.com/office/powerpoint/2010/main" val="2980762728"/>
              </p:ext>
            </p:extLst>
          </p:nvPr>
        </p:nvGraphicFramePr>
        <p:xfrm>
          <a:off x="2495191" y="2482848"/>
          <a:ext cx="7238916" cy="3239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44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Röker du?</a:t>
            </a:r>
            <a:br>
              <a:rPr lang="sv-SE" sz="2000"/>
            </a:br>
            <a:r>
              <a:rPr lang="sv-SE" sz="2000"/>
              <a:t>Andel elever i gymnasiet år 2, Värmland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descr="Stapeldiagram som visar att 83 procent eleverna i gymnasiets år 2 inte röker. Andelen är 87 procent för tjejerna och 79 procent för killarna.">
            <a:extLst>
              <a:ext uri="{FF2B5EF4-FFF2-40B4-BE49-F238E27FC236}">
                <a16:creationId xmlns:a16="http://schemas.microsoft.com/office/drawing/2014/main" id="{D52C8D7F-0D24-4922-BE60-8058192C684B}"/>
              </a:ext>
            </a:extLst>
          </p:cNvPr>
          <p:cNvGraphicFramePr>
            <a:graphicFrameLocks/>
          </p:cNvGraphicFramePr>
          <p:nvPr>
            <p:extLst>
              <p:ext uri="{D42A27DB-BD31-4B8C-83A1-F6EECF244321}">
                <p14:modId xmlns:p14="http://schemas.microsoft.com/office/powerpoint/2010/main" val="343595367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12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rökare i gymnasiet år 2, de senaste 12 månaderna per boendekommun, 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b="1"/>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grpSp>
      <p:graphicFrame>
        <p:nvGraphicFramePr>
          <p:cNvPr id="5" name="Diagram 4" descr="Stapeldiagram som visar att totalt röker 17 procent i Värmland och 19 procent i riket. I Värmland är andelen rökare högre bland killar än tjejer. Högst andel i kommunerna är 31 procent och lägst är 7 procent. ">
            <a:extLst>
              <a:ext uri="{FF2B5EF4-FFF2-40B4-BE49-F238E27FC236}">
                <a16:creationId xmlns:a16="http://schemas.microsoft.com/office/drawing/2014/main" id="{87535C04-734B-408F-A73B-3B93CFCC42C6}"/>
              </a:ext>
            </a:extLst>
          </p:cNvPr>
          <p:cNvGraphicFramePr>
            <a:graphicFrameLocks/>
          </p:cNvGraphicFramePr>
          <p:nvPr>
            <p:extLst>
              <p:ext uri="{D42A27DB-BD31-4B8C-83A1-F6EECF244321}">
                <p14:modId xmlns:p14="http://schemas.microsoft.com/office/powerpoint/2010/main" val="3868080773"/>
              </p:ext>
            </p:extLst>
          </p:nvPr>
        </p:nvGraphicFramePr>
        <p:xfrm>
          <a:off x="2495191" y="2482849"/>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1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p:txBody>
          <a:bodyPr/>
          <a:lstStyle/>
          <a:p>
            <a:r>
              <a:rPr lang="sv-SE" sz="2000"/>
              <a:t>Hur får du vanligtvis tag på cigaretter? </a:t>
            </a:r>
            <a:br>
              <a:rPr lang="sv-SE" sz="2000"/>
            </a:br>
            <a:r>
              <a:rPr lang="sv-SE" sz="2000"/>
              <a:t>Andel bland rökande elever som ej fyllt 18 år </a:t>
            </a:r>
            <a:br>
              <a:rPr lang="sv-SE" sz="2000"/>
            </a:br>
            <a:r>
              <a:rPr lang="sv-SE" sz="2000"/>
              <a:t>gymnasiet år 2, Värmland år 2025</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pPr marL="0" indent="0">
              <a:buNone/>
            </a:pPr>
            <a:endParaRPr lang="sv-SE"/>
          </a:p>
        </p:txBody>
      </p:sp>
      <p:graphicFrame>
        <p:nvGraphicFramePr>
          <p:cNvPr id="2" name="Diagram 1" descr="Stapeldiagram som visar att det är vanligast att få cigaretter från kompisar. Både för tjejer och killar. ">
            <a:extLst>
              <a:ext uri="{FF2B5EF4-FFF2-40B4-BE49-F238E27FC236}">
                <a16:creationId xmlns:a16="http://schemas.microsoft.com/office/drawing/2014/main" id="{5A9C48D1-EAEA-46B9-9782-8655F9A9FB12}"/>
              </a:ext>
            </a:extLst>
          </p:cNvPr>
          <p:cNvGraphicFramePr>
            <a:graphicFrameLocks/>
          </p:cNvGraphicFramePr>
          <p:nvPr>
            <p:extLst>
              <p:ext uri="{D42A27DB-BD31-4B8C-83A1-F6EECF244321}">
                <p14:modId xmlns:p14="http://schemas.microsoft.com/office/powerpoint/2010/main" val="215095763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17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1036E3-1856-A57D-CA50-3361EAECA545}"/>
              </a:ext>
            </a:extLst>
          </p:cNvPr>
          <p:cNvSpPr>
            <a:spLocks noGrp="1"/>
          </p:cNvSpPr>
          <p:nvPr>
            <p:ph type="title"/>
          </p:nvPr>
        </p:nvSpPr>
        <p:spPr/>
        <p:txBody>
          <a:bodyPr/>
          <a:lstStyle/>
          <a:p>
            <a:r>
              <a:rPr lang="sv-SE" sz="2000"/>
              <a:t>Andel elever i gymnasiet år 2 som </a:t>
            </a:r>
            <a:r>
              <a:rPr lang="sv-SE" sz="2000" err="1"/>
              <a:t>vejpat</a:t>
            </a:r>
            <a:r>
              <a:rPr lang="sv-SE" sz="2000"/>
              <a:t>/rökt e-cigarett under de senaste 12 månaderna</a:t>
            </a:r>
            <a:br>
              <a:rPr lang="sv-SE" sz="2000"/>
            </a:br>
            <a:r>
              <a:rPr lang="sv-SE" sz="2000"/>
              <a:t>Värmland och riket år 2015 - 2025</a:t>
            </a:r>
          </a:p>
        </p:txBody>
      </p:sp>
      <p:sp>
        <p:nvSpPr>
          <p:cNvPr id="3" name="Platshållare för text 2">
            <a:extLst>
              <a:ext uri="{FF2B5EF4-FFF2-40B4-BE49-F238E27FC236}">
                <a16:creationId xmlns:a16="http://schemas.microsoft.com/office/drawing/2014/main" id="{720ADFE1-667B-CF09-2FBA-6FB2F41AD2EE}"/>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en ökning av andel gymnasieelever som vejpat  både i Värmland och riket mellan åren 2015-2025. För tjejerna i Värmland har andelen ökat från 11 till 51 procent. För killarna från 17 till 41 procent.">
            <a:extLst>
              <a:ext uri="{FF2B5EF4-FFF2-40B4-BE49-F238E27FC236}">
                <a16:creationId xmlns:a16="http://schemas.microsoft.com/office/drawing/2014/main" id="{6D9D8E1D-AC95-70B9-104B-CAD96AA1FA88}"/>
              </a:ext>
              <a:ext uri="{147F2762-F138-4A5C-976F-8EAC2B608ADB}">
                <a16:predDERef xmlns:a16="http://schemas.microsoft.com/office/drawing/2014/main" pred="{0E80F965-C23E-B62C-CFA9-42E515FBCE61}"/>
              </a:ext>
            </a:extLst>
          </p:cNvPr>
          <p:cNvGraphicFramePr>
            <a:graphicFrameLocks/>
          </p:cNvGraphicFramePr>
          <p:nvPr>
            <p:extLst>
              <p:ext uri="{D42A27DB-BD31-4B8C-83A1-F6EECF244321}">
                <p14:modId xmlns:p14="http://schemas.microsoft.com/office/powerpoint/2010/main" val="1817225346"/>
              </p:ext>
            </p:extLst>
          </p:nvPr>
        </p:nvGraphicFramePr>
        <p:xfrm>
          <a:off x="2495190"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653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gymnasiet år 2 som </a:t>
            </a:r>
            <a:r>
              <a:rPr lang="sv-SE" sz="2000" err="1"/>
              <a:t>vejpat</a:t>
            </a:r>
            <a:r>
              <a:rPr lang="sv-SE" sz="2000"/>
              <a:t>/rökt e-cigarett de senaste 12 månaderna per boendekommun</a:t>
            </a:r>
            <a:br>
              <a:rPr lang="sv-SE" sz="2000"/>
            </a:br>
            <a:r>
              <a:rPr lang="sv-SE" sz="2000"/>
              <a:t>Värmland och riket år 2025</a:t>
            </a:r>
          </a:p>
        </p:txBody>
      </p:sp>
      <p:sp>
        <p:nvSpPr>
          <p:cNvPr id="5" name="Platshållare för text 4">
            <a:extLst>
              <a:ext uri="{FF2B5EF4-FFF2-40B4-BE49-F238E27FC236}">
                <a16:creationId xmlns:a16="http://schemas.microsoft.com/office/drawing/2014/main" id="{3CA590AA-ECE1-43BB-A5C6-80A9A78486E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b="1"/>
          </a:p>
        </p:txBody>
      </p:sp>
      <p:graphicFrame>
        <p:nvGraphicFramePr>
          <p:cNvPr id="4" name="Diagram 3" descr="Stapeldiagram som visar att 46 procent i Värmland och 42 procent i riket vejpat unde de senaste3 12 månaderna. Fler tjejer än killar. Högst andel i kommunerna är 67 procent och lägst är 33 procent.">
            <a:extLst>
              <a:ext uri="{FF2B5EF4-FFF2-40B4-BE49-F238E27FC236}">
                <a16:creationId xmlns:a16="http://schemas.microsoft.com/office/drawing/2014/main" id="{0CDB2EE3-485A-4CA5-BEE9-B02704650D70}"/>
              </a:ext>
            </a:extLst>
          </p:cNvPr>
          <p:cNvGraphicFramePr>
            <a:graphicFrameLocks/>
          </p:cNvGraphicFramePr>
          <p:nvPr>
            <p:extLst>
              <p:ext uri="{D42A27DB-BD31-4B8C-83A1-F6EECF244321}">
                <p14:modId xmlns:p14="http://schemas.microsoft.com/office/powerpoint/2010/main" val="812583662"/>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7175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a:t>Andel elever som vill sluta röka, nu eller i framtiden årskurs 9 och gymnasiet år 2, Värmland år 2025</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andelen  rökare som vill sluta röka är 66 procent i årskurs 9 och 56 procent i gymnasiets år 2. En något högre andel tjejer än killar vill sluta röka.&#10;">
            <a:extLst>
              <a:ext uri="{FF2B5EF4-FFF2-40B4-BE49-F238E27FC236}">
                <a16:creationId xmlns:a16="http://schemas.microsoft.com/office/drawing/2014/main" id="{B3AB6760-4934-4D79-B029-828BBEF326B1}"/>
              </a:ext>
            </a:extLst>
          </p:cNvPr>
          <p:cNvGraphicFramePr>
            <a:graphicFrameLocks/>
          </p:cNvGraphicFramePr>
          <p:nvPr>
            <p:extLst>
              <p:ext uri="{D42A27DB-BD31-4B8C-83A1-F6EECF244321}">
                <p14:modId xmlns:p14="http://schemas.microsoft.com/office/powerpoint/2010/main" val="1525543800"/>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841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E30B82-87CF-2301-B86E-D6DFFFFD38BE}"/>
              </a:ext>
            </a:extLst>
          </p:cNvPr>
          <p:cNvSpPr>
            <a:spLocks noGrp="1"/>
          </p:cNvSpPr>
          <p:nvPr>
            <p:ph type="title"/>
          </p:nvPr>
        </p:nvSpPr>
        <p:spPr/>
        <p:txBody>
          <a:bodyPr/>
          <a:lstStyle/>
          <a:p>
            <a:r>
              <a:rPr lang="sv-SE" sz="2000"/>
              <a:t>Andel elever i gymnasiet år 2 som snusar (vitt-, brunt- och nikotinfritt snus), Värmland och riket år 2015 - 2025</a:t>
            </a:r>
          </a:p>
        </p:txBody>
      </p:sp>
      <p:sp>
        <p:nvSpPr>
          <p:cNvPr id="3" name="Platshållare för text 2">
            <a:extLst>
              <a:ext uri="{FF2B5EF4-FFF2-40B4-BE49-F238E27FC236}">
                <a16:creationId xmlns:a16="http://schemas.microsoft.com/office/drawing/2014/main" id="{1270F4D4-30B5-64DC-F69E-637AD8EA2DD4}"/>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andelen snusare har ökat både i Värmland och riket under åren 2015 till 2025.  Andelen tjejer i Värmland som snusar har ökat från 7 till 23 procent. För killarna från 25 till 33 procent.">
            <a:extLst>
              <a:ext uri="{FF2B5EF4-FFF2-40B4-BE49-F238E27FC236}">
                <a16:creationId xmlns:a16="http://schemas.microsoft.com/office/drawing/2014/main" id="{F61DDF32-A91E-152A-7CFD-538FA16A01E3}"/>
              </a:ext>
              <a:ext uri="{147F2762-F138-4A5C-976F-8EAC2B608ADB}">
                <a16:predDERef xmlns:a16="http://schemas.microsoft.com/office/drawing/2014/main" pred="{95700E51-E0E0-BA6E-3228-F528BFACBD96}"/>
              </a:ext>
            </a:extLst>
          </p:cNvPr>
          <p:cNvGraphicFramePr>
            <a:graphicFrameLocks/>
          </p:cNvGraphicFramePr>
          <p:nvPr>
            <p:extLst>
              <p:ext uri="{D42A27DB-BD31-4B8C-83A1-F6EECF244321}">
                <p14:modId xmlns:p14="http://schemas.microsoft.com/office/powerpoint/2010/main" val="67997863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104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Snusar du?</a:t>
            </a:r>
            <a:br>
              <a:rPr lang="sv-SE" sz="2000"/>
            </a:br>
            <a:r>
              <a:rPr lang="sv-SE" sz="2000"/>
              <a:t>Andel elever i gymnasiet år 2, Värmland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descr="Stapeldiagram som visar att 72 procent av eleverna i gymnasiets år 2 inte snusar. Andelen är 78 procent för tjejerna och 67 procent för killarna. ">
            <a:extLst>
              <a:ext uri="{FF2B5EF4-FFF2-40B4-BE49-F238E27FC236}">
                <a16:creationId xmlns:a16="http://schemas.microsoft.com/office/drawing/2014/main" id="{1EA846E8-5504-47AD-8DF0-6FBB76DF5D70}"/>
              </a:ext>
            </a:extLst>
          </p:cNvPr>
          <p:cNvGraphicFramePr>
            <a:graphicFrameLocks/>
          </p:cNvGraphicFramePr>
          <p:nvPr>
            <p:extLst>
              <p:ext uri="{D42A27DB-BD31-4B8C-83A1-F6EECF244321}">
                <p14:modId xmlns:p14="http://schemas.microsoft.com/office/powerpoint/2010/main" val="293646351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66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51864" cy="1325563"/>
          </a:xfrm>
        </p:spPr>
        <p:txBody>
          <a:bodyPr/>
          <a:lstStyle/>
          <a:p>
            <a:r>
              <a:rPr lang="sv-SE" sz="2000"/>
              <a:t>Andel elever i gymnasiet år 2 som snusar (vitt-, brunt- och nikotinfritt snus), per boendekommun</a:t>
            </a:r>
            <a:br>
              <a:rPr lang="sv-SE" sz="2000"/>
            </a:br>
            <a:r>
              <a:rPr lang="sv-SE" sz="2000"/>
              <a:t>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descr="Stapeldiagram som visar att andelen snusare är 28 procent i Värmland och 27 procent i riket. Fler killar än tjejer snusar. Högst andel i kommunerna är 50 procent och lägst är 21 procent.">
            <a:extLst>
              <a:ext uri="{FF2B5EF4-FFF2-40B4-BE49-F238E27FC236}">
                <a16:creationId xmlns:a16="http://schemas.microsoft.com/office/drawing/2014/main" id="{ECB6CEA7-8A51-9FF6-CCC0-43781E3C91BB}"/>
              </a:ext>
              <a:ext uri="{147F2762-F138-4A5C-976F-8EAC2B608ADB}">
                <a16:predDERef xmlns:a16="http://schemas.microsoft.com/office/drawing/2014/main" pred="{3B62EE63-95AF-4BDF-9023-A99EA6A97F10}"/>
              </a:ext>
            </a:extLst>
          </p:cNvPr>
          <p:cNvGraphicFramePr>
            <a:graphicFrameLocks/>
          </p:cNvGraphicFramePr>
          <p:nvPr>
            <p:extLst>
              <p:ext uri="{D42A27DB-BD31-4B8C-83A1-F6EECF244321}">
                <p14:modId xmlns:p14="http://schemas.microsoft.com/office/powerpoint/2010/main" val="402346918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40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Förstasidan på resultatsammanställningen till undersökningen Elevers drogvanor år 2025.">
            <a:extLst>
              <a:ext uri="{FF2B5EF4-FFF2-40B4-BE49-F238E27FC236}">
                <a16:creationId xmlns:a16="http://schemas.microsoft.com/office/drawing/2014/main" id="{B8E48D10-13FD-4292-8A8B-367080EC1332}"/>
              </a:ext>
            </a:extLst>
          </p:cNvPr>
          <p:cNvSpPr>
            <a:spLocks noGrp="1"/>
          </p:cNvSpPr>
          <p:nvPr>
            <p:ph type="title"/>
          </p:nvPr>
        </p:nvSpPr>
        <p:spPr>
          <a:xfrm>
            <a:off x="963085" y="3600748"/>
            <a:ext cx="6302419" cy="1790699"/>
          </a:xfrm>
          <a:prstGeom prst="rect">
            <a:avLst/>
          </a:prstGeom>
        </p:spPr>
        <p:txBody>
          <a:bodyPr anchor="t">
            <a:normAutofit/>
          </a:bodyPr>
          <a:lstStyle/>
          <a:p>
            <a:r>
              <a:rPr lang="sv-SE" cap="none"/>
              <a:t>Undersökningen Elevers drogvanor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Ett kunskapsunderlag</a:t>
            </a:r>
          </a:p>
        </p:txBody>
      </p:sp>
      <p:pic>
        <p:nvPicPr>
          <p:cNvPr id="3" name="Bildobjekt 2">
            <a:extLst>
              <a:ext uri="{FF2B5EF4-FFF2-40B4-BE49-F238E27FC236}">
                <a16:creationId xmlns:a16="http://schemas.microsoft.com/office/drawing/2014/main" id="{05848429-2423-AF4F-B209-CE8950E785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20801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33A2CC-E145-E771-3B2B-68C5A446DB10}"/>
              </a:ext>
            </a:extLst>
          </p:cNvPr>
          <p:cNvSpPr>
            <a:spLocks noGrp="1"/>
          </p:cNvSpPr>
          <p:nvPr>
            <p:ph type="title"/>
          </p:nvPr>
        </p:nvSpPr>
        <p:spPr/>
        <p:txBody>
          <a:bodyPr/>
          <a:lstStyle/>
          <a:p>
            <a:r>
              <a:rPr lang="sv-SE" sz="2000"/>
              <a:t>Andel bland snusande elever i gymnasiet år 2, som använt vitt-, brunt- och nikotinfritt snus, Värmland år 2025</a:t>
            </a:r>
            <a:br>
              <a:rPr lang="sv-SE" sz="2000"/>
            </a:br>
            <a:r>
              <a:rPr lang="sv-SE" sz="1400"/>
              <a:t>(flera alternativ kan markeras) </a:t>
            </a:r>
          </a:p>
        </p:txBody>
      </p:sp>
      <p:sp>
        <p:nvSpPr>
          <p:cNvPr id="3" name="Platshållare för text 2">
            <a:extLst>
              <a:ext uri="{FF2B5EF4-FFF2-40B4-BE49-F238E27FC236}">
                <a16:creationId xmlns:a16="http://schemas.microsoft.com/office/drawing/2014/main" id="{38C52768-EB76-96D8-8275-922E3C7795BC}"/>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det är vanligast att snusa vitt snus. Bland killar är det vanligare att använda mer än en sorts snus.">
            <a:extLst>
              <a:ext uri="{FF2B5EF4-FFF2-40B4-BE49-F238E27FC236}">
                <a16:creationId xmlns:a16="http://schemas.microsoft.com/office/drawing/2014/main" id="{DE9D5B12-DA53-C304-67C2-F2CABE99784B}"/>
              </a:ext>
            </a:extLst>
          </p:cNvPr>
          <p:cNvGraphicFramePr>
            <a:graphicFrameLocks/>
          </p:cNvGraphicFramePr>
          <p:nvPr>
            <p:extLst>
              <p:ext uri="{D42A27DB-BD31-4B8C-83A1-F6EECF244321}">
                <p14:modId xmlns:p14="http://schemas.microsoft.com/office/powerpoint/2010/main" val="1447981305"/>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57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p:txBody>
          <a:bodyPr/>
          <a:lstStyle/>
          <a:p>
            <a:r>
              <a:rPr lang="sv-SE" sz="2000"/>
              <a:t>Hur får du vanligtvis tag på snus? </a:t>
            </a:r>
            <a:br>
              <a:rPr lang="sv-SE" sz="2000"/>
            </a:br>
            <a:r>
              <a:rPr lang="sv-SE" sz="2000"/>
              <a:t>Andel bland snusande elever i gymnasiet år 2, som ej fyllt 18 år, Värmland år 2025</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pPr marL="0" indent="0">
              <a:buNone/>
            </a:pPr>
            <a:endParaRPr lang="sv-SE"/>
          </a:p>
        </p:txBody>
      </p:sp>
      <p:graphicFrame>
        <p:nvGraphicFramePr>
          <p:cNvPr id="3" name="Diagram 2" descr="Stapeldiagram som visar att bland gymnasieelever som ej fyllt 18 år är det vanligast att få snus från kompisar eller att köpa själva. Killar köper snus själva medan tjejerna får från kompis.">
            <a:extLst>
              <a:ext uri="{FF2B5EF4-FFF2-40B4-BE49-F238E27FC236}">
                <a16:creationId xmlns:a16="http://schemas.microsoft.com/office/drawing/2014/main" id="{EDE3440B-853C-44AD-88CC-86FD65DAC22A}"/>
              </a:ext>
            </a:extLst>
          </p:cNvPr>
          <p:cNvGraphicFramePr>
            <a:graphicFrameLocks/>
          </p:cNvGraphicFramePr>
          <p:nvPr>
            <p:extLst>
              <p:ext uri="{D42A27DB-BD31-4B8C-83A1-F6EECF244321}">
                <p14:modId xmlns:p14="http://schemas.microsoft.com/office/powerpoint/2010/main" val="118268410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98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a:t>Andel elever som vill sluta snusa, nu eller i framtiden årskurs 9 och gymnasiet år 2, Värmland år 2025</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andelen snusare som vill sluta snusa är 46 procent i årskurs 9 och 49 procent i gymnasiets år 2. Högre andel tjejer vill sluta snusa.">
            <a:extLst>
              <a:ext uri="{FF2B5EF4-FFF2-40B4-BE49-F238E27FC236}">
                <a16:creationId xmlns:a16="http://schemas.microsoft.com/office/drawing/2014/main" id="{BC4EA19E-704D-43B1-A511-FA1545A59222}"/>
              </a:ext>
            </a:extLst>
          </p:cNvPr>
          <p:cNvGraphicFramePr>
            <a:graphicFrameLocks/>
          </p:cNvGraphicFramePr>
          <p:nvPr>
            <p:extLst>
              <p:ext uri="{D42A27DB-BD31-4B8C-83A1-F6EECF244321}">
                <p14:modId xmlns:p14="http://schemas.microsoft.com/office/powerpoint/2010/main" val="3197927945"/>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99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7A2277C-BB71-460F-69C3-8818CD43E157}"/>
              </a:ext>
            </a:extLst>
          </p:cNvPr>
          <p:cNvSpPr>
            <a:spLocks noGrp="1"/>
          </p:cNvSpPr>
          <p:nvPr>
            <p:ph type="title"/>
          </p:nvPr>
        </p:nvSpPr>
        <p:spPr>
          <a:xfrm>
            <a:off x="1773496" y="972001"/>
            <a:ext cx="8640000" cy="806000"/>
          </a:xfrm>
        </p:spPr>
        <p:txBody>
          <a:bodyPr/>
          <a:lstStyle/>
          <a:p>
            <a:r>
              <a:rPr lang="sv-SE" sz="2000"/>
              <a:t>Andel elever, under 18 år</a:t>
            </a:r>
            <a:r>
              <a:rPr lang="sv-SE" sz="2000">
                <a:solidFill>
                  <a:schemeClr val="tx2"/>
                </a:solidFill>
              </a:rPr>
              <a:t>, </a:t>
            </a:r>
            <a:r>
              <a:rPr lang="sv-SE" sz="2000"/>
              <a:t>som kan få tag på cigaretter och snus inom 24 timmar, Värmland 2025</a:t>
            </a:r>
          </a:p>
        </p:txBody>
      </p:sp>
      <p:sp>
        <p:nvSpPr>
          <p:cNvPr id="9" name="textruta 8">
            <a:extLst>
              <a:ext uri="{FF2B5EF4-FFF2-40B4-BE49-F238E27FC236}">
                <a16:creationId xmlns:a16="http://schemas.microsoft.com/office/drawing/2014/main" id="{EE2F464F-477E-D59A-538D-8B5F703E4BF5}"/>
              </a:ext>
            </a:extLst>
          </p:cNvPr>
          <p:cNvSpPr txBox="1"/>
          <p:nvPr/>
        </p:nvSpPr>
        <p:spPr>
          <a:xfrm>
            <a:off x="2025492" y="2064306"/>
            <a:ext cx="2956560" cy="369332"/>
          </a:xfrm>
          <a:prstGeom prst="rect">
            <a:avLst/>
          </a:prstGeom>
          <a:noFill/>
        </p:spPr>
        <p:txBody>
          <a:bodyPr wrap="square" rtlCol="0">
            <a:spAutoFit/>
          </a:bodyPr>
          <a:lstStyle/>
          <a:p>
            <a:r>
              <a:rPr lang="sv-SE" b="1"/>
              <a:t>Årskurs 9</a:t>
            </a:r>
          </a:p>
        </p:txBody>
      </p:sp>
      <p:sp>
        <p:nvSpPr>
          <p:cNvPr id="10" name="textruta 9">
            <a:extLst>
              <a:ext uri="{FF2B5EF4-FFF2-40B4-BE49-F238E27FC236}">
                <a16:creationId xmlns:a16="http://schemas.microsoft.com/office/drawing/2014/main" id="{953D1161-C184-E83F-0F04-2D8F00077BFA}"/>
              </a:ext>
            </a:extLst>
          </p:cNvPr>
          <p:cNvSpPr txBox="1"/>
          <p:nvPr/>
        </p:nvSpPr>
        <p:spPr>
          <a:xfrm>
            <a:off x="5742624" y="2054146"/>
            <a:ext cx="2956560" cy="369332"/>
          </a:xfrm>
          <a:prstGeom prst="rect">
            <a:avLst/>
          </a:prstGeom>
          <a:noFill/>
        </p:spPr>
        <p:txBody>
          <a:bodyPr wrap="square" rtlCol="0">
            <a:spAutoFit/>
          </a:bodyPr>
          <a:lstStyle/>
          <a:p>
            <a:pPr algn="ctr"/>
            <a:r>
              <a:rPr lang="sv-SE" b="1"/>
              <a:t>Gymnasiets år 2</a:t>
            </a:r>
          </a:p>
        </p:txBody>
      </p:sp>
      <p:graphicFrame>
        <p:nvGraphicFramePr>
          <p:cNvPr id="5" name="Platshållare för innehåll 4" descr="Stapeldiagram som visar att en tredjedel av eleverna i åk 9 och hälften av eleverna i gymnasiets år 2 kan få tag på cigaretter inom ett dygn. För snus är det närmare hälften  i åk 9 och 6 av tio i gymnasiet.">
            <a:extLst>
              <a:ext uri="{FF2B5EF4-FFF2-40B4-BE49-F238E27FC236}">
                <a16:creationId xmlns:a16="http://schemas.microsoft.com/office/drawing/2014/main" id="{EF84A408-6A02-4AE1-9872-F631A9B2D173}"/>
              </a:ext>
            </a:extLst>
          </p:cNvPr>
          <p:cNvGraphicFramePr>
            <a:graphicFrameLocks noGrp="1"/>
          </p:cNvGraphicFramePr>
          <p:nvPr>
            <p:ph sz="half" idx="2"/>
            <p:extLst>
              <p:ext uri="{D42A27DB-BD31-4B8C-83A1-F6EECF244321}">
                <p14:modId xmlns:p14="http://schemas.microsoft.com/office/powerpoint/2010/main" val="1598446020"/>
              </p:ext>
            </p:extLst>
          </p:nvPr>
        </p:nvGraphicFramePr>
        <p:xfrm>
          <a:off x="6273800" y="2484438"/>
          <a:ext cx="4140200"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Platshållare för innehåll 11" descr="Stapeldiagram som visar att en tredjedel av eleverna i årskurs 9 och hälften av eleverna i gymnasiets år 2 kan få tag på cigaretter inom 24 timmar. För snus är det närmare hälften  i årskurs 9 och 6 av 10 i gymnasiets år 2.">
            <a:extLst>
              <a:ext uri="{FF2B5EF4-FFF2-40B4-BE49-F238E27FC236}">
                <a16:creationId xmlns:a16="http://schemas.microsoft.com/office/drawing/2014/main" id="{A4AF7A29-5FDA-8FEB-CD8C-41594D87E15D}"/>
              </a:ext>
            </a:extLst>
          </p:cNvPr>
          <p:cNvGraphicFramePr>
            <a:graphicFrameLocks noGrp="1"/>
          </p:cNvGraphicFramePr>
          <p:nvPr>
            <p:ph sz="half" idx="1"/>
            <p:extLst>
              <p:ext uri="{D42A27DB-BD31-4B8C-83A1-F6EECF244321}">
                <p14:modId xmlns:p14="http://schemas.microsoft.com/office/powerpoint/2010/main" val="948220401"/>
              </p:ext>
            </p:extLst>
          </p:nvPr>
        </p:nvGraphicFramePr>
        <p:xfrm>
          <a:off x="1773238" y="2484438"/>
          <a:ext cx="4140200" cy="32400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53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alkoholkonsumtion.">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Alkoholkonsumtion</a:t>
            </a:r>
            <a:endParaRPr lang="sv-SE" dirty="0"/>
          </a:p>
        </p:txBody>
      </p:sp>
      <p:sp>
        <p:nvSpPr>
          <p:cNvPr id="14" name="Platshållare för text 13">
            <a:extLst>
              <a:ext uri="{FF2B5EF4-FFF2-40B4-BE49-F238E27FC236}">
                <a16:creationId xmlns:a16="http://schemas.microsoft.com/office/drawing/2014/main" id="{CD7AA7E9-08CE-9643-B185-325A5E117571}"/>
              </a:ext>
            </a:extLst>
          </p:cNvPr>
          <p:cNvSpPr>
            <a:spLocks noGrp="1"/>
          </p:cNvSpPr>
          <p:nvPr>
            <p:ph type="body" idx="1"/>
          </p:nvPr>
        </p:nvSpPr>
        <p:spPr/>
        <p:txBody>
          <a:bodyPr/>
          <a:lstStyle/>
          <a:p>
            <a:endParaRPr lang="sv-SE"/>
          </a:p>
        </p:txBody>
      </p:sp>
      <p:pic>
        <p:nvPicPr>
          <p:cNvPr id="6" name="Bildobjekt 5">
            <a:extLst>
              <a:ext uri="{FF2B5EF4-FFF2-40B4-BE49-F238E27FC236}">
                <a16:creationId xmlns:a16="http://schemas.microsoft.com/office/drawing/2014/main" id="{4F80A43C-3758-3E4D-BD4D-837183AE54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730782"/>
            <a:ext cx="6808026" cy="3310109"/>
          </a:xfrm>
          <a:prstGeom prst="rect">
            <a:avLst/>
          </a:prstGeom>
        </p:spPr>
      </p:pic>
    </p:spTree>
    <p:extLst>
      <p:ext uri="{BB962C8B-B14F-4D97-AF65-F5344CB8AC3E}">
        <p14:creationId xmlns:p14="http://schemas.microsoft.com/office/powerpoint/2010/main" val="177542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438841-808F-0343-885C-15B87B52FA3F}"/>
              </a:ext>
            </a:extLst>
          </p:cNvPr>
          <p:cNvSpPr>
            <a:spLocks noGrp="1"/>
          </p:cNvSpPr>
          <p:nvPr>
            <p:ph type="title"/>
          </p:nvPr>
        </p:nvSpPr>
        <p:spPr/>
        <p:txBody>
          <a:bodyPr/>
          <a:lstStyle/>
          <a:p>
            <a:r>
              <a:rPr lang="sv-SE" sz="2000"/>
              <a:t>Andel alkoholkonsumenter i gymnasiet år 2</a:t>
            </a:r>
            <a:br>
              <a:rPr lang="sv-SE" sz="2000"/>
            </a:br>
            <a:r>
              <a:rPr lang="sv-SE" sz="2000"/>
              <a:t>Värmland och riket år 2013 - 2025</a:t>
            </a:r>
          </a:p>
        </p:txBody>
      </p:sp>
      <p:sp>
        <p:nvSpPr>
          <p:cNvPr id="3" name="Platshållare för text 2">
            <a:extLst>
              <a:ext uri="{FF2B5EF4-FFF2-40B4-BE49-F238E27FC236}">
                <a16:creationId xmlns:a16="http://schemas.microsoft.com/office/drawing/2014/main" id="{63EAE6BA-B47E-541D-3E5C-0F1A9D6DE40E}"/>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för perioden 2013 till 2025 som visar en svag minskning av andelen elever som använder alkohol, både i Värmland och riket. För tjejer i Värmland har andelen minskat från 73 till 65 procent och bland killar  från 68 till 62 procent.">
            <a:extLst>
              <a:ext uri="{FF2B5EF4-FFF2-40B4-BE49-F238E27FC236}">
                <a16:creationId xmlns:a16="http://schemas.microsoft.com/office/drawing/2014/main" id="{1F5D4849-1C9D-E550-41D6-54ECC9BF3029}"/>
              </a:ext>
              <a:ext uri="{147F2762-F138-4A5C-976F-8EAC2B608ADB}">
                <a16:predDERef xmlns:a16="http://schemas.microsoft.com/office/drawing/2014/main" pred="{6AB5DB9B-13AE-28EA-28A5-6A628B329FA1}"/>
              </a:ext>
            </a:extLst>
          </p:cNvPr>
          <p:cNvGraphicFramePr>
            <a:graphicFrameLocks/>
          </p:cNvGraphicFramePr>
          <p:nvPr>
            <p:extLst>
              <p:ext uri="{D42A27DB-BD31-4B8C-83A1-F6EECF244321}">
                <p14:modId xmlns:p14="http://schemas.microsoft.com/office/powerpoint/2010/main" val="188121184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925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druckit alkohol någon gång?</a:t>
            </a:r>
            <a:br>
              <a:rPr lang="sv-SE" sz="2000"/>
            </a:br>
            <a:r>
              <a:rPr lang="sv-SE" sz="2000"/>
              <a:t>Andel elever i gymnasiet år 2, Värmland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descr="Stapeldiagram som visar att en tredjedel av ungdomarna aldrig druckit alkohol. En tredjedel har druckit för mer än ett år sedan och en tredjedel har druckit alkohol under den senaste månaden.">
            <a:extLst>
              <a:ext uri="{FF2B5EF4-FFF2-40B4-BE49-F238E27FC236}">
                <a16:creationId xmlns:a16="http://schemas.microsoft.com/office/drawing/2014/main" id="{10B9A94E-FBF8-4BF7-8061-8D4EA551119E}"/>
              </a:ext>
            </a:extLst>
          </p:cNvPr>
          <p:cNvGraphicFramePr>
            <a:graphicFrameLocks/>
          </p:cNvGraphicFramePr>
          <p:nvPr>
            <p:extLst>
              <p:ext uri="{D42A27DB-BD31-4B8C-83A1-F6EECF244321}">
                <p14:modId xmlns:p14="http://schemas.microsoft.com/office/powerpoint/2010/main" val="792341096"/>
              </p:ext>
            </p:extLst>
          </p:nvPr>
        </p:nvGraphicFramePr>
        <p:xfrm>
          <a:off x="2495191" y="2482849"/>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455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a:t>Andel alkoholkonsumenter i gymnasiet år 2</a:t>
            </a:r>
            <a:br>
              <a:rPr lang="sv-SE" sz="2000"/>
            </a:br>
            <a:r>
              <a:rPr lang="sv-SE" sz="2000"/>
              <a:t>per boendekommun, 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descr="Stapeldiagram som visar att 64 procent i Värmland och 67 procent i riket dricker alkohol. Det är något vanligare att ha druckit alkohol bland tjejer än killar. Högst andel i kommunerna är 75 procent och lägst 49 procent.">
            <a:extLst>
              <a:ext uri="{FF2B5EF4-FFF2-40B4-BE49-F238E27FC236}">
                <a16:creationId xmlns:a16="http://schemas.microsoft.com/office/drawing/2014/main" id="{8AA08526-378C-4A15-9DB8-5B80383CCEB5}"/>
              </a:ext>
            </a:extLst>
          </p:cNvPr>
          <p:cNvGraphicFramePr>
            <a:graphicFrameLocks/>
          </p:cNvGraphicFramePr>
          <p:nvPr>
            <p:extLst>
              <p:ext uri="{D42A27DB-BD31-4B8C-83A1-F6EECF244321}">
                <p14:modId xmlns:p14="http://schemas.microsoft.com/office/powerpoint/2010/main" val="2807037675"/>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24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221C6-A783-6A22-1AF7-E67C0FDC05A3}"/>
              </a:ext>
            </a:extLst>
          </p:cNvPr>
          <p:cNvSpPr>
            <a:spLocks noGrp="1"/>
          </p:cNvSpPr>
          <p:nvPr>
            <p:ph type="title"/>
          </p:nvPr>
        </p:nvSpPr>
        <p:spPr/>
        <p:txBody>
          <a:bodyPr/>
          <a:lstStyle/>
          <a:p>
            <a:r>
              <a:rPr lang="sv-SE" sz="2000"/>
              <a:t>Andel elever i gymnasiet år 2 som </a:t>
            </a:r>
            <a:r>
              <a:rPr lang="sv-SE" sz="2000" err="1"/>
              <a:t>intensivkonsumerat</a:t>
            </a:r>
            <a:r>
              <a:rPr lang="sv-SE" sz="2000"/>
              <a:t> alkohol minst 1 gång/månad</a:t>
            </a:r>
            <a:br>
              <a:rPr lang="sv-SE" sz="2000"/>
            </a:br>
            <a:r>
              <a:rPr lang="sv-SE" sz="2000"/>
              <a:t>Värmland och riket år 2013 - 2025</a:t>
            </a:r>
          </a:p>
        </p:txBody>
      </p:sp>
      <p:sp>
        <p:nvSpPr>
          <p:cNvPr id="3" name="Platshållare för text 2">
            <a:extLst>
              <a:ext uri="{FF2B5EF4-FFF2-40B4-BE49-F238E27FC236}">
                <a16:creationId xmlns:a16="http://schemas.microsoft.com/office/drawing/2014/main" id="{A46AEA24-6C38-9A77-4507-45525A4C94CA}"/>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en minskning av intensivkonsumtion av alkohol bland gymnasieelever, både i Värmland och riket mellan åren 2013 till 2025. Bland tjejerna i Värmland en minskning från 27 till 19 procent och bland killarna från 33 till 24 procent.">
            <a:extLst>
              <a:ext uri="{FF2B5EF4-FFF2-40B4-BE49-F238E27FC236}">
                <a16:creationId xmlns:a16="http://schemas.microsoft.com/office/drawing/2014/main" id="{1AA949C2-92A0-45EB-234F-A7BCD61A1EE8}"/>
              </a:ext>
              <a:ext uri="{147F2762-F138-4A5C-976F-8EAC2B608ADB}">
                <a16:predDERef xmlns:a16="http://schemas.microsoft.com/office/drawing/2014/main" pred="{D3401C08-6E35-F54D-F93C-149DDA5CDB12}"/>
              </a:ext>
            </a:extLst>
          </p:cNvPr>
          <p:cNvGraphicFramePr>
            <a:graphicFrameLocks/>
          </p:cNvGraphicFramePr>
          <p:nvPr>
            <p:extLst>
              <p:ext uri="{D42A27DB-BD31-4B8C-83A1-F6EECF244321}">
                <p14:modId xmlns:p14="http://schemas.microsoft.com/office/powerpoint/2010/main" val="434759299"/>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948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a:t>Andel elever i gymnasiet år 2 som </a:t>
            </a:r>
            <a:r>
              <a:rPr lang="sv-SE" sz="2000" err="1"/>
              <a:t>intensivkonsumerat</a:t>
            </a:r>
            <a:r>
              <a:rPr lang="sv-SE" sz="2000"/>
              <a:t> alkohol minst 1 gång/månad</a:t>
            </a:r>
            <a:br>
              <a:rPr lang="sv-SE" sz="2000"/>
            </a:br>
            <a:r>
              <a:rPr lang="sv-SE" sz="2000"/>
              <a:t>per boendekommun, 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descr="Stapeldiagram som visar att 21 procent av gymnasieeleverna i Värmland och 22 procent i riket intensivkonsumerat alkohol. Högre andel killar än tjejer. Högst andel i kommunerna är 39 procent och lägst är 12 procent.">
            <a:extLst>
              <a:ext uri="{FF2B5EF4-FFF2-40B4-BE49-F238E27FC236}">
                <a16:creationId xmlns:a16="http://schemas.microsoft.com/office/drawing/2014/main" id="{55D0F2A5-739B-4D95-81CD-DAB4C5B8F5A6}"/>
              </a:ext>
            </a:extLst>
          </p:cNvPr>
          <p:cNvGraphicFramePr>
            <a:graphicFrameLocks/>
          </p:cNvGraphicFramePr>
          <p:nvPr>
            <p:extLst>
              <p:ext uri="{D42A27DB-BD31-4B8C-83A1-F6EECF244321}">
                <p14:modId xmlns:p14="http://schemas.microsoft.com/office/powerpoint/2010/main" val="956526649"/>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54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Inledande rubrik om vad undersökningen Elevers drogvanor kan bidra med för aktuell kunskap.">
            <a:extLst>
              <a:ext uri="{FF2B5EF4-FFF2-40B4-BE49-F238E27FC236}">
                <a16:creationId xmlns:a16="http://schemas.microsoft.com/office/drawing/2014/main" id="{A1753BA2-DC96-4E41-BAE2-0EBF8F16B750}"/>
              </a:ext>
            </a:extLst>
          </p:cNvPr>
          <p:cNvSpPr>
            <a:spLocks noGrp="1"/>
          </p:cNvSpPr>
          <p:nvPr>
            <p:ph type="title"/>
          </p:nvPr>
        </p:nvSpPr>
        <p:spPr>
          <a:xfrm>
            <a:off x="1500510" y="972001"/>
            <a:ext cx="8506093" cy="1041626"/>
          </a:xfrm>
        </p:spPr>
        <p:txBody>
          <a:bodyPr/>
          <a:lstStyle/>
          <a:p>
            <a:r>
              <a:rPr lang="sv-SE"/>
              <a:t>Bidrar med aktuell kunskap</a:t>
            </a:r>
          </a:p>
        </p:txBody>
      </p:sp>
      <p:sp>
        <p:nvSpPr>
          <p:cNvPr id="3" name="Platshållare för text 2" descr="Resultatsammanställningen ger kunskap om elevers attityder till och erfarenheter av ANDTS. Underlaget kan användas som beslutsunderlag, för att följa utveckling över tid och för jämförelser inom länet och med riket.">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169268"/>
            <a:ext cx="9985664" cy="4084048"/>
          </a:xfrm>
        </p:spPr>
        <p:txBody>
          <a:bodyPr/>
          <a:lstStyle/>
          <a:p>
            <a:pPr lvl="0"/>
            <a:r>
              <a:rPr lang="sv-SE"/>
              <a:t>Om elevers attityder till och erfarenhet av alkohol, narkotika, dopning, tobak och spel om pengar (ANDTS)</a:t>
            </a:r>
          </a:p>
          <a:p>
            <a:pPr lvl="0"/>
            <a:r>
              <a:rPr lang="sv-SE"/>
              <a:t>För planering och beslut av främjande och förebyggande ANDTS-insatser på läns-, kommun- och skolnivå</a:t>
            </a:r>
          </a:p>
          <a:p>
            <a:r>
              <a:rPr lang="sv-SE"/>
              <a:t>För att över tid kunna följa utvecklingen av ungdomars attityd till och erfarenhet av ANDTS </a:t>
            </a:r>
          </a:p>
          <a:p>
            <a:r>
              <a:rPr lang="sv-SE">
                <a:ea typeface="Times New Roman"/>
              </a:rPr>
              <a:t>För jämförelser av resultat på läns- och kommunnivå med nationella resultat</a:t>
            </a:r>
          </a:p>
          <a:p>
            <a:r>
              <a:rPr lang="sv-SE"/>
              <a:t>För att samla aktörer i det förebyggande ANDTS-arbetet</a:t>
            </a:r>
          </a:p>
          <a:p>
            <a:pPr marL="0" indent="0">
              <a:buNone/>
            </a:pPr>
            <a:endParaRPr lang="sv-SE"/>
          </a:p>
        </p:txBody>
      </p:sp>
    </p:spTree>
    <p:extLst>
      <p:ext uri="{BB962C8B-B14F-4D97-AF65-F5344CB8AC3E}">
        <p14:creationId xmlns:p14="http://schemas.microsoft.com/office/powerpoint/2010/main" val="400130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3D2EDD-124E-41AA-847A-4FB246933CEC}"/>
              </a:ext>
            </a:extLst>
          </p:cNvPr>
          <p:cNvSpPr>
            <a:spLocks noGrp="1"/>
          </p:cNvSpPr>
          <p:nvPr>
            <p:ph type="title"/>
          </p:nvPr>
        </p:nvSpPr>
        <p:spPr/>
        <p:txBody>
          <a:bodyPr/>
          <a:lstStyle/>
          <a:p>
            <a:r>
              <a:rPr lang="sv-SE" sz="2000"/>
              <a:t>Andel elever i gymnasiet år 2 som varit med om problem i samband med alkoholkonsumtion, Värmland år 2025</a:t>
            </a:r>
          </a:p>
        </p:txBody>
      </p:sp>
      <p:sp>
        <p:nvSpPr>
          <p:cNvPr id="5" name="Platshållare för text 4">
            <a:extLst>
              <a:ext uri="{FF2B5EF4-FFF2-40B4-BE49-F238E27FC236}">
                <a16:creationId xmlns:a16="http://schemas.microsoft.com/office/drawing/2014/main" id="{FAEA3223-69C8-41B9-813C-4587A1C6000A}"/>
              </a:ext>
            </a:extLst>
          </p:cNvPr>
          <p:cNvSpPr>
            <a:spLocks noGrp="1"/>
          </p:cNvSpPr>
          <p:nvPr>
            <p:ph type="body" sz="quarter" idx="13"/>
          </p:nvPr>
        </p:nvSpPr>
        <p:spPr/>
        <p:txBody>
          <a:bodyPr/>
          <a:lstStyle/>
          <a:p>
            <a:pPr marL="0" indent="0">
              <a:buNone/>
            </a:pPr>
            <a:endParaRPr lang="sv-SE"/>
          </a:p>
        </p:txBody>
      </p:sp>
      <p:graphicFrame>
        <p:nvGraphicFramePr>
          <p:cNvPr id="6" name="Diagram 5" descr="Stapeldiagram som visar att ha oskyddat sex, kört motorfordon och blivit fotad i pinsam situation är de tre vanligaste problemen i samband med att unga druckit alkohol. Fler killar har kört motorfordon, annars lika mellan tjejer och killar.">
            <a:extLst>
              <a:ext uri="{FF2B5EF4-FFF2-40B4-BE49-F238E27FC236}">
                <a16:creationId xmlns:a16="http://schemas.microsoft.com/office/drawing/2014/main" id="{F371FA7A-9C5E-4BAE-9A37-451426A28072}"/>
              </a:ext>
            </a:extLst>
          </p:cNvPr>
          <p:cNvGraphicFramePr>
            <a:graphicFrameLocks/>
          </p:cNvGraphicFramePr>
          <p:nvPr>
            <p:extLst>
              <p:ext uri="{D42A27DB-BD31-4B8C-83A1-F6EECF244321}">
                <p14:modId xmlns:p14="http://schemas.microsoft.com/office/powerpoint/2010/main" val="40195664"/>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08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Senast du drack alkohol – hur fick du tag på den?</a:t>
            </a:r>
            <a:br>
              <a:rPr lang="sv-SE" sz="2000"/>
            </a:br>
            <a:r>
              <a:rPr lang="sv-SE" sz="2000"/>
              <a:t>Elever i gymnasiet år 2, Värmland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5" name="Diagram 4" descr="Stapeldiagram som visar att det är vanligast att få alkohol från syskon, kompis och partner. Både för tjejer och killar.">
            <a:extLst>
              <a:ext uri="{FF2B5EF4-FFF2-40B4-BE49-F238E27FC236}">
                <a16:creationId xmlns:a16="http://schemas.microsoft.com/office/drawing/2014/main" id="{C19BE0AC-BC29-4591-BC3A-9263C1D2FED0}"/>
              </a:ext>
            </a:extLst>
          </p:cNvPr>
          <p:cNvGraphicFramePr>
            <a:graphicFrameLocks/>
          </p:cNvGraphicFramePr>
          <p:nvPr>
            <p:extLst>
              <p:ext uri="{D42A27DB-BD31-4B8C-83A1-F6EECF244321}">
                <p14:modId xmlns:p14="http://schemas.microsoft.com/office/powerpoint/2010/main" val="2030556574"/>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97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3E63DC-0B54-4757-9C41-90044E946A8A}"/>
              </a:ext>
            </a:extLst>
          </p:cNvPr>
          <p:cNvSpPr>
            <a:spLocks noGrp="1"/>
          </p:cNvSpPr>
          <p:nvPr>
            <p:ph type="title"/>
          </p:nvPr>
        </p:nvSpPr>
        <p:spPr/>
        <p:txBody>
          <a:bodyPr/>
          <a:lstStyle/>
          <a:p>
            <a:r>
              <a:rPr lang="sv-SE" sz="2000"/>
              <a:t>Andel elever i gymnasiet år 2 som under de senaste </a:t>
            </a:r>
            <a:br>
              <a:rPr lang="sv-SE" sz="2000"/>
            </a:br>
            <a:r>
              <a:rPr lang="sv-SE" sz="2000"/>
              <a:t>12 månaderna köpt alkohol via internet</a:t>
            </a:r>
            <a:br>
              <a:rPr lang="sv-SE" sz="2000"/>
            </a:br>
            <a:r>
              <a:rPr lang="sv-SE" sz="2000"/>
              <a:t>Värmland år 2025</a:t>
            </a:r>
          </a:p>
        </p:txBody>
      </p:sp>
      <p:sp>
        <p:nvSpPr>
          <p:cNvPr id="3" name="Platshållare för text 2">
            <a:extLst>
              <a:ext uri="{FF2B5EF4-FFF2-40B4-BE49-F238E27FC236}">
                <a16:creationId xmlns:a16="http://schemas.microsoft.com/office/drawing/2014/main" id="{6160D7D5-C603-DBBC-2B3D-29505AA42FCB}"/>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det är 4 procent av eleverna i gymnasiets år 2 som någon gång köpt alkohol via sociala medier. ">
            <a:extLst>
              <a:ext uri="{FF2B5EF4-FFF2-40B4-BE49-F238E27FC236}">
                <a16:creationId xmlns:a16="http://schemas.microsoft.com/office/drawing/2014/main" id="{43B71EDB-02C2-217D-E55F-19A64223ED9B}"/>
              </a:ext>
            </a:extLst>
          </p:cNvPr>
          <p:cNvGraphicFramePr>
            <a:graphicFrameLocks/>
          </p:cNvGraphicFramePr>
          <p:nvPr>
            <p:extLst>
              <p:ext uri="{D42A27DB-BD31-4B8C-83A1-F6EECF244321}">
                <p14:modId xmlns:p14="http://schemas.microsoft.com/office/powerpoint/2010/main" val="3640819634"/>
              </p:ext>
            </p:extLst>
          </p:nvPr>
        </p:nvGraphicFramePr>
        <p:xfrm>
          <a:off x="2495190"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0366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Avsnittet handlar om narkotika, narkotikaklassade läkemedel, dopning, lustgas och sniffning.">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sz="4000" cap="none"/>
              <a:t>Narkotika, narkotikaklassade läkemedel, dopning, lustgas och sniffning</a:t>
            </a:r>
            <a:endParaRPr lang="sv-SE" sz="4000"/>
          </a:p>
        </p:txBody>
      </p:sp>
      <p:sp>
        <p:nvSpPr>
          <p:cNvPr id="15" name="Platshållare för text 14">
            <a:extLst>
              <a:ext uri="{FF2B5EF4-FFF2-40B4-BE49-F238E27FC236}">
                <a16:creationId xmlns:a16="http://schemas.microsoft.com/office/drawing/2014/main" id="{ED9A582F-5FFE-DB46-BAEF-D21C2485CB61}"/>
              </a:ext>
            </a:extLst>
          </p:cNvPr>
          <p:cNvSpPr>
            <a:spLocks noGrp="1"/>
          </p:cNvSpPr>
          <p:nvPr>
            <p:ph type="body" idx="1"/>
          </p:nvPr>
        </p:nvSpPr>
        <p:spPr/>
        <p:txBody>
          <a:bodyPr/>
          <a:lstStyle/>
          <a:p>
            <a:endParaRPr lang="sv-SE"/>
          </a:p>
        </p:txBody>
      </p:sp>
      <p:pic>
        <p:nvPicPr>
          <p:cNvPr id="3" name="Bildobjekt 2">
            <a:extLst>
              <a:ext uri="{FF2B5EF4-FFF2-40B4-BE49-F238E27FC236}">
                <a16:creationId xmlns:a16="http://schemas.microsoft.com/office/drawing/2014/main" id="{5FA7F7B4-19E3-9947-BD50-EF1801A636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73155"/>
            <a:ext cx="5643124" cy="3423391"/>
          </a:xfrm>
          <a:prstGeom prst="rect">
            <a:avLst/>
          </a:prstGeom>
        </p:spPr>
      </p:pic>
    </p:spTree>
    <p:extLst>
      <p:ext uri="{BB962C8B-B14F-4D97-AF65-F5344CB8AC3E}">
        <p14:creationId xmlns:p14="http://schemas.microsoft.com/office/powerpoint/2010/main" val="150784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0FDDFC-6D32-DE14-1604-F0755066BB7C}"/>
              </a:ext>
            </a:extLst>
          </p:cNvPr>
          <p:cNvSpPr>
            <a:spLocks noGrp="1"/>
          </p:cNvSpPr>
          <p:nvPr>
            <p:ph type="title"/>
          </p:nvPr>
        </p:nvSpPr>
        <p:spPr/>
        <p:txBody>
          <a:bodyPr/>
          <a:lstStyle/>
          <a:p>
            <a:r>
              <a:rPr lang="sv-SE" sz="2000"/>
              <a:t>Andel elever i gymnasiet år 2 som blivit erbjudna att prova eller köpa narkotika de senaste 12 månaderna</a:t>
            </a:r>
            <a:br>
              <a:rPr lang="sv-SE" sz="2000"/>
            </a:br>
            <a:r>
              <a:rPr lang="sv-SE" sz="2000"/>
              <a:t>Värmland och riket år 2013 - 2025</a:t>
            </a:r>
          </a:p>
        </p:txBody>
      </p:sp>
      <p:sp>
        <p:nvSpPr>
          <p:cNvPr id="3" name="Platshållare för text 2">
            <a:extLst>
              <a:ext uri="{FF2B5EF4-FFF2-40B4-BE49-F238E27FC236}">
                <a16:creationId xmlns:a16="http://schemas.microsoft.com/office/drawing/2014/main" id="{CEEFD22C-ACEB-E12B-8B53-0E1C6A117D29}"/>
              </a:ext>
            </a:extLst>
          </p:cNvPr>
          <p:cNvSpPr>
            <a:spLocks noGrp="1"/>
          </p:cNvSpPr>
          <p:nvPr>
            <p:ph type="body" sz="quarter" idx="13"/>
          </p:nvPr>
        </p:nvSpPr>
        <p:spPr/>
        <p:txBody>
          <a:bodyPr/>
          <a:lstStyle/>
          <a:p>
            <a:pPr marL="0" indent="0">
              <a:buNone/>
            </a:pPr>
            <a:endParaRPr lang="sv-SE" sz="800"/>
          </a:p>
        </p:txBody>
      </p:sp>
      <p:graphicFrame>
        <p:nvGraphicFramePr>
          <p:cNvPr id="5" name="Diagram 4" descr="Trendlinje som visar på en minskad andel gymnasieelever som blivit erbjudna narkotika i riket åren 2013 till 2025. Under samma period i Värmland har andelen varierat, men år 2025 ses en tydlig minskning både bland tjejer och killar.">
            <a:extLst>
              <a:ext uri="{FF2B5EF4-FFF2-40B4-BE49-F238E27FC236}">
                <a16:creationId xmlns:a16="http://schemas.microsoft.com/office/drawing/2014/main" id="{732DA38B-C29A-BBB8-F876-9662A8750DCE}"/>
              </a:ext>
              <a:ext uri="{147F2762-F138-4A5C-976F-8EAC2B608ADB}">
                <a16:predDERef xmlns:a16="http://schemas.microsoft.com/office/drawing/2014/main" pred="{B0E42EB3-1CD4-0B5D-2252-6B6EB302D753}"/>
              </a:ext>
            </a:extLst>
          </p:cNvPr>
          <p:cNvGraphicFramePr>
            <a:graphicFrameLocks/>
          </p:cNvGraphicFramePr>
          <p:nvPr>
            <p:extLst>
              <p:ext uri="{D42A27DB-BD31-4B8C-83A1-F6EECF244321}">
                <p14:modId xmlns:p14="http://schemas.microsoft.com/office/powerpoint/2010/main" val="333038566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369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br>
              <a:rPr lang="sv-SE" sz="2000"/>
            </a:br>
            <a:r>
              <a:rPr lang="sv-SE" sz="2000"/>
              <a:t>Andel elever i gymnasiet år 2 som blivit erbjudna att prova eller köpa narkotika senaste 12 månaderna </a:t>
            </a:r>
            <a:br>
              <a:rPr lang="sv-SE" sz="2000"/>
            </a:br>
            <a:r>
              <a:rPr lang="sv-SE" sz="2000"/>
              <a:t>per boendekommun, 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descr="Stapeldiagram som visar att 19 procent av eleverna i gymnasiets år 2 i Värmland och 21 procent i riket har blivit erbjudna narkotika. Vanligare bland killar än tjejer. Högst andel i kommunerna är 26 procent och lägst är 5 procent.">
            <a:extLst>
              <a:ext uri="{FF2B5EF4-FFF2-40B4-BE49-F238E27FC236}">
                <a16:creationId xmlns:a16="http://schemas.microsoft.com/office/drawing/2014/main" id="{1F257435-9F91-4200-894E-A8FBF1BC8C34}"/>
              </a:ext>
            </a:extLst>
          </p:cNvPr>
          <p:cNvGraphicFramePr>
            <a:graphicFrameLocks/>
          </p:cNvGraphicFramePr>
          <p:nvPr>
            <p:extLst>
              <p:ext uri="{D42A27DB-BD31-4B8C-83A1-F6EECF244321}">
                <p14:modId xmlns:p14="http://schemas.microsoft.com/office/powerpoint/2010/main" val="272510853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58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r>
              <a:rPr lang="sv-SE" sz="2000"/>
              <a:t>Andel elever i gymnasiet år 2, som någon gång använt narkotika, Värmland och riket år 2013 - 2025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5" name="Diagram 4" descr="Trendlinje som visar på en minskning i andel elever i gymnasiet år 2 som använt narkotika, både i Värmland och riket åren 2013 till 2025. Minskning både bland tjejer och killar. ">
            <a:extLst>
              <a:ext uri="{FF2B5EF4-FFF2-40B4-BE49-F238E27FC236}">
                <a16:creationId xmlns:a16="http://schemas.microsoft.com/office/drawing/2014/main" id="{AFDE5CF5-33D4-7DDB-F08F-4B84E9E09D34}"/>
              </a:ext>
              <a:ext uri="{147F2762-F138-4A5C-976F-8EAC2B608ADB}">
                <a16:predDERef xmlns:a16="http://schemas.microsoft.com/office/drawing/2014/main" pred="{7887E693-67EB-4161-35AC-57123DB7AF20}"/>
              </a:ext>
            </a:extLst>
          </p:cNvPr>
          <p:cNvGraphicFramePr>
            <a:graphicFrameLocks/>
          </p:cNvGraphicFramePr>
          <p:nvPr>
            <p:extLst>
              <p:ext uri="{D42A27DB-BD31-4B8C-83A1-F6EECF244321}">
                <p14:modId xmlns:p14="http://schemas.microsoft.com/office/powerpoint/2010/main" val="1489497137"/>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46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någon gång använt narkotika?</a:t>
            </a:r>
            <a:br>
              <a:rPr lang="sv-SE" sz="2000"/>
            </a:br>
            <a:r>
              <a:rPr lang="sv-SE" sz="2000"/>
              <a:t>Andel elever i gymnasiet år 2, Värmland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descr="Stapeldiagram som visar att 94 procent av eleverna i gymnasiets år 2 aldrig har använt narkotika. Inga skillnader mellan tjejer och killar.">
            <a:extLst>
              <a:ext uri="{FF2B5EF4-FFF2-40B4-BE49-F238E27FC236}">
                <a16:creationId xmlns:a16="http://schemas.microsoft.com/office/drawing/2014/main" id="{23DB6400-FE9A-4D4A-B1DD-1D7D7AED8530}"/>
              </a:ext>
            </a:extLst>
          </p:cNvPr>
          <p:cNvGraphicFramePr>
            <a:graphicFrameLocks/>
          </p:cNvGraphicFramePr>
          <p:nvPr>
            <p:extLst>
              <p:ext uri="{D42A27DB-BD31-4B8C-83A1-F6EECF244321}">
                <p14:modId xmlns:p14="http://schemas.microsoft.com/office/powerpoint/2010/main" val="180228226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7096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2E003-E4AD-5D53-7062-7E86ECF0EBA2}"/>
              </a:ext>
            </a:extLst>
          </p:cNvPr>
          <p:cNvSpPr>
            <a:spLocks noGrp="1"/>
          </p:cNvSpPr>
          <p:nvPr>
            <p:ph type="title"/>
          </p:nvPr>
        </p:nvSpPr>
        <p:spPr>
          <a:xfrm>
            <a:off x="2496809" y="972000"/>
            <a:ext cx="7200000" cy="1325563"/>
          </a:xfrm>
        </p:spPr>
        <p:txBody>
          <a:bodyPr/>
          <a:lstStyle/>
          <a:p>
            <a:r>
              <a:rPr lang="sv-SE" sz="2000"/>
              <a:t>Andel elever i gymnasiet år 2 som någon gång använt narkotika per boendekommun, Värmland och riket år 2025</a:t>
            </a:r>
          </a:p>
        </p:txBody>
      </p:sp>
      <p:sp>
        <p:nvSpPr>
          <p:cNvPr id="3" name="Platshållare för text 2">
            <a:extLst>
              <a:ext uri="{FF2B5EF4-FFF2-40B4-BE49-F238E27FC236}">
                <a16:creationId xmlns:a16="http://schemas.microsoft.com/office/drawing/2014/main" id="{03A7B657-AA5E-91EC-F75D-C12BE47BC285}"/>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6 procent av eleverna i gymnasiets år 2 i Värmland och 12 procent i riket har använt narkotika någon gång. Inga skillnader mellan killar och  tjejer i Värmland. Högst andel i kommunerna är 12 procent.">
            <a:extLst>
              <a:ext uri="{FF2B5EF4-FFF2-40B4-BE49-F238E27FC236}">
                <a16:creationId xmlns:a16="http://schemas.microsoft.com/office/drawing/2014/main" id="{0EC81D47-2934-40B1-9185-FBE37A4295F9}"/>
              </a:ext>
              <a:ext uri="{147F2762-F138-4A5C-976F-8EAC2B608ADB}">
                <a16:predDERef xmlns:a16="http://schemas.microsoft.com/office/drawing/2014/main" pred="{1F9B04CE-8C10-4BDE-8BF2-AF2033A7EBCF}"/>
              </a:ext>
            </a:extLst>
          </p:cNvPr>
          <p:cNvGraphicFramePr>
            <a:graphicFrameLocks/>
          </p:cNvGraphicFramePr>
          <p:nvPr>
            <p:extLst>
              <p:ext uri="{D42A27DB-BD31-4B8C-83A1-F6EECF244321}">
                <p14:modId xmlns:p14="http://schemas.microsoft.com/office/powerpoint/2010/main" val="55942190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0199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br>
              <a:rPr lang="sv-SE" sz="2000"/>
            </a:br>
            <a:r>
              <a:rPr lang="sv-SE" sz="2000"/>
              <a:t>Andel elever i gymnasiet år 2 som använt narkotika de senaste 12 månaderna, 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4" name="Diagram 3" descr="Stapeldiagram som visar att 3 procent av gymnasieeleverna i Värmland och 7 procent i riket har använt narkotika under senaste året. ">
            <a:extLst>
              <a:ext uri="{FF2B5EF4-FFF2-40B4-BE49-F238E27FC236}">
                <a16:creationId xmlns:a16="http://schemas.microsoft.com/office/drawing/2014/main" id="{514F8A11-8CE3-3948-E66C-D08432FF6081}"/>
              </a:ext>
              <a:ext uri="{147F2762-F138-4A5C-976F-8EAC2B608ADB}">
                <a16:predDERef xmlns:a16="http://schemas.microsoft.com/office/drawing/2014/main" pred="{80415ABC-921F-401B-88DF-FB73D2B9F4DA}"/>
              </a:ext>
            </a:extLst>
          </p:cNvPr>
          <p:cNvGraphicFramePr>
            <a:graphicFrameLocks/>
          </p:cNvGraphicFramePr>
          <p:nvPr>
            <p:extLst>
              <p:ext uri="{D42A27DB-BD31-4B8C-83A1-F6EECF244321}">
                <p14:modId xmlns:p14="http://schemas.microsoft.com/office/powerpoint/2010/main" val="50998990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619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3541 elever har deltagit och svarat på frågorna i undersökningen 2025. ">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r>
              <a:rPr lang="sv-SE"/>
              <a:t> 3 541 elever har svarat på enkäten</a:t>
            </a:r>
          </a:p>
        </p:txBody>
      </p:sp>
      <p:sp>
        <p:nvSpPr>
          <p:cNvPr id="3" name="Platshållare för text 2" descr="Undersökningen består av 47 frågor och är en webbenkät som genomförs anonymt under skoltid. Alla 16 kommuner har deltagit och sannantaget har 2115 elever i år 9 och 1426 i gymnasiets år 2 deltagit. ">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50"/>
            <a:ext cx="9985664" cy="3240000"/>
          </a:xfrm>
        </p:spPr>
        <p:txBody>
          <a:bodyPr vert="horz" lIns="91440" tIns="45720" rIns="91440" bIns="45720" rtlCol="0" anchor="t">
            <a:noAutofit/>
          </a:bodyPr>
          <a:lstStyle/>
          <a:p>
            <a:r>
              <a:rPr lang="sv-SE"/>
              <a:t>Webbenkät till elever i årskurs 9 och gymnasiet år 2</a:t>
            </a:r>
          </a:p>
          <a:p>
            <a:r>
              <a:rPr lang="sv-SE"/>
              <a:t>Enkäten innehåller 47 frågor</a:t>
            </a:r>
          </a:p>
          <a:p>
            <a:r>
              <a:rPr lang="sv-SE"/>
              <a:t>Enkäten besvarades anonymt under lektionstid </a:t>
            </a:r>
          </a:p>
          <a:p>
            <a:r>
              <a:rPr lang="sv-SE"/>
              <a:t>Besvarades vecka 39 - 43, år 2025</a:t>
            </a:r>
          </a:p>
          <a:p>
            <a:pPr marL="251460" indent="-251460"/>
            <a:r>
              <a:rPr lang="sv-SE"/>
              <a:t>16 kommuner genomförde undersökningen och flera friskolor deltog</a:t>
            </a:r>
            <a:endParaRPr lang="sv-SE">
              <a:cs typeface="Raavi" panose="020B0502040204020203" pitchFamily="34" charset="0"/>
            </a:endParaRPr>
          </a:p>
          <a:p>
            <a:r>
              <a:rPr lang="sv-SE">
                <a:cs typeface="Raavi" panose="020B0502040204020203" pitchFamily="34" charset="0"/>
              </a:rPr>
              <a:t>Totalt 3 541 svar, 2 115 i årskurs 9 och 1 426 </a:t>
            </a:r>
            <a:r>
              <a:rPr lang="sv-SE">
                <a:solidFill>
                  <a:prstClr val="black"/>
                </a:solidFill>
                <a:cs typeface="Raavi" panose="020B0502040204020203" pitchFamily="34" charset="0"/>
              </a:rPr>
              <a:t>i gymnasiet år 2</a:t>
            </a:r>
          </a:p>
          <a:p>
            <a:endParaRPr lang="sv-SE"/>
          </a:p>
        </p:txBody>
      </p:sp>
    </p:spTree>
    <p:extLst>
      <p:ext uri="{BB962C8B-B14F-4D97-AF65-F5344CB8AC3E}">
        <p14:creationId xmlns:p14="http://schemas.microsoft.com/office/powerpoint/2010/main" val="385542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14EBD1-3A42-CFF6-BBAA-A6579F66667A}"/>
              </a:ext>
            </a:extLst>
          </p:cNvPr>
          <p:cNvSpPr>
            <a:spLocks noGrp="1"/>
          </p:cNvSpPr>
          <p:nvPr>
            <p:ph type="title"/>
          </p:nvPr>
        </p:nvSpPr>
        <p:spPr>
          <a:xfrm>
            <a:off x="2496808" y="972000"/>
            <a:ext cx="7406143" cy="1325563"/>
          </a:xfrm>
        </p:spPr>
        <p:txBody>
          <a:bodyPr/>
          <a:lstStyle/>
          <a:p>
            <a:r>
              <a:rPr lang="sv-SE" sz="2000"/>
              <a:t>Hur ofta har du använt narkotika de senaste 12 månaderna? Andel bland elever som använt narkotika i årskurs 9 och gymnasiet år 2, Värmland 2025</a:t>
            </a:r>
          </a:p>
        </p:txBody>
      </p:sp>
      <p:sp>
        <p:nvSpPr>
          <p:cNvPr id="3" name="Platshållare för text 2">
            <a:extLst>
              <a:ext uri="{FF2B5EF4-FFF2-40B4-BE49-F238E27FC236}">
                <a16:creationId xmlns:a16="http://schemas.microsoft.com/office/drawing/2014/main" id="{B5556A5B-294F-21AB-D689-F7F4A0551A67}"/>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bland eleverna i årskurs 9 som använt narkotika är det vanligast att ha gjort det minst en gång per månad. Bland eleverna i gymnasiets år 2 är det vanligast att inte ha använt narkotika under de senaste 12 månaderna.">
            <a:extLst>
              <a:ext uri="{FF2B5EF4-FFF2-40B4-BE49-F238E27FC236}">
                <a16:creationId xmlns:a16="http://schemas.microsoft.com/office/drawing/2014/main" id="{8D3E3E08-7FE7-65F2-14F7-D9FAB3C6333D}"/>
              </a:ext>
            </a:extLst>
          </p:cNvPr>
          <p:cNvGraphicFramePr>
            <a:graphicFrameLocks/>
          </p:cNvGraphicFramePr>
          <p:nvPr>
            <p:extLst>
              <p:ext uri="{D42A27DB-BD31-4B8C-83A1-F6EECF244321}">
                <p14:modId xmlns:p14="http://schemas.microsoft.com/office/powerpoint/2010/main" val="131742247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020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Från vem har du fått tag på narkotika?</a:t>
            </a:r>
            <a:br>
              <a:rPr lang="sv-SE" sz="2000"/>
            </a:br>
            <a:r>
              <a:rPr lang="sv-SE" sz="2000"/>
              <a:t>Andel bland elever som använt narkotika, årskurs 9 och gymnasiet år 2, Värmland år 2025</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4" name="Diagram 3" descr="Stapeldiagram som visar att det är vanligast att få tag på narkotika från en langare. syskon eller bekant. En liten andel köper själv i onlinebutik.">
            <a:extLst>
              <a:ext uri="{FF2B5EF4-FFF2-40B4-BE49-F238E27FC236}">
                <a16:creationId xmlns:a16="http://schemas.microsoft.com/office/drawing/2014/main" id="{6CCAD202-00D2-405B-A2B8-A123B7B7A392}"/>
              </a:ext>
            </a:extLst>
          </p:cNvPr>
          <p:cNvGraphicFramePr>
            <a:graphicFrameLocks/>
          </p:cNvGraphicFramePr>
          <p:nvPr>
            <p:extLst>
              <p:ext uri="{D42A27DB-BD31-4B8C-83A1-F6EECF244321}">
                <p14:modId xmlns:p14="http://schemas.microsoft.com/office/powerpoint/2010/main" val="3193369519"/>
              </p:ext>
            </p:extLst>
          </p:nvPr>
        </p:nvGraphicFramePr>
        <p:xfrm>
          <a:off x="249600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933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EEDB8-E7E3-0F3A-7738-78ABB566282D}"/>
              </a:ext>
            </a:extLst>
          </p:cNvPr>
          <p:cNvSpPr>
            <a:spLocks noGrp="1"/>
          </p:cNvSpPr>
          <p:nvPr>
            <p:ph type="title"/>
          </p:nvPr>
        </p:nvSpPr>
        <p:spPr/>
        <p:txBody>
          <a:bodyPr/>
          <a:lstStyle/>
          <a:p>
            <a:r>
              <a:rPr lang="sv-SE" sz="2000"/>
              <a:t>Andel elever i gymnasiet år 2 som använt receptbelagda läkemedel </a:t>
            </a:r>
            <a:r>
              <a:rPr lang="sv-SE" sz="2000" u="sng"/>
              <a:t>utan</a:t>
            </a:r>
            <a:r>
              <a:rPr lang="sv-SE" sz="2000"/>
              <a:t> läkarordination de senaste 12 månaderna Värmland år 2017 - 2025</a:t>
            </a:r>
          </a:p>
        </p:txBody>
      </p:sp>
      <p:sp>
        <p:nvSpPr>
          <p:cNvPr id="3" name="Platshållare för text 2">
            <a:extLst>
              <a:ext uri="{FF2B5EF4-FFF2-40B4-BE49-F238E27FC236}">
                <a16:creationId xmlns:a16="http://schemas.microsoft.com/office/drawing/2014/main" id="{BF251B5A-B33D-EE23-80CA-61C66731A4EA}"/>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att runt fem procent av eleverna i gymnasiets år 2 har använt receptbelagda läkemedel utan ordination under åren 2017 till 2025.">
            <a:extLst>
              <a:ext uri="{FF2B5EF4-FFF2-40B4-BE49-F238E27FC236}">
                <a16:creationId xmlns:a16="http://schemas.microsoft.com/office/drawing/2014/main" id="{5BEBDE5F-3504-4F68-9AA3-405355249777}"/>
              </a:ext>
            </a:extLst>
          </p:cNvPr>
          <p:cNvGraphicFramePr>
            <a:graphicFrameLocks/>
          </p:cNvGraphicFramePr>
          <p:nvPr>
            <p:extLst>
              <p:ext uri="{D42A27DB-BD31-4B8C-83A1-F6EECF244321}">
                <p14:modId xmlns:p14="http://schemas.microsoft.com/office/powerpoint/2010/main" val="3658308210"/>
              </p:ext>
            </p:extLst>
          </p:nvPr>
        </p:nvGraphicFramePr>
        <p:xfrm>
          <a:off x="2495190" y="2482850"/>
          <a:ext cx="719999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488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0279C6-18DC-1521-CAC4-3E75F7F4EBE3}"/>
              </a:ext>
            </a:extLst>
          </p:cNvPr>
          <p:cNvSpPr>
            <a:spLocks noGrp="1"/>
          </p:cNvSpPr>
          <p:nvPr>
            <p:ph type="title"/>
          </p:nvPr>
        </p:nvSpPr>
        <p:spPr>
          <a:xfrm>
            <a:off x="2496809" y="972000"/>
            <a:ext cx="7330682" cy="1325563"/>
          </a:xfrm>
        </p:spPr>
        <p:txBody>
          <a:bodyPr/>
          <a:lstStyle/>
          <a:p>
            <a:r>
              <a:rPr lang="sv-SE" sz="2000"/>
              <a:t>Andel elever i årskurs 9 och gymnasiet år 2 som i berusningssyfte använt läkemedel tillsammans med alkohol under de senaste 12 månaderna, Värmland år 2025</a:t>
            </a:r>
          </a:p>
        </p:txBody>
      </p:sp>
      <p:sp>
        <p:nvSpPr>
          <p:cNvPr id="3" name="Platshållare för text 2">
            <a:extLst>
              <a:ext uri="{FF2B5EF4-FFF2-40B4-BE49-F238E27FC236}">
                <a16:creationId xmlns:a16="http://schemas.microsoft.com/office/drawing/2014/main" id="{CBF7E483-FC3B-4F63-547B-4C5FFCECA433}"/>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två procent av eleverna i årskurs 9 och tre procent av eleverna i gymnasiets år 2 har använt läkemedel tillsammans med alkohol i berusningssyfte.">
            <a:extLst>
              <a:ext uri="{FF2B5EF4-FFF2-40B4-BE49-F238E27FC236}">
                <a16:creationId xmlns:a16="http://schemas.microsoft.com/office/drawing/2014/main" id="{67AA30E2-AD09-6C9D-4E5D-167F9FF644BD}"/>
              </a:ext>
            </a:extLst>
          </p:cNvPr>
          <p:cNvGraphicFramePr>
            <a:graphicFrameLocks/>
          </p:cNvGraphicFramePr>
          <p:nvPr>
            <p:extLst>
              <p:ext uri="{D42A27DB-BD31-4B8C-83A1-F6EECF244321}">
                <p14:modId xmlns:p14="http://schemas.microsoft.com/office/powerpoint/2010/main" val="1411109122"/>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8370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br>
              <a:rPr lang="sv-SE" sz="2000"/>
            </a:br>
            <a:r>
              <a:rPr lang="sv-SE" sz="2000"/>
              <a:t>Andel elever i gymnasiet år 2 som någon gång använt androgena anabola steroider (AAS)</a:t>
            </a:r>
            <a:br>
              <a:rPr lang="sv-SE" sz="2000"/>
            </a:br>
            <a:r>
              <a:rPr lang="sv-SE" sz="2000"/>
              <a:t>Värmland och riket år 2025</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pPr marL="0" indent="0">
              <a:buNone/>
            </a:pPr>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4" name="Diagram 3" descr="Stapeldiagram som visar att 99 procent av eleverna i gymnasiets år 2 aldrig har använt androgena anabola steroider (AAS), i Värmland och riket.">
            <a:extLst>
              <a:ext uri="{FF2B5EF4-FFF2-40B4-BE49-F238E27FC236}">
                <a16:creationId xmlns:a16="http://schemas.microsoft.com/office/drawing/2014/main" id="{AD2E311C-3406-45CA-8973-6E76CB40BB22}"/>
              </a:ext>
              <a:ext uri="{147F2762-F138-4A5C-976F-8EAC2B608ADB}">
                <a16:predDERef xmlns:a16="http://schemas.microsoft.com/office/drawing/2014/main" pred="{640813AB-9643-4257-A410-5A7BB3577C59}"/>
              </a:ext>
            </a:extLst>
          </p:cNvPr>
          <p:cNvGraphicFramePr>
            <a:graphicFrameLocks/>
          </p:cNvGraphicFramePr>
          <p:nvPr>
            <p:extLst>
              <p:ext uri="{D42A27DB-BD31-4B8C-83A1-F6EECF244321}">
                <p14:modId xmlns:p14="http://schemas.microsoft.com/office/powerpoint/2010/main" val="984939722"/>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569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1FF2B30-06AF-C4A9-B1E7-756B963D8739}"/>
              </a:ext>
            </a:extLst>
          </p:cNvPr>
          <p:cNvSpPr>
            <a:spLocks noGrp="1"/>
          </p:cNvSpPr>
          <p:nvPr>
            <p:ph type="body" idx="1"/>
          </p:nvPr>
        </p:nvSpPr>
        <p:spPr/>
        <p:txBody>
          <a:bodyPr/>
          <a:lstStyle/>
          <a:p>
            <a:r>
              <a:rPr lang="sv-SE"/>
              <a:t>Sniffat/boffat</a:t>
            </a:r>
          </a:p>
        </p:txBody>
      </p:sp>
      <p:sp>
        <p:nvSpPr>
          <p:cNvPr id="7" name="Platshållare för text 6">
            <a:extLst>
              <a:ext uri="{FF2B5EF4-FFF2-40B4-BE49-F238E27FC236}">
                <a16:creationId xmlns:a16="http://schemas.microsoft.com/office/drawing/2014/main" id="{617595FB-0FE3-44D8-C474-7F52E2246BE6}"/>
              </a:ext>
            </a:extLst>
          </p:cNvPr>
          <p:cNvSpPr>
            <a:spLocks noGrp="1"/>
          </p:cNvSpPr>
          <p:nvPr>
            <p:ph type="body" sz="quarter" idx="3"/>
          </p:nvPr>
        </p:nvSpPr>
        <p:spPr/>
        <p:txBody>
          <a:bodyPr/>
          <a:lstStyle/>
          <a:p>
            <a:r>
              <a:rPr lang="sv-SE"/>
              <a:t>Lustgas</a:t>
            </a:r>
          </a:p>
        </p:txBody>
      </p:sp>
      <p:sp>
        <p:nvSpPr>
          <p:cNvPr id="4" name="Rubrik 3">
            <a:extLst>
              <a:ext uri="{FF2B5EF4-FFF2-40B4-BE49-F238E27FC236}">
                <a16:creationId xmlns:a16="http://schemas.microsoft.com/office/drawing/2014/main" id="{2E7AE892-F4B6-294A-A9B9-917091CAEE55}"/>
              </a:ext>
            </a:extLst>
          </p:cNvPr>
          <p:cNvSpPr>
            <a:spLocks noGrp="1"/>
          </p:cNvSpPr>
          <p:nvPr>
            <p:ph type="title"/>
          </p:nvPr>
        </p:nvSpPr>
        <p:spPr>
          <a:xfrm>
            <a:off x="1776000" y="852898"/>
            <a:ext cx="8640000" cy="710252"/>
          </a:xfrm>
        </p:spPr>
        <p:txBody>
          <a:bodyPr/>
          <a:lstStyle/>
          <a:p>
            <a:r>
              <a:rPr kumimoji="0" lang="sv-SE" sz="2000" b="1" i="0" u="none" strike="noStrike" kern="1200" cap="none" spc="0" normalizeH="0" baseline="0" noProof="0">
                <a:ln>
                  <a:noFill/>
                </a:ln>
                <a:solidFill>
                  <a:srgbClr val="000000"/>
                </a:solidFill>
                <a:effectLst/>
                <a:uLnTx/>
                <a:uFillTx/>
                <a:latin typeface="Arial"/>
                <a:ea typeface="+mj-ea"/>
                <a:cs typeface="+mj-cs"/>
              </a:rPr>
              <a:t>Andel elever i gymnasiet år 2 som sniffat/boffat och som använt lustgas de senaste 12 månaderna, Värmland och riket år 2025</a:t>
            </a:r>
            <a:endParaRPr lang="sv-SE"/>
          </a:p>
        </p:txBody>
      </p:sp>
      <p:graphicFrame>
        <p:nvGraphicFramePr>
          <p:cNvPr id="2" name="Diagram 1" descr="Stapeldiagram som visar att tre procent av eleverna i riket och en procent i Värmland har använt lustgas.">
            <a:extLst>
              <a:ext uri="{FF2B5EF4-FFF2-40B4-BE49-F238E27FC236}">
                <a16:creationId xmlns:a16="http://schemas.microsoft.com/office/drawing/2014/main" id="{8800B7C0-A0AD-32DD-BE76-06879CF732E8}"/>
              </a:ext>
              <a:ext uri="{147F2762-F138-4A5C-976F-8EAC2B608ADB}">
                <a16:predDERef xmlns:a16="http://schemas.microsoft.com/office/drawing/2014/main" pred="{E84CE04C-28ED-9A18-26F4-782BBCF59438}"/>
              </a:ext>
            </a:extLst>
          </p:cNvPr>
          <p:cNvGraphicFramePr>
            <a:graphicFrameLocks/>
          </p:cNvGraphicFramePr>
          <p:nvPr>
            <p:extLst>
              <p:ext uri="{D42A27DB-BD31-4B8C-83A1-F6EECF244321}">
                <p14:modId xmlns:p14="http://schemas.microsoft.com/office/powerpoint/2010/main" val="256463185"/>
              </p:ext>
            </p:extLst>
          </p:nvPr>
        </p:nvGraphicFramePr>
        <p:xfrm>
          <a:off x="6275389" y="2483914"/>
          <a:ext cx="4140000" cy="32400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descr="Stapeldiagram som visar att en procent av eleverna i både riket och Värmland har sniffat eller boffat under de senaste 12 månaderna.">
            <a:extLst>
              <a:ext uri="{FF2B5EF4-FFF2-40B4-BE49-F238E27FC236}">
                <a16:creationId xmlns:a16="http://schemas.microsoft.com/office/drawing/2014/main" id="{387D6C82-4942-DBCB-03C9-F8B55E3D730A}"/>
              </a:ext>
              <a:ext uri="{147F2762-F138-4A5C-976F-8EAC2B608ADB}">
                <a16:predDERef xmlns:a16="http://schemas.microsoft.com/office/drawing/2014/main" pred="{8800B7C0-A0AD-32DD-BE76-06879CF732E8}"/>
              </a:ext>
            </a:extLst>
          </p:cNvPr>
          <p:cNvGraphicFramePr>
            <a:graphicFrameLocks/>
          </p:cNvGraphicFramePr>
          <p:nvPr>
            <p:extLst>
              <p:ext uri="{D42A27DB-BD31-4B8C-83A1-F6EECF244321}">
                <p14:modId xmlns:p14="http://schemas.microsoft.com/office/powerpoint/2010/main" val="2355762345"/>
              </p:ext>
            </p:extLst>
          </p:nvPr>
        </p:nvGraphicFramePr>
        <p:xfrm>
          <a:off x="1530194" y="2483914"/>
          <a:ext cx="4140000" cy="3159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2558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39C08-D4FD-5D2E-8820-89459E51372A}"/>
              </a:ext>
            </a:extLst>
          </p:cNvPr>
          <p:cNvSpPr>
            <a:spLocks noGrp="1"/>
          </p:cNvSpPr>
          <p:nvPr>
            <p:ph type="title"/>
          </p:nvPr>
        </p:nvSpPr>
        <p:spPr/>
        <p:txBody>
          <a:bodyPr/>
          <a:lstStyle/>
          <a:p>
            <a:r>
              <a:rPr lang="sv-SE" sz="2000"/>
              <a:t>Vad kan du få tag på inom 24 timmar? </a:t>
            </a:r>
            <a:br>
              <a:rPr lang="sv-SE" sz="2000"/>
            </a:br>
            <a:r>
              <a:rPr lang="sv-SE" sz="2000"/>
              <a:t>Andel elever i gymnasiet år 2, Värmland år 2015 - 2025</a:t>
            </a:r>
          </a:p>
        </p:txBody>
      </p:sp>
      <p:sp>
        <p:nvSpPr>
          <p:cNvPr id="3" name="Platshållare för text 2">
            <a:extLst>
              <a:ext uri="{FF2B5EF4-FFF2-40B4-BE49-F238E27FC236}">
                <a16:creationId xmlns:a16="http://schemas.microsoft.com/office/drawing/2014/main" id="{27CC4277-76A4-6B4F-8AA6-E5E56A7E259C}"/>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t att under perioden 2015 -2025 har andelen elever i gymnasiets år 2 som kan få tag på alkohol inom 24 timmar minskat från 69 till 55 procent. Andelen elever som kan få tag på narkotika har minskat från 19 till 14 procent. Andelen elever som kan få tag på anabola steroider har minskat från 8 till 5 procent. ">
            <a:extLst>
              <a:ext uri="{FF2B5EF4-FFF2-40B4-BE49-F238E27FC236}">
                <a16:creationId xmlns:a16="http://schemas.microsoft.com/office/drawing/2014/main" id="{16C51D47-422D-053B-C6B4-2693904F53AC}"/>
              </a:ext>
            </a:extLst>
          </p:cNvPr>
          <p:cNvGraphicFramePr>
            <a:graphicFrameLocks/>
          </p:cNvGraphicFramePr>
          <p:nvPr>
            <p:extLst>
              <p:ext uri="{D42A27DB-BD31-4B8C-83A1-F6EECF244321}">
                <p14:modId xmlns:p14="http://schemas.microsoft.com/office/powerpoint/2010/main" val="284814612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114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Avsnittet handlar om spel om pengar.">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Spel om pengar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1" name="Bildobjekt 10">
            <a:extLst>
              <a:ext uri="{FF2B5EF4-FFF2-40B4-BE49-F238E27FC236}">
                <a16:creationId xmlns:a16="http://schemas.microsoft.com/office/drawing/2014/main" id="{E6E8F94C-B513-3349-9A72-ED16EF6568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38" y="319708"/>
            <a:ext cx="6112403" cy="4639918"/>
          </a:xfrm>
          <a:prstGeom prst="rect">
            <a:avLst/>
          </a:prstGeom>
        </p:spPr>
      </p:pic>
    </p:spTree>
    <p:extLst>
      <p:ext uri="{BB962C8B-B14F-4D97-AF65-F5344CB8AC3E}">
        <p14:creationId xmlns:p14="http://schemas.microsoft.com/office/powerpoint/2010/main" val="1664104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98D796-A1C9-6E9B-0195-4F7E9B56BC30}"/>
              </a:ext>
            </a:extLst>
          </p:cNvPr>
          <p:cNvSpPr>
            <a:spLocks noGrp="1"/>
          </p:cNvSpPr>
          <p:nvPr>
            <p:ph type="title"/>
          </p:nvPr>
        </p:nvSpPr>
        <p:spPr/>
        <p:txBody>
          <a:bodyPr/>
          <a:lstStyle/>
          <a:p>
            <a:r>
              <a:rPr lang="sv-SE" sz="2000"/>
              <a:t>Andel elever i gymnasiet år 2, under 18 år, som spelat om pengar de senaste 12 månaderna </a:t>
            </a:r>
            <a:br>
              <a:rPr lang="sv-SE" sz="2000"/>
            </a:br>
            <a:r>
              <a:rPr lang="sv-SE" sz="2000"/>
              <a:t>Värmland och riket år 2019 - 2025</a:t>
            </a:r>
          </a:p>
        </p:txBody>
      </p:sp>
      <p:sp>
        <p:nvSpPr>
          <p:cNvPr id="3" name="Platshållare för text 2">
            <a:extLst>
              <a:ext uri="{FF2B5EF4-FFF2-40B4-BE49-F238E27FC236}">
                <a16:creationId xmlns:a16="http://schemas.microsoft.com/office/drawing/2014/main" id="{930C3464-1957-B553-FFED-E7F460F47E6A}"/>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andelen killar som spelar om pengar ökar både i Värmland och riket. Under perioden 2019 till 2025 har andelen killar I Värmland som spelar om pengar ökat från 22 till 39 procent. Medan andelen tjejer ligger på en betydligt lägre nivå och är oförändrad under perioden 2019 till 2025.">
            <a:extLst>
              <a:ext uri="{FF2B5EF4-FFF2-40B4-BE49-F238E27FC236}">
                <a16:creationId xmlns:a16="http://schemas.microsoft.com/office/drawing/2014/main" id="{F39F8EE9-1300-7862-3EE4-07503F2C8F83}"/>
              </a:ext>
              <a:ext uri="{147F2762-F138-4A5C-976F-8EAC2B608ADB}">
                <a16:predDERef xmlns:a16="http://schemas.microsoft.com/office/drawing/2014/main" pred="{8C93577A-957F-BD91-8DC7-FE48A16D22DA}"/>
              </a:ext>
            </a:extLst>
          </p:cNvPr>
          <p:cNvGraphicFramePr>
            <a:graphicFrameLocks/>
          </p:cNvGraphicFramePr>
          <p:nvPr>
            <p:extLst>
              <p:ext uri="{D42A27DB-BD31-4B8C-83A1-F6EECF244321}">
                <p14:modId xmlns:p14="http://schemas.microsoft.com/office/powerpoint/2010/main" val="1547852291"/>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613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E5209F3-BE7C-45A4-AE7F-1F3805D962E7}"/>
              </a:ext>
            </a:extLst>
          </p:cNvPr>
          <p:cNvSpPr>
            <a:spLocks noGrp="1"/>
          </p:cNvSpPr>
          <p:nvPr>
            <p:ph type="title"/>
          </p:nvPr>
        </p:nvSpPr>
        <p:spPr/>
        <p:txBody>
          <a:bodyPr/>
          <a:lstStyle/>
          <a:p>
            <a:r>
              <a:rPr lang="sv-SE" sz="2000"/>
              <a:t>Andel elever i gymnasiet år 2, som ej fyllt 18 år, som spelat om pengar de senaste 12 månaderna, per boendekommun, Värmland och riket år 2025</a:t>
            </a:r>
          </a:p>
        </p:txBody>
      </p:sp>
      <p:sp>
        <p:nvSpPr>
          <p:cNvPr id="5" name="Platshållare för text 4">
            <a:extLst>
              <a:ext uri="{FF2B5EF4-FFF2-40B4-BE49-F238E27FC236}">
                <a16:creationId xmlns:a16="http://schemas.microsoft.com/office/drawing/2014/main" id="{27E96D9A-E052-4859-BF3C-13D5938ED409}"/>
              </a:ext>
            </a:extLst>
          </p:cNvPr>
          <p:cNvSpPr>
            <a:spLocks noGrp="1"/>
          </p:cNvSpPr>
          <p:nvPr>
            <p:ph type="body" sz="quarter" idx="13"/>
          </p:nvPr>
        </p:nvSpPr>
        <p:spPr/>
        <p:txBody>
          <a:bodyPr/>
          <a:lstStyle/>
          <a:p>
            <a:pPr marL="0" indent="0">
              <a:buNone/>
            </a:pPr>
            <a:endParaRPr lang="sv-SE"/>
          </a:p>
        </p:txBody>
      </p:sp>
      <p:graphicFrame>
        <p:nvGraphicFramePr>
          <p:cNvPr id="3" name="Diagram 2" descr="Stapeldiagram som visar att 22 procent av eleverna i Värmland och 24 procent i riket spelar om pengar. Närmare 40 procent av killarna och sex procent av tjejerna spelar om pengar. Högst andel i kommunerna är 31 procent och lägst är 13 procent.">
            <a:extLst>
              <a:ext uri="{FF2B5EF4-FFF2-40B4-BE49-F238E27FC236}">
                <a16:creationId xmlns:a16="http://schemas.microsoft.com/office/drawing/2014/main" id="{6F5DEB35-FEB1-4125-8FF1-5EB880D00998}"/>
              </a:ext>
              <a:ext uri="{147F2762-F138-4A5C-976F-8EAC2B608ADB}">
                <a16:predDERef xmlns:a16="http://schemas.microsoft.com/office/drawing/2014/main" pred="{5881805F-A87A-4FCF-96A1-2D4C0BD70BDA}"/>
              </a:ext>
            </a:extLst>
          </p:cNvPr>
          <p:cNvGraphicFramePr>
            <a:graphicFrameLocks/>
          </p:cNvGraphicFramePr>
          <p:nvPr>
            <p:extLst>
              <p:ext uri="{D42A27DB-BD31-4B8C-83A1-F6EECF244321}">
                <p14:modId xmlns:p14="http://schemas.microsoft.com/office/powerpoint/2010/main" val="168071178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06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7420" y="972001"/>
            <a:ext cx="7200000" cy="548890"/>
          </a:xfrm>
        </p:spPr>
        <p:txBody>
          <a:bodyPr>
            <a:normAutofit/>
          </a:bodyPr>
          <a:lstStyle/>
          <a:p>
            <a:r>
              <a:rPr lang="sv-SE" sz="2800"/>
              <a:t>Resultatredovisning (1)</a:t>
            </a:r>
          </a:p>
        </p:txBody>
      </p:sp>
      <p:sp>
        <p:nvSpPr>
          <p:cNvPr id="3" name="Platshållare för innehåll 2" descr="Här beskrivs grundförutsättningar för resultatsammanställningen. Att resultaten redovisas i procent och att nationella jämförelser är hämtade från CANs undersökning Skolelevers drogvanor."/>
          <p:cNvSpPr>
            <a:spLocks noGrp="1"/>
          </p:cNvSpPr>
          <p:nvPr>
            <p:ph type="body" sz="quarter" idx="13"/>
          </p:nvPr>
        </p:nvSpPr>
        <p:spPr>
          <a:xfrm>
            <a:off x="1987420" y="1520891"/>
            <a:ext cx="7513446" cy="4201959"/>
          </a:xfrm>
        </p:spPr>
        <p:txBody>
          <a:bodyPr vert="horz" lIns="91440" tIns="45720" rIns="91440" bIns="45720" rtlCol="0">
            <a:noAutofit/>
          </a:bodyPr>
          <a:lstStyle/>
          <a:p>
            <a:r>
              <a:rPr lang="sv-SE" dirty="0"/>
              <a:t>Resultat återrapporteras på länsnivå samt kommun- och skolnivå om det är minst 25 svarande elever. </a:t>
            </a:r>
          </a:p>
          <a:p>
            <a:r>
              <a:rPr lang="sv-SE" dirty="0"/>
              <a:t>Resultat redovisas i procent.</a:t>
            </a:r>
          </a:p>
          <a:p>
            <a:r>
              <a:rPr lang="sv-SE" dirty="0"/>
              <a:t>Procentandelarna i diagrammen visar procent av de som svarat på den aktuella frågan (om ej annat anges).</a:t>
            </a:r>
          </a:p>
          <a:p>
            <a:r>
              <a:rPr lang="sv-SE" dirty="0"/>
              <a:t>Rikets resultat är hämtat från CANs undersökning Skolelevers drogvanor 2025. </a:t>
            </a:r>
          </a:p>
          <a:p>
            <a:r>
              <a:rPr lang="sv-SE" dirty="0"/>
              <a:t>Vid beteckningen * är antalet svar i gruppen mindre än 25 och återges inte.</a:t>
            </a:r>
          </a:p>
          <a:p>
            <a:pPr marL="0" indent="0">
              <a:buNone/>
            </a:pPr>
            <a:endParaRPr lang="sv-SE" dirty="0"/>
          </a:p>
        </p:txBody>
      </p:sp>
    </p:spTree>
    <p:extLst>
      <p:ext uri="{BB962C8B-B14F-4D97-AF65-F5344CB8AC3E}">
        <p14:creationId xmlns:p14="http://schemas.microsoft.com/office/powerpoint/2010/main" val="3102534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Avsnittet handlar om attityder till och risker med användning av ANDT.">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Attityder</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xfrm>
            <a:off x="963086" y="2084851"/>
            <a:ext cx="5667768" cy="1500188"/>
          </a:xfrm>
          <a:prstGeom prst="rect">
            <a:avLst/>
          </a:prstGeom>
        </p:spPr>
        <p:txBody>
          <a:bodyPr anchor="b">
            <a:normAutofit/>
          </a:bodyPr>
          <a:lstStyle/>
          <a:p>
            <a:pPr marL="0" indent="0">
              <a:buNone/>
            </a:pPr>
            <a:r>
              <a:rPr lang="sv-SE">
                <a:solidFill>
                  <a:schemeClr val="tx1"/>
                </a:solidFill>
              </a:rPr>
              <a:t>Hur riskabel är ANDT-användning enligt elever?</a:t>
            </a:r>
          </a:p>
        </p:txBody>
      </p:sp>
      <p:pic>
        <p:nvPicPr>
          <p:cNvPr id="6" name="Bildobjekt 5">
            <a:extLst>
              <a:ext uri="{FF2B5EF4-FFF2-40B4-BE49-F238E27FC236}">
                <a16:creationId xmlns:a16="http://schemas.microsoft.com/office/drawing/2014/main" id="{3BD27239-08DD-5344-8144-C10F46AAF0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Tree>
    <p:extLst>
      <p:ext uri="{BB962C8B-B14F-4D97-AF65-F5344CB8AC3E}">
        <p14:creationId xmlns:p14="http://schemas.microsoft.com/office/powerpoint/2010/main" val="2251968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F9B9E0-4800-66C4-1E56-FEC7A75078B0}"/>
              </a:ext>
            </a:extLst>
          </p:cNvPr>
          <p:cNvSpPr>
            <a:spLocks noGrp="1"/>
          </p:cNvSpPr>
          <p:nvPr>
            <p:ph type="title"/>
          </p:nvPr>
        </p:nvSpPr>
        <p:spPr/>
        <p:txBody>
          <a:bodyPr/>
          <a:lstStyle/>
          <a:p>
            <a:r>
              <a:rPr lang="sv-SE" sz="2000"/>
              <a:t>År 2025, andel värmländska elever i gymnasiet år 2 som tycker det är ingen eller liten risk för människors hälsa att…</a:t>
            </a:r>
          </a:p>
        </p:txBody>
      </p:sp>
      <p:sp>
        <p:nvSpPr>
          <p:cNvPr id="3" name="Platshållare för text 2">
            <a:extLst>
              <a:ext uri="{FF2B5EF4-FFF2-40B4-BE49-F238E27FC236}">
                <a16:creationId xmlns:a16="http://schemas.microsoft.com/office/drawing/2014/main" id="{E0235122-C533-A81C-299A-A80D279C3D4C}"/>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45 procent av killarna tycker det är ingen eller liten risk för hälsan att prova cannabis eller att snusa varje dag. Medan andelen är 31 respektive 25 procent för tjejerna. Cirka 20 procent av killarna och 10 procent av tjejerna tycker det är en liten eller ingen hälsorisk att vara berusad varje helg.">
            <a:extLst>
              <a:ext uri="{FF2B5EF4-FFF2-40B4-BE49-F238E27FC236}">
                <a16:creationId xmlns:a16="http://schemas.microsoft.com/office/drawing/2014/main" id="{33630E42-C471-1DA4-D6CB-0DA1CF8A5274}"/>
              </a:ext>
            </a:extLst>
          </p:cNvPr>
          <p:cNvGraphicFramePr>
            <a:graphicFrameLocks/>
          </p:cNvGraphicFramePr>
          <p:nvPr>
            <p:extLst>
              <p:ext uri="{D42A27DB-BD31-4B8C-83A1-F6EECF244321}">
                <p14:modId xmlns:p14="http://schemas.microsoft.com/office/powerpoint/2010/main" val="1177327190"/>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7083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6A07D-CD74-733B-67A2-04E4E83FBF18}"/>
              </a:ext>
            </a:extLst>
          </p:cNvPr>
          <p:cNvSpPr>
            <a:spLocks noGrp="1"/>
          </p:cNvSpPr>
          <p:nvPr>
            <p:ph type="title"/>
          </p:nvPr>
        </p:nvSpPr>
        <p:spPr>
          <a:xfrm>
            <a:off x="2495190" y="907992"/>
            <a:ext cx="7200000" cy="1325563"/>
          </a:xfrm>
        </p:spPr>
        <p:txBody>
          <a:bodyPr/>
          <a:lstStyle/>
          <a:p>
            <a:r>
              <a:rPr lang="sv-SE" sz="2000" noProof="0"/>
              <a:t>Andel elever i gymnasiet år 2 som skulle säga bestämt nej eller troligen nej om de blir erbjudna narkotika</a:t>
            </a:r>
            <a:br>
              <a:rPr lang="sv-SE" sz="2000" noProof="0"/>
            </a:br>
            <a:r>
              <a:rPr lang="sv-SE" sz="2000" noProof="0"/>
              <a:t>Värmland år 2013 - 2025</a:t>
            </a:r>
          </a:p>
        </p:txBody>
      </p:sp>
      <p:sp>
        <p:nvSpPr>
          <p:cNvPr id="3" name="Platshållare för text 2">
            <a:extLst>
              <a:ext uri="{FF2B5EF4-FFF2-40B4-BE49-F238E27FC236}">
                <a16:creationId xmlns:a16="http://schemas.microsoft.com/office/drawing/2014/main" id="{05484CB0-2706-CDE8-1902-E514B342CBB0}"/>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cirka 95 procent av både tjejer och killar skulle säga nej om de blir erbjudna narkotika under åren 2013-2025.">
            <a:extLst>
              <a:ext uri="{FF2B5EF4-FFF2-40B4-BE49-F238E27FC236}">
                <a16:creationId xmlns:a16="http://schemas.microsoft.com/office/drawing/2014/main" id="{E5C1D76D-D40B-4ED0-68CA-FE828CF70983}"/>
              </a:ext>
            </a:extLst>
          </p:cNvPr>
          <p:cNvGraphicFramePr>
            <a:graphicFrameLocks/>
          </p:cNvGraphicFramePr>
          <p:nvPr>
            <p:extLst>
              <p:ext uri="{D42A27DB-BD31-4B8C-83A1-F6EECF244321}">
                <p14:modId xmlns:p14="http://schemas.microsoft.com/office/powerpoint/2010/main" val="4147004865"/>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6906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FE17F-F389-4F27-B3FE-1A6E7D7B6690}"/>
              </a:ext>
            </a:extLst>
          </p:cNvPr>
          <p:cNvSpPr>
            <a:spLocks noGrp="1"/>
          </p:cNvSpPr>
          <p:nvPr>
            <p:ph type="title"/>
          </p:nvPr>
        </p:nvSpPr>
        <p:spPr/>
        <p:txBody>
          <a:bodyPr/>
          <a:lstStyle/>
          <a:p>
            <a:r>
              <a:rPr lang="sv-SE" sz="2000"/>
              <a:t>Om du blir erbjuden narkotika, vad säger du då? </a:t>
            </a:r>
            <a:br>
              <a:rPr lang="sv-SE" sz="2000"/>
            </a:br>
            <a:r>
              <a:rPr lang="sv-SE" sz="2000"/>
              <a:t>Andel elever i gymnasiet år 2, Värmland, år 2025</a:t>
            </a:r>
          </a:p>
        </p:txBody>
      </p:sp>
      <p:sp>
        <p:nvSpPr>
          <p:cNvPr id="3" name="Platshållare för text 2">
            <a:extLst>
              <a:ext uri="{FF2B5EF4-FFF2-40B4-BE49-F238E27FC236}">
                <a16:creationId xmlns:a16="http://schemas.microsoft.com/office/drawing/2014/main" id="{A4914668-4C5B-4359-B5A6-DCFE5C48A479}"/>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95 procent av eleverna i gymnasiets år 2 säger nej om det blir erbjudna narkotika. Andelen bland killar är något lägre än bland tjejer.">
            <a:extLst>
              <a:ext uri="{FF2B5EF4-FFF2-40B4-BE49-F238E27FC236}">
                <a16:creationId xmlns:a16="http://schemas.microsoft.com/office/drawing/2014/main" id="{B555ABEB-8405-4C56-9531-2DAEE507A9B0}"/>
              </a:ext>
            </a:extLst>
          </p:cNvPr>
          <p:cNvGraphicFramePr>
            <a:graphicFrameLocks/>
          </p:cNvGraphicFramePr>
          <p:nvPr>
            <p:extLst>
              <p:ext uri="{D42A27DB-BD31-4B8C-83A1-F6EECF244321}">
                <p14:modId xmlns:p14="http://schemas.microsoft.com/office/powerpoint/2010/main" val="2161801367"/>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7071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5B344-C43F-7C52-17A5-756B0BE2E6A4}"/>
              </a:ext>
            </a:extLst>
          </p:cNvPr>
          <p:cNvSpPr>
            <a:spLocks noGrp="1"/>
          </p:cNvSpPr>
          <p:nvPr>
            <p:ph type="title"/>
          </p:nvPr>
        </p:nvSpPr>
        <p:spPr/>
        <p:txBody>
          <a:bodyPr/>
          <a:lstStyle/>
          <a:p>
            <a:r>
              <a:rPr lang="sv-SE" sz="2000"/>
              <a:t>Var sätter du gränsen när det gäller cannabis? </a:t>
            </a:r>
            <a:br>
              <a:rPr lang="sv-SE" sz="2000"/>
            </a:br>
            <a:r>
              <a:rPr lang="sv-SE" sz="2000"/>
              <a:t>Andel elever i gymnasiet år 2, Värmland år 2013 - 2025</a:t>
            </a:r>
          </a:p>
        </p:txBody>
      </p:sp>
      <p:sp>
        <p:nvSpPr>
          <p:cNvPr id="3" name="Platshållare för text 2">
            <a:extLst>
              <a:ext uri="{FF2B5EF4-FFF2-40B4-BE49-F238E27FC236}">
                <a16:creationId xmlns:a16="http://schemas.microsoft.com/office/drawing/2014/main" id="{E5E4BD16-CABB-06CE-7B84-43E26A53CE4E}"/>
              </a:ext>
            </a:extLst>
          </p:cNvPr>
          <p:cNvSpPr>
            <a:spLocks noGrp="1"/>
          </p:cNvSpPr>
          <p:nvPr>
            <p:ph type="body" sz="quarter" idx="13"/>
          </p:nvPr>
        </p:nvSpPr>
        <p:spPr/>
        <p:txBody>
          <a:bodyPr/>
          <a:lstStyle/>
          <a:p>
            <a:pPr marL="0" indent="0">
              <a:buNone/>
            </a:pPr>
            <a:endParaRPr lang="sv-SE"/>
          </a:p>
        </p:txBody>
      </p:sp>
      <p:graphicFrame>
        <p:nvGraphicFramePr>
          <p:cNvPr id="5" name="Diagram 4" descr="Trendlinje som visar att en majoritet av eleverna i gymnasiets år 2 tycker att man ska avstå cannabis. Andelen har ökat något sedan 2021. ">
            <a:extLst>
              <a:ext uri="{FF2B5EF4-FFF2-40B4-BE49-F238E27FC236}">
                <a16:creationId xmlns:a16="http://schemas.microsoft.com/office/drawing/2014/main" id="{8C592D84-9085-E052-9DC3-C31E912B871C}"/>
              </a:ext>
            </a:extLst>
          </p:cNvPr>
          <p:cNvGraphicFramePr>
            <a:graphicFrameLocks/>
          </p:cNvGraphicFramePr>
          <p:nvPr>
            <p:extLst>
              <p:ext uri="{D42A27DB-BD31-4B8C-83A1-F6EECF244321}">
                <p14:modId xmlns:p14="http://schemas.microsoft.com/office/powerpoint/2010/main" val="313315184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585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0D2319-7281-4EB8-A0C6-E126A765864C}"/>
              </a:ext>
            </a:extLst>
          </p:cNvPr>
          <p:cNvSpPr>
            <a:spLocks noGrp="1"/>
          </p:cNvSpPr>
          <p:nvPr>
            <p:ph type="title"/>
          </p:nvPr>
        </p:nvSpPr>
        <p:spPr/>
        <p:txBody>
          <a:bodyPr/>
          <a:lstStyle/>
          <a:p>
            <a:r>
              <a:rPr lang="sv-SE" sz="2000"/>
              <a:t>Var sätter du gränsen när det gäller cannabis? </a:t>
            </a:r>
            <a:br>
              <a:rPr lang="sv-SE" sz="2000"/>
            </a:br>
            <a:r>
              <a:rPr lang="sv-SE" sz="2000"/>
              <a:t>Andel elever i gymnasiet år 2, Värmland år 2025</a:t>
            </a:r>
          </a:p>
        </p:txBody>
      </p:sp>
      <p:sp>
        <p:nvSpPr>
          <p:cNvPr id="5" name="Platshållare för text 4">
            <a:extLst>
              <a:ext uri="{FF2B5EF4-FFF2-40B4-BE49-F238E27FC236}">
                <a16:creationId xmlns:a16="http://schemas.microsoft.com/office/drawing/2014/main" id="{D5634D17-3741-44B0-BC7C-A41E7559509C}"/>
              </a:ext>
            </a:extLst>
          </p:cNvPr>
          <p:cNvSpPr>
            <a:spLocks noGrp="1"/>
          </p:cNvSpPr>
          <p:nvPr>
            <p:ph type="body" sz="quarter" idx="13"/>
          </p:nvPr>
        </p:nvSpPr>
        <p:spPr/>
        <p:txBody>
          <a:bodyPr/>
          <a:lstStyle/>
          <a:p>
            <a:pPr marL="0" indent="0">
              <a:buNone/>
            </a:pPr>
            <a:endParaRPr lang="sv-SE"/>
          </a:p>
        </p:txBody>
      </p:sp>
      <p:graphicFrame>
        <p:nvGraphicFramePr>
          <p:cNvPr id="3" name="Diagram 2" descr="Stapeldiagram som visar att 83 procent av eleverna i gymnasiets år 2 svarar att de tycker att man ska avstå cannabis. Bland killar är andelen 80 procent och bland tjejer 86 procent.">
            <a:extLst>
              <a:ext uri="{FF2B5EF4-FFF2-40B4-BE49-F238E27FC236}">
                <a16:creationId xmlns:a16="http://schemas.microsoft.com/office/drawing/2014/main" id="{C6A76ACD-4349-41BF-8393-EC12973F0711}"/>
              </a:ext>
            </a:extLst>
          </p:cNvPr>
          <p:cNvGraphicFramePr>
            <a:graphicFrameLocks/>
          </p:cNvGraphicFramePr>
          <p:nvPr>
            <p:extLst>
              <p:ext uri="{D42A27DB-BD31-4B8C-83A1-F6EECF244321}">
                <p14:modId xmlns:p14="http://schemas.microsoft.com/office/powerpoint/2010/main" val="253699083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745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AC5312-9C79-51DA-13C0-208BEEE3EF1A}"/>
              </a:ext>
            </a:extLst>
          </p:cNvPr>
          <p:cNvSpPr>
            <a:spLocks noGrp="1"/>
          </p:cNvSpPr>
          <p:nvPr>
            <p:ph type="title"/>
          </p:nvPr>
        </p:nvSpPr>
        <p:spPr/>
        <p:txBody>
          <a:bodyPr/>
          <a:lstStyle/>
          <a:p>
            <a:r>
              <a:rPr lang="sv-SE" sz="2000"/>
              <a:t>Andel elever som </a:t>
            </a:r>
            <a:r>
              <a:rPr lang="sv-SE" sz="2000" u="sng"/>
              <a:t>inte</a:t>
            </a:r>
            <a:r>
              <a:rPr lang="sv-SE" sz="2000"/>
              <a:t> håller med om att det är upp till var och en om man vill använda cannabis, gymnasiet år 2 Värmland år 2015 - 2025</a:t>
            </a:r>
          </a:p>
        </p:txBody>
      </p:sp>
      <p:sp>
        <p:nvSpPr>
          <p:cNvPr id="3" name="Platshållare för text 2">
            <a:extLst>
              <a:ext uri="{FF2B5EF4-FFF2-40B4-BE49-F238E27FC236}">
                <a16:creationId xmlns:a16="http://schemas.microsoft.com/office/drawing/2014/main" id="{9612A024-D7A7-6C1F-A22C-A56AF818B2D9}"/>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på en ökad andel elever i gymnasiets år 2 som inte håller med om att det är upp till var och en att använda cannabis, för perioden 2015 till 2025.">
            <a:extLst>
              <a:ext uri="{FF2B5EF4-FFF2-40B4-BE49-F238E27FC236}">
                <a16:creationId xmlns:a16="http://schemas.microsoft.com/office/drawing/2014/main" id="{2E4C4EA9-455C-3840-1DCD-54AEE737DAC1}"/>
              </a:ext>
            </a:extLst>
          </p:cNvPr>
          <p:cNvGraphicFramePr>
            <a:graphicFrameLocks/>
          </p:cNvGraphicFramePr>
          <p:nvPr>
            <p:extLst>
              <p:ext uri="{D42A27DB-BD31-4B8C-83A1-F6EECF244321}">
                <p14:modId xmlns:p14="http://schemas.microsoft.com/office/powerpoint/2010/main" val="274494470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3627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41E64-DF96-4CE1-A21B-07337E1F4D70}"/>
              </a:ext>
            </a:extLst>
          </p:cNvPr>
          <p:cNvSpPr>
            <a:spLocks noGrp="1"/>
          </p:cNvSpPr>
          <p:nvPr>
            <p:ph type="title"/>
          </p:nvPr>
        </p:nvSpPr>
        <p:spPr/>
        <p:txBody>
          <a:bodyPr/>
          <a:lstStyle/>
          <a:p>
            <a:r>
              <a:rPr lang="sv-SE" sz="2000"/>
              <a:t>Andel elever i gymnasiet år 2 </a:t>
            </a:r>
            <a:br>
              <a:rPr lang="sv-SE" sz="2000"/>
            </a:br>
            <a:r>
              <a:rPr lang="sv-SE" sz="2000"/>
              <a:t>Det är upp till var och en om man vill använda cannabis. Jag håller…</a:t>
            </a:r>
          </a:p>
        </p:txBody>
      </p:sp>
      <p:sp>
        <p:nvSpPr>
          <p:cNvPr id="3" name="Platshållare för text 2">
            <a:extLst>
              <a:ext uri="{FF2B5EF4-FFF2-40B4-BE49-F238E27FC236}">
                <a16:creationId xmlns:a16="http://schemas.microsoft.com/office/drawing/2014/main" id="{44E8FE95-78B0-4FF3-9407-00F60FBEE47C}"/>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38 procent av killarna och 30 procent av tjejerna inte alls håller med om att det är upp till var och en om man vill använda cannabis. 24 procent av killarna och 20 procent av tjejerna tycker att det är upp till var och en att själv bestämma.">
            <a:extLst>
              <a:ext uri="{FF2B5EF4-FFF2-40B4-BE49-F238E27FC236}">
                <a16:creationId xmlns:a16="http://schemas.microsoft.com/office/drawing/2014/main" id="{89AD24F6-7C2F-4A54-86D7-A18C86BC5DCF}"/>
              </a:ext>
              <a:ext uri="{147F2762-F138-4A5C-976F-8EAC2B608ADB}">
                <a16:predDERef xmlns:a16="http://schemas.microsoft.com/office/drawing/2014/main" pred="{5102341E-C86A-4258-AB8B-38D279B0106E}"/>
              </a:ext>
            </a:extLst>
          </p:cNvPr>
          <p:cNvGraphicFramePr>
            <a:graphicFrameLocks/>
          </p:cNvGraphicFramePr>
          <p:nvPr>
            <p:extLst>
              <p:ext uri="{D42A27DB-BD31-4B8C-83A1-F6EECF244321}">
                <p14:modId xmlns:p14="http://schemas.microsoft.com/office/powerpoint/2010/main" val="920815006"/>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418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Avsnittet handlar om energidryck och kosttillskott.">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Energidryck</a:t>
            </a:r>
            <a:br>
              <a:rPr lang="sv-SE" cap="none" dirty="0"/>
            </a:br>
            <a:r>
              <a:rPr lang="sv-SE" cap="none" dirty="0"/>
              <a:t>och kosttillskott</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3" name="Bildobjekt 2">
            <a:extLst>
              <a:ext uri="{FF2B5EF4-FFF2-40B4-BE49-F238E27FC236}">
                <a16:creationId xmlns:a16="http://schemas.microsoft.com/office/drawing/2014/main" id="{909D0FEB-ABD9-F348-9307-8D2712BCC2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394" y="528154"/>
            <a:ext cx="6641758" cy="4332081"/>
          </a:xfrm>
          <a:prstGeom prst="rect">
            <a:avLst/>
          </a:prstGeom>
        </p:spPr>
      </p:pic>
    </p:spTree>
    <p:extLst>
      <p:ext uri="{BB962C8B-B14F-4D97-AF65-F5344CB8AC3E}">
        <p14:creationId xmlns:p14="http://schemas.microsoft.com/office/powerpoint/2010/main" val="134547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CF0B9-D69C-6F48-F44C-B25FA941975E}"/>
              </a:ext>
            </a:extLst>
          </p:cNvPr>
          <p:cNvSpPr>
            <a:spLocks noGrp="1"/>
          </p:cNvSpPr>
          <p:nvPr>
            <p:ph type="title"/>
          </p:nvPr>
        </p:nvSpPr>
        <p:spPr/>
        <p:txBody>
          <a:bodyPr/>
          <a:lstStyle/>
          <a:p>
            <a:r>
              <a:rPr kumimoji="0" lang="sv-SE" sz="2000" b="1" i="0" u="none" strike="noStrike" kern="1200" cap="none" spc="0" normalizeH="0" baseline="0" noProof="0">
                <a:ln>
                  <a:noFill/>
                </a:ln>
                <a:solidFill>
                  <a:srgbClr val="000000"/>
                </a:solidFill>
                <a:effectLst/>
                <a:uLnTx/>
                <a:uFillTx/>
                <a:latin typeface="Arial"/>
                <a:ea typeface="+mj-ea"/>
                <a:cs typeface="+mj-cs"/>
              </a:rPr>
              <a:t>Andel elever i gymnasiet år 2 som dricker energidryck varje eller nästan varje dag, Värmland</a:t>
            </a:r>
            <a:r>
              <a:rPr lang="sv-SE" sz="2000">
                <a:solidFill>
                  <a:srgbClr val="000000"/>
                </a:solidFill>
                <a:latin typeface="Arial"/>
              </a:rPr>
              <a:t> </a:t>
            </a:r>
            <a:r>
              <a:rPr kumimoji="0" lang="sv-SE" sz="2000" b="1" i="0" u="none" strike="noStrike" kern="1200" cap="none" spc="0" normalizeH="0" baseline="0" noProof="0">
                <a:ln>
                  <a:noFill/>
                </a:ln>
                <a:solidFill>
                  <a:srgbClr val="000000"/>
                </a:solidFill>
                <a:effectLst/>
                <a:uLnTx/>
                <a:uFillTx/>
                <a:latin typeface="Arial"/>
                <a:ea typeface="+mj-ea"/>
                <a:cs typeface="+mj-cs"/>
              </a:rPr>
              <a:t>år 2017 - 2025</a:t>
            </a:r>
            <a:endParaRPr lang="sv-SE"/>
          </a:p>
        </p:txBody>
      </p:sp>
      <p:sp>
        <p:nvSpPr>
          <p:cNvPr id="3" name="Platshållare för text 2">
            <a:extLst>
              <a:ext uri="{FF2B5EF4-FFF2-40B4-BE49-F238E27FC236}">
                <a16:creationId xmlns:a16="http://schemas.microsoft.com/office/drawing/2014/main" id="{C4DDD466-362A-1FCA-2B7F-7BBC99F869E9}"/>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som visar på en tydlig ökning av andel killar och tjejer i gymnasiets år 2 som använder energidryck varje eller nästan varje dag, under perioden 2017 till 2025. ">
            <a:extLst>
              <a:ext uri="{FF2B5EF4-FFF2-40B4-BE49-F238E27FC236}">
                <a16:creationId xmlns:a16="http://schemas.microsoft.com/office/drawing/2014/main" id="{78CD177E-FC6F-8D2E-2BEE-1A01DD35A80F}"/>
              </a:ext>
            </a:extLst>
          </p:cNvPr>
          <p:cNvGraphicFramePr>
            <a:graphicFrameLocks/>
          </p:cNvGraphicFramePr>
          <p:nvPr>
            <p:extLst>
              <p:ext uri="{D42A27DB-BD31-4B8C-83A1-F6EECF244321}">
                <p14:modId xmlns:p14="http://schemas.microsoft.com/office/powerpoint/2010/main" val="3170057833"/>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688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B0D81-2610-432B-A55A-0B70C0121F64}"/>
              </a:ext>
            </a:extLst>
          </p:cNvPr>
          <p:cNvSpPr>
            <a:spLocks noGrp="1"/>
          </p:cNvSpPr>
          <p:nvPr>
            <p:ph type="title"/>
          </p:nvPr>
        </p:nvSpPr>
        <p:spPr>
          <a:xfrm>
            <a:off x="1894114" y="972000"/>
            <a:ext cx="7802695" cy="1325563"/>
          </a:xfrm>
        </p:spPr>
        <p:txBody>
          <a:bodyPr>
            <a:normAutofit/>
          </a:bodyPr>
          <a:lstStyle/>
          <a:p>
            <a:r>
              <a:rPr lang="sv-SE" sz="2800">
                <a:solidFill>
                  <a:srgbClr val="000000"/>
                </a:solidFill>
              </a:rPr>
              <a:t>Resultatredovisning (2)</a:t>
            </a:r>
            <a:endParaRPr lang="sv-SE" sz="2800"/>
          </a:p>
        </p:txBody>
      </p:sp>
      <p:sp>
        <p:nvSpPr>
          <p:cNvPr id="4" name="Platshållare för text 3" descr="Kommunresultaten är baserade på eleverna boende i respektive kommun. Mer information om genomförandet av undersökningen finns sista i dokumentet.">
            <a:extLst>
              <a:ext uri="{FF2B5EF4-FFF2-40B4-BE49-F238E27FC236}">
                <a16:creationId xmlns:a16="http://schemas.microsoft.com/office/drawing/2014/main" id="{4776AF90-F61C-4DD2-9115-5DFB7449B1DC}"/>
              </a:ext>
            </a:extLst>
          </p:cNvPr>
          <p:cNvSpPr>
            <a:spLocks noGrp="1"/>
          </p:cNvSpPr>
          <p:nvPr>
            <p:ph type="body" sz="quarter" idx="13"/>
          </p:nvPr>
        </p:nvSpPr>
        <p:spPr>
          <a:xfrm>
            <a:off x="1894114" y="2482850"/>
            <a:ext cx="7802695" cy="3240000"/>
          </a:xfrm>
        </p:spPr>
        <p:txBody>
          <a:bodyPr>
            <a:normAutofit fontScale="92500"/>
          </a:bodyPr>
          <a:lstStyle/>
          <a:p>
            <a:r>
              <a:rPr lang="sv-SE" sz="2600"/>
              <a:t>Markering med tre punkter (…) innebär att antalet elever som angett svaret är färre än fyra. </a:t>
            </a:r>
          </a:p>
          <a:p>
            <a:r>
              <a:rPr lang="sv-SE" sz="2600"/>
              <a:t>I skolrapporterna är kommunresultaten som redovisas andelen för alla elever boende i nämnd kommun.</a:t>
            </a:r>
          </a:p>
          <a:p>
            <a:r>
              <a:rPr lang="sv-SE" sz="2600"/>
              <a:t>Mer information om hur undersökningen har genomförts och resultatredovisning finns sist i bildspelet.</a:t>
            </a:r>
          </a:p>
          <a:p>
            <a:endParaRPr lang="sv-SE" sz="2600"/>
          </a:p>
        </p:txBody>
      </p:sp>
    </p:spTree>
    <p:extLst>
      <p:ext uri="{BB962C8B-B14F-4D97-AF65-F5344CB8AC3E}">
        <p14:creationId xmlns:p14="http://schemas.microsoft.com/office/powerpoint/2010/main" val="3759944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a:t>Andel elever i gymnasiet år 2 som dricker energidryck varje eller nästan varje dag, per boendekommun och Värmland år 2025</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pPr marL="0" indent="0">
              <a:buNone/>
            </a:pPr>
            <a:endParaRPr lang="sv-SE"/>
          </a:p>
        </p:txBody>
      </p:sp>
      <p:graphicFrame>
        <p:nvGraphicFramePr>
          <p:cNvPr id="4" name="Diagram 3" descr="Stapeldiagram som visar att 40 procent av eleverna, 39 procent av killarna och 41 procent av tjejerna, dricker energidryck varje eller nästan varje dag. Högst andel i kommunerna är 68 procent och lägst är 28 procent.">
            <a:extLst>
              <a:ext uri="{FF2B5EF4-FFF2-40B4-BE49-F238E27FC236}">
                <a16:creationId xmlns:a16="http://schemas.microsoft.com/office/drawing/2014/main" id="{F33E3BD0-0A25-4AE4-AF3E-3C580363AE3C}"/>
              </a:ext>
            </a:extLst>
          </p:cNvPr>
          <p:cNvGraphicFramePr>
            <a:graphicFrameLocks/>
          </p:cNvGraphicFramePr>
          <p:nvPr>
            <p:extLst>
              <p:ext uri="{D42A27DB-BD31-4B8C-83A1-F6EECF244321}">
                <p14:modId xmlns:p14="http://schemas.microsoft.com/office/powerpoint/2010/main" val="549338897"/>
              </p:ext>
            </p:extLst>
          </p:nvPr>
        </p:nvGraphicFramePr>
        <p:xfrm>
          <a:off x="2491688"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832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8C8461-9FF2-3328-1137-DF9A4A4F557B}"/>
              </a:ext>
            </a:extLst>
          </p:cNvPr>
          <p:cNvSpPr>
            <a:spLocks noGrp="1"/>
          </p:cNvSpPr>
          <p:nvPr>
            <p:ph type="title"/>
          </p:nvPr>
        </p:nvSpPr>
        <p:spPr/>
        <p:txBody>
          <a:bodyPr/>
          <a:lstStyle/>
          <a:p>
            <a:r>
              <a:rPr kumimoji="0" lang="sv-SE" sz="2000" b="1" i="0" u="none" strike="noStrike" kern="1200" cap="none" spc="0" normalizeH="0" baseline="0" noProof="0">
                <a:ln>
                  <a:noFill/>
                </a:ln>
                <a:solidFill>
                  <a:srgbClr val="000000"/>
                </a:solidFill>
                <a:effectLst/>
                <a:uLnTx/>
                <a:uFillTx/>
                <a:latin typeface="Arial"/>
                <a:ea typeface="+mj-ea"/>
                <a:cs typeface="+mj-cs"/>
              </a:rPr>
              <a:t>Andel elever i gymnasiet år 2 som använt pre-workout (PWO) under de senaste 12 månaderna</a:t>
            </a:r>
            <a:br>
              <a:rPr kumimoji="0" lang="sv-SE" sz="2000" b="1" i="0" u="none" strike="noStrike" kern="1200" cap="none" spc="0" normalizeH="0" baseline="0" noProof="0">
                <a:ln>
                  <a:noFill/>
                </a:ln>
                <a:solidFill>
                  <a:srgbClr val="000000"/>
                </a:solidFill>
                <a:effectLst/>
                <a:uLnTx/>
                <a:uFillTx/>
                <a:latin typeface="Arial"/>
                <a:ea typeface="+mj-ea"/>
                <a:cs typeface="+mj-cs"/>
              </a:rPr>
            </a:br>
            <a:r>
              <a:rPr kumimoji="0" lang="sv-SE" sz="2000" b="1" i="0" u="none" strike="noStrike" kern="1200" cap="none" spc="0" normalizeH="0" baseline="0" noProof="0">
                <a:ln>
                  <a:noFill/>
                </a:ln>
                <a:solidFill>
                  <a:srgbClr val="000000"/>
                </a:solidFill>
                <a:effectLst/>
                <a:uLnTx/>
                <a:uFillTx/>
                <a:latin typeface="Arial"/>
                <a:ea typeface="+mj-ea"/>
                <a:cs typeface="+mj-cs"/>
              </a:rPr>
              <a:t>Värmland år 2021 - 2025</a:t>
            </a:r>
            <a:endParaRPr lang="sv-SE"/>
          </a:p>
        </p:txBody>
      </p:sp>
      <p:sp>
        <p:nvSpPr>
          <p:cNvPr id="3" name="Platshållare för text 2">
            <a:extLst>
              <a:ext uri="{FF2B5EF4-FFF2-40B4-BE49-F238E27FC236}">
                <a16:creationId xmlns:a16="http://schemas.microsoft.com/office/drawing/2014/main" id="{72793C31-78EF-BFC4-085A-FFC8272AF173}"/>
              </a:ext>
            </a:extLst>
          </p:cNvPr>
          <p:cNvSpPr>
            <a:spLocks noGrp="1"/>
          </p:cNvSpPr>
          <p:nvPr>
            <p:ph type="body" sz="quarter" idx="13"/>
          </p:nvPr>
        </p:nvSpPr>
        <p:spPr/>
        <p:txBody>
          <a:bodyPr/>
          <a:lstStyle/>
          <a:p>
            <a:pPr marL="0" indent="0">
              <a:buNone/>
            </a:pPr>
            <a:endParaRPr lang="sv-SE"/>
          </a:p>
        </p:txBody>
      </p:sp>
      <p:graphicFrame>
        <p:nvGraphicFramePr>
          <p:cNvPr id="4" name="Diagram 3" descr="Trendlinje för åren 2021 till 2025 som visar att cirka var tredje kille och en av tio tjejer i gymnasiets år 2 har använt pre-workout under senaste året.">
            <a:extLst>
              <a:ext uri="{FF2B5EF4-FFF2-40B4-BE49-F238E27FC236}">
                <a16:creationId xmlns:a16="http://schemas.microsoft.com/office/drawing/2014/main" id="{2DC8D36D-2B69-1C26-33A5-8F21B4A9236C}"/>
              </a:ext>
            </a:extLst>
          </p:cNvPr>
          <p:cNvGraphicFramePr>
            <a:graphicFrameLocks/>
          </p:cNvGraphicFramePr>
          <p:nvPr>
            <p:extLst>
              <p:ext uri="{D42A27DB-BD31-4B8C-83A1-F6EECF244321}">
                <p14:modId xmlns:p14="http://schemas.microsoft.com/office/powerpoint/2010/main" val="319281814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3872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a:t>Andel elever i gymnasiet år 2 som använt pre-workout (PWO) under de senaste 12 månaderna</a:t>
            </a:r>
            <a:br>
              <a:rPr lang="sv-SE" sz="2000"/>
            </a:br>
            <a:r>
              <a:rPr lang="sv-SE" sz="2000"/>
              <a:t>per boendekommun och Värmland år 2025</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20 procent av eleverna i gymnasiet år 2 har använt pre-workout. 32 procent av killarna och 8 procent av tjejerna. Högst andel i kommunerna är 26 procent och lägst är 12 procent.">
            <a:extLst>
              <a:ext uri="{FF2B5EF4-FFF2-40B4-BE49-F238E27FC236}">
                <a16:creationId xmlns:a16="http://schemas.microsoft.com/office/drawing/2014/main" id="{0358D130-BE00-4804-9798-D6EB28CDB60E}"/>
              </a:ext>
            </a:extLst>
          </p:cNvPr>
          <p:cNvGraphicFramePr>
            <a:graphicFrameLocks/>
          </p:cNvGraphicFramePr>
          <p:nvPr>
            <p:extLst>
              <p:ext uri="{D42A27DB-BD31-4B8C-83A1-F6EECF244321}">
                <p14:modId xmlns:p14="http://schemas.microsoft.com/office/powerpoint/2010/main" val="2731351578"/>
              </p:ext>
            </p:extLst>
          </p:nvPr>
        </p:nvGraphicFramePr>
        <p:xfrm>
          <a:off x="2495190"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5551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Avsnitt som handlar om skoltrivsel, skolk och familj.">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Skoltrivsel, skolk</a:t>
            </a:r>
            <a:br>
              <a:rPr lang="sv-SE" cap="none"/>
            </a:br>
            <a:r>
              <a:rPr lang="sv-SE" cap="none"/>
              <a:t>och familj</a:t>
            </a:r>
            <a:endParaRPr lang="sv-SE"/>
          </a:p>
        </p:txBody>
      </p:sp>
      <p:pic>
        <p:nvPicPr>
          <p:cNvPr id="6" name="Bildobjekt 5">
            <a:extLst>
              <a:ext uri="{FF2B5EF4-FFF2-40B4-BE49-F238E27FC236}">
                <a16:creationId xmlns:a16="http://schemas.microsoft.com/office/drawing/2014/main" id="{3BD27239-08DD-5344-8144-C10F46AAF0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825" y="345779"/>
            <a:ext cx="6010137" cy="3478143"/>
          </a:xfrm>
          <a:prstGeom prst="rect">
            <a:avLst/>
          </a:prstGeom>
        </p:spPr>
      </p:pic>
      <p:sp>
        <p:nvSpPr>
          <p:cNvPr id="3" name="Platshållare för text 2">
            <a:extLst>
              <a:ext uri="{FF2B5EF4-FFF2-40B4-BE49-F238E27FC236}">
                <a16:creationId xmlns:a16="http://schemas.microsoft.com/office/drawing/2014/main" id="{89C97BCD-971D-440E-BFF1-44DCC394E53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80783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a:t>Hur trivs du i skolan? </a:t>
            </a:r>
            <a:br>
              <a:rPr lang="sv-SE" sz="2000"/>
            </a:br>
            <a:r>
              <a:rPr lang="sv-SE" sz="2000"/>
              <a:t>Andel elever i gymnasiet år 2, Värmland år 2025</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pPr marL="0" indent="0">
              <a:buNone/>
            </a:pPr>
            <a:endParaRPr lang="sv-SE"/>
          </a:p>
        </p:txBody>
      </p:sp>
      <p:graphicFrame>
        <p:nvGraphicFramePr>
          <p:cNvPr id="2" name="Diagram 1" descr="Stapeldiagram som visar att 89 procent av eleverna i Värmland trivs mycket bra eller bra i skolan. Andelen i riket är 83 procent. En något högre andel killar trivs mycket bra eller bra i skolan.">
            <a:extLst>
              <a:ext uri="{FF2B5EF4-FFF2-40B4-BE49-F238E27FC236}">
                <a16:creationId xmlns:a16="http://schemas.microsoft.com/office/drawing/2014/main" id="{15F5DB3F-8F2B-4774-9061-F42CD877294D}"/>
              </a:ext>
              <a:ext uri="{147F2762-F138-4A5C-976F-8EAC2B608ADB}">
                <a16:predDERef xmlns:a16="http://schemas.microsoft.com/office/drawing/2014/main" pred="{1A0FADEF-9B67-4D7B-8AD8-77452A52B92F}"/>
              </a:ext>
            </a:extLst>
          </p:cNvPr>
          <p:cNvGraphicFramePr>
            <a:graphicFrameLocks/>
          </p:cNvGraphicFramePr>
          <p:nvPr>
            <p:extLst>
              <p:ext uri="{D42A27DB-BD31-4B8C-83A1-F6EECF244321}">
                <p14:modId xmlns:p14="http://schemas.microsoft.com/office/powerpoint/2010/main" val="45568067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070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a:t>Brukar du skolka? </a:t>
            </a:r>
            <a:br>
              <a:rPr lang="sv-SE" sz="2000"/>
            </a:br>
            <a:r>
              <a:rPr lang="sv-SE" sz="2000"/>
              <a:t>Andel elever i gymnasiet år 2, Värmland år 2025</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pPr marL="0" indent="0">
              <a:buNone/>
            </a:pPr>
            <a:endParaRPr lang="sv-SE"/>
          </a:p>
        </p:txBody>
      </p:sp>
      <p:graphicFrame>
        <p:nvGraphicFramePr>
          <p:cNvPr id="2" name="Diagram 1" descr="Stapeldiagram som visar att 70 procent av  eleverna i gymnasiets år 2 i Värmland aldrig har skolkat. Motsvarande andel i riket är 65 procent. Något högre andel tjejer än killar har aldrig skolkat.">
            <a:extLst>
              <a:ext uri="{FF2B5EF4-FFF2-40B4-BE49-F238E27FC236}">
                <a16:creationId xmlns:a16="http://schemas.microsoft.com/office/drawing/2014/main" id="{93951431-A271-4258-A40E-4FDF35759E73}"/>
              </a:ext>
              <a:ext uri="{147F2762-F138-4A5C-976F-8EAC2B608ADB}">
                <a16:predDERef xmlns:a16="http://schemas.microsoft.com/office/drawing/2014/main" pred="{FCAC12FD-CD8A-4558-98AD-744B23E97D7D}"/>
              </a:ext>
            </a:extLst>
          </p:cNvPr>
          <p:cNvGraphicFramePr>
            <a:graphicFrameLocks/>
          </p:cNvGraphicFramePr>
          <p:nvPr>
            <p:extLst>
              <p:ext uri="{D42A27DB-BD31-4B8C-83A1-F6EECF244321}">
                <p14:modId xmlns:p14="http://schemas.microsoft.com/office/powerpoint/2010/main" val="3826295579"/>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275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11890-78F4-A426-5DD0-A21A10CE8143}"/>
              </a:ext>
            </a:extLst>
          </p:cNvPr>
          <p:cNvSpPr>
            <a:spLocks noGrp="1"/>
          </p:cNvSpPr>
          <p:nvPr>
            <p:ph type="title"/>
          </p:nvPr>
        </p:nvSpPr>
        <p:spPr/>
        <p:txBody>
          <a:bodyPr/>
          <a:lstStyle/>
          <a:p>
            <a:r>
              <a:rPr lang="sv-SE" sz="2000"/>
              <a:t>Vet dina föräldrar/vårdnadshavare var du är på fredags- och lördagskvällar? </a:t>
            </a:r>
            <a:br>
              <a:rPr lang="sv-SE" sz="2000"/>
            </a:br>
            <a:r>
              <a:rPr lang="sv-SE" sz="2000"/>
              <a:t>Andel elever i gymnasiet år 2, Värmland år 2025</a:t>
            </a:r>
          </a:p>
        </p:txBody>
      </p:sp>
      <p:sp>
        <p:nvSpPr>
          <p:cNvPr id="3" name="Platshållare för text 2">
            <a:extLst>
              <a:ext uri="{FF2B5EF4-FFF2-40B4-BE49-F238E27FC236}">
                <a16:creationId xmlns:a16="http://schemas.microsoft.com/office/drawing/2014/main" id="{4330CA92-54C6-D1FA-52BE-740DA9613F37}"/>
              </a:ext>
            </a:extLst>
          </p:cNvPr>
          <p:cNvSpPr>
            <a:spLocks noGrp="1"/>
          </p:cNvSpPr>
          <p:nvPr>
            <p:ph type="body" sz="quarter" idx="13"/>
          </p:nvPr>
        </p:nvSpPr>
        <p:spPr/>
        <p:txBody>
          <a:bodyPr/>
          <a:lstStyle/>
          <a:p>
            <a:pPr marL="0" indent="0">
              <a:buNone/>
            </a:pPr>
            <a:endParaRPr lang="sv-SE"/>
          </a:p>
        </p:txBody>
      </p:sp>
      <p:graphicFrame>
        <p:nvGraphicFramePr>
          <p:cNvPr id="5" name="Diagram 4" descr="Stapeldiagram som visar att 66 procent av  eleverna i gymnasiets år 2 alltid talar om för sina föräldrar var de är på helgkvällar. Andelen är 73 procent av tjejerna och 59 procent av killarna.">
            <a:extLst>
              <a:ext uri="{FF2B5EF4-FFF2-40B4-BE49-F238E27FC236}">
                <a16:creationId xmlns:a16="http://schemas.microsoft.com/office/drawing/2014/main" id="{6739698E-05A5-8131-E200-8662B881AFAA}"/>
              </a:ext>
            </a:extLst>
          </p:cNvPr>
          <p:cNvGraphicFramePr>
            <a:graphicFrameLocks/>
          </p:cNvGraphicFramePr>
          <p:nvPr>
            <p:extLst>
              <p:ext uri="{D42A27DB-BD31-4B8C-83A1-F6EECF244321}">
                <p14:modId xmlns:p14="http://schemas.microsoft.com/office/powerpoint/2010/main" val="2715626350"/>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633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6" y="3600748"/>
            <a:ext cx="10221480" cy="1790699"/>
          </a:xfrm>
          <a:prstGeom prst="rect">
            <a:avLst/>
          </a:prstGeom>
        </p:spPr>
        <p:txBody>
          <a:bodyPr anchor="t">
            <a:normAutofit/>
          </a:bodyPr>
          <a:lstStyle/>
          <a:p>
            <a:r>
              <a:rPr lang="sv-SE" cap="none"/>
              <a:t>Samverkan i </a:t>
            </a:r>
            <a:br>
              <a:rPr lang="sv-SE" cap="none"/>
            </a:br>
            <a:r>
              <a:rPr lang="sv-SE" cap="none"/>
              <a:t>planering och genomförande</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0" name="Bildobjekt 9">
            <a:extLst>
              <a:ext uri="{FF2B5EF4-FFF2-40B4-BE49-F238E27FC236}">
                <a16:creationId xmlns:a16="http://schemas.microsoft.com/office/drawing/2014/main" id="{07D1CDFD-C4A3-C04F-BB2F-ECD44F7A3D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509663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8800" y="972000"/>
            <a:ext cx="7868009" cy="1325563"/>
          </a:xfrm>
        </p:spPr>
        <p:txBody>
          <a:bodyPr>
            <a:normAutofit fontScale="90000"/>
          </a:bodyPr>
          <a:lstStyle/>
          <a:p>
            <a:r>
              <a:rPr lang="sv-SE" sz="4267"/>
              <a:t>Samverkan i planering och genomförande</a:t>
            </a:r>
          </a:p>
        </p:txBody>
      </p:sp>
      <p:sp>
        <p:nvSpPr>
          <p:cNvPr id="3" name="Platshållare för innehåll 2"/>
          <p:cNvSpPr>
            <a:spLocks noGrp="1"/>
          </p:cNvSpPr>
          <p:nvPr>
            <p:ph type="body" sz="quarter" idx="13"/>
          </p:nvPr>
        </p:nvSpPr>
        <p:spPr>
          <a:xfrm>
            <a:off x="1906621" y="2482850"/>
            <a:ext cx="7790188" cy="3240000"/>
          </a:xfrm>
        </p:spPr>
        <p:txBody>
          <a:bodyPr vert="horz" lIns="121920" tIns="60960" rIns="121920" bIns="60960" rtlCol="0" anchor="ctr">
            <a:normAutofit/>
          </a:bodyPr>
          <a:lstStyle/>
          <a:p>
            <a:pPr marL="193195" indent="0">
              <a:buNone/>
            </a:pPr>
            <a:r>
              <a:rPr lang="sv-SE" sz="2800"/>
              <a:t>Kommuner, friskolor, Länsstyrelsen Värmland och Region Värmland samverkar i planering och genomförande av undersökningen Elevers drogvanor.</a:t>
            </a: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p:txBody>
      </p:sp>
    </p:spTree>
    <p:extLst>
      <p:ext uri="{BB962C8B-B14F-4D97-AF65-F5344CB8AC3E}">
        <p14:creationId xmlns:p14="http://schemas.microsoft.com/office/powerpoint/2010/main" val="1573521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6781" y="972000"/>
            <a:ext cx="9473609" cy="1325563"/>
          </a:xfrm>
        </p:spPr>
        <p:txBody>
          <a:bodyPr>
            <a:normAutofit/>
          </a:bodyPr>
          <a:lstStyle/>
          <a:p>
            <a:r>
              <a:rPr lang="sv-SE"/>
              <a:t>Genomförande och resultatredovisning (1)</a:t>
            </a:r>
          </a:p>
        </p:txBody>
      </p:sp>
      <p:sp>
        <p:nvSpPr>
          <p:cNvPr id="3" name="Platshållare för innehåll 2"/>
          <p:cNvSpPr>
            <a:spLocks noGrp="1"/>
          </p:cNvSpPr>
          <p:nvPr>
            <p:ph type="body" sz="quarter" idx="13"/>
          </p:nvPr>
        </p:nvSpPr>
        <p:spPr>
          <a:xfrm>
            <a:off x="1626781" y="2482849"/>
            <a:ext cx="8804598" cy="3524545"/>
          </a:xfrm>
        </p:spPr>
        <p:txBody>
          <a:bodyPr>
            <a:normAutofit fontScale="47500" lnSpcReduction="20000"/>
          </a:bodyPr>
          <a:lstStyle/>
          <a:p>
            <a:r>
              <a:rPr lang="sv-SE" sz="3800">
                <a:solidFill>
                  <a:prstClr val="black"/>
                </a:solidFill>
              </a:rPr>
              <a:t>Sammanställningar efter boendekommun och skola om det är minst 25 svarande elever. </a:t>
            </a:r>
          </a:p>
          <a:p>
            <a:r>
              <a:rPr lang="sv-SE" sz="3800">
                <a:solidFill>
                  <a:prstClr val="black"/>
                </a:solidFill>
              </a:rPr>
              <a:t>Könsuppdelade resultat redovisas på länsnivå.</a:t>
            </a:r>
          </a:p>
          <a:p>
            <a:r>
              <a:rPr lang="sv-SE" sz="3800">
                <a:solidFill>
                  <a:prstClr val="black"/>
                </a:solidFill>
              </a:rPr>
              <a:t>Resultat för kommuner eller skolor med få elever bör tolkas med försiktighet. </a:t>
            </a:r>
          </a:p>
          <a:p>
            <a:r>
              <a:rPr lang="sv-SE" sz="3800">
                <a:solidFill>
                  <a:prstClr val="black"/>
                </a:solidFill>
              </a:rPr>
              <a:t>Har en kommun färre än 25 svar inkluderas dessa svar i länsredovisningen. </a:t>
            </a:r>
            <a:br>
              <a:rPr lang="sv-SE" sz="3800">
                <a:solidFill>
                  <a:prstClr val="black"/>
                </a:solidFill>
              </a:rPr>
            </a:br>
            <a:r>
              <a:rPr lang="sv-SE" sz="3800">
                <a:solidFill>
                  <a:prstClr val="black"/>
                </a:solidFill>
              </a:rPr>
              <a:t>Har skolan färre är 25 svar inkluderas dessa i kommun- och länsredovisningen.</a:t>
            </a:r>
          </a:p>
          <a:p>
            <a:r>
              <a:rPr lang="sv-SE" sz="3800">
                <a:solidFill>
                  <a:prstClr val="black"/>
                </a:solidFill>
              </a:rPr>
              <a:t>Svarsfrekvensen för en skola måste vara minst 50 procent för en skolrapport. </a:t>
            </a:r>
          </a:p>
          <a:p>
            <a:r>
              <a:rPr lang="sv-SE" sz="3800">
                <a:solidFill>
                  <a:prstClr val="black"/>
                </a:solidFill>
              </a:rPr>
              <a:t>Sammanslagning av svarsalternativ har gjorts för att redovisa andelen rökare, snusare, alkoholkonsumenter, förklaring av vilka svarsalternativ som ingår finns vid aktuella bilder. </a:t>
            </a:r>
          </a:p>
          <a:p>
            <a:endParaRPr lang="sv-SE">
              <a:solidFill>
                <a:prstClr val="black"/>
              </a:solidFill>
            </a:endParaRPr>
          </a:p>
          <a:p>
            <a:endParaRPr lang="sv-SE">
              <a:solidFill>
                <a:prstClr val="black"/>
              </a:solidFill>
            </a:endParaRPr>
          </a:p>
          <a:p>
            <a:endParaRPr lang="sv-SE">
              <a:solidFill>
                <a:prstClr val="black"/>
              </a:solidFill>
            </a:endParaRPr>
          </a:p>
        </p:txBody>
      </p:sp>
    </p:spTree>
    <p:extLst>
      <p:ext uri="{BB962C8B-B14F-4D97-AF65-F5344CB8AC3E}">
        <p14:creationId xmlns:p14="http://schemas.microsoft.com/office/powerpoint/2010/main" val="427810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6F17-7BA0-4E01-B479-2FE78D315CC6}"/>
              </a:ext>
            </a:extLst>
          </p:cNvPr>
          <p:cNvSpPr>
            <a:spLocks noGrp="1"/>
          </p:cNvSpPr>
          <p:nvPr>
            <p:ph type="title"/>
          </p:nvPr>
        </p:nvSpPr>
        <p:spPr>
          <a:xfrm>
            <a:off x="1773496" y="471218"/>
            <a:ext cx="8640000" cy="1325563"/>
          </a:xfrm>
        </p:spPr>
        <p:txBody>
          <a:bodyPr anchor="t">
            <a:normAutofit/>
          </a:bodyPr>
          <a:lstStyle/>
          <a:p>
            <a:r>
              <a:rPr lang="sv-SE" sz="2800"/>
              <a:t>Antal svar fördelat på elevernas boendekommun </a:t>
            </a:r>
            <a:br>
              <a:rPr lang="sv-SE" sz="2800"/>
            </a:br>
            <a:r>
              <a:rPr lang="sv-SE" sz="2800"/>
              <a:t>- gymnasiet årskurs 2, år 2025</a:t>
            </a:r>
          </a:p>
        </p:txBody>
      </p:sp>
      <p:sp>
        <p:nvSpPr>
          <p:cNvPr id="12" name="Platshållare för innehåll 11">
            <a:extLst>
              <a:ext uri="{FF2B5EF4-FFF2-40B4-BE49-F238E27FC236}">
                <a16:creationId xmlns:a16="http://schemas.microsoft.com/office/drawing/2014/main" id="{34648227-C3CF-4F47-802F-E5F86EFDDD8E}"/>
              </a:ext>
            </a:extLst>
          </p:cNvPr>
          <p:cNvSpPr>
            <a:spLocks noGrp="1"/>
          </p:cNvSpPr>
          <p:nvPr>
            <p:ph sz="half" idx="2"/>
          </p:nvPr>
        </p:nvSpPr>
        <p:spPr>
          <a:xfrm>
            <a:off x="6368699" y="1801585"/>
            <a:ext cx="4044797" cy="1335020"/>
          </a:xfrm>
          <a:noFill/>
          <a:ln w="38100">
            <a:solidFill>
              <a:srgbClr val="B4C7E7"/>
            </a:solidFill>
          </a:ln>
        </p:spPr>
        <p:txBody>
          <a:bodyPr vert="horz" lIns="91440" tIns="45720" rIns="91440" bIns="45720" rtlCol="0" anchor="t">
            <a:normAutofit/>
          </a:bodyPr>
          <a:lstStyle/>
          <a:p>
            <a:pPr marL="193040" indent="0">
              <a:buNone/>
            </a:pPr>
            <a:r>
              <a:rPr lang="sv-SE" sz="1400" dirty="0"/>
              <a:t>Könsfördelningen på länsnivå;</a:t>
            </a:r>
          </a:p>
          <a:p>
            <a:pPr marL="251460" indent="-251460"/>
            <a:r>
              <a:rPr lang="sv-SE" sz="1400" dirty="0"/>
              <a:t>49 procent killar</a:t>
            </a:r>
            <a:endParaRPr lang="sv-SE" sz="1400" dirty="0">
              <a:cs typeface="Arial"/>
            </a:endParaRPr>
          </a:p>
          <a:p>
            <a:pPr marL="251460" indent="-251460"/>
            <a:r>
              <a:rPr lang="sv-SE" sz="1400" dirty="0"/>
              <a:t>50 procent tjejer</a:t>
            </a:r>
            <a:endParaRPr lang="sv-SE" sz="1400" dirty="0">
              <a:cs typeface="Arial"/>
            </a:endParaRPr>
          </a:p>
          <a:p>
            <a:pPr marL="251460" indent="-251460"/>
            <a:r>
              <a:rPr lang="sv-SE" sz="1400" dirty="0"/>
              <a:t>1 procent annan könsidentitet</a:t>
            </a:r>
            <a:endParaRPr lang="sv-SE" sz="1400" dirty="0">
              <a:cs typeface="Arial"/>
            </a:endParaRPr>
          </a:p>
        </p:txBody>
      </p:sp>
      <p:graphicFrame>
        <p:nvGraphicFramePr>
          <p:cNvPr id="5" name="Tabell 5" descr="Tabell som visar antal deltagande elever per boendekommun. Totalt har 1426 elever i gymnasiet år 2 deltagit, varav 50 procent tjejer, 49 procent killar och en procent med annan könsidentitet.">
            <a:extLst>
              <a:ext uri="{FF2B5EF4-FFF2-40B4-BE49-F238E27FC236}">
                <a16:creationId xmlns:a16="http://schemas.microsoft.com/office/drawing/2014/main" id="{076E14A6-329F-4DD1-B2C5-D41D29782DC7}"/>
              </a:ext>
            </a:extLst>
          </p:cNvPr>
          <p:cNvGraphicFramePr>
            <a:graphicFrameLocks noGrp="1"/>
          </p:cNvGraphicFramePr>
          <p:nvPr>
            <p:ph sz="half" idx="1"/>
            <p:extLst>
              <p:ext uri="{D42A27DB-BD31-4B8C-83A1-F6EECF244321}">
                <p14:modId xmlns:p14="http://schemas.microsoft.com/office/powerpoint/2010/main" val="3979134617"/>
              </p:ext>
            </p:extLst>
          </p:nvPr>
        </p:nvGraphicFramePr>
        <p:xfrm>
          <a:off x="1884218" y="1470799"/>
          <a:ext cx="2940701" cy="5148908"/>
        </p:xfrm>
        <a:graphic>
          <a:graphicData uri="http://schemas.openxmlformats.org/drawingml/2006/table">
            <a:tbl>
              <a:tblPr firstRow="1" bandRow="1">
                <a:tableStyleId>{7DF18680-E054-41AD-8BC1-D1AEF772440D}</a:tableStyleId>
              </a:tblPr>
              <a:tblGrid>
                <a:gridCol w="1409879">
                  <a:extLst>
                    <a:ext uri="{9D8B030D-6E8A-4147-A177-3AD203B41FA5}">
                      <a16:colId xmlns:a16="http://schemas.microsoft.com/office/drawing/2014/main" val="2950779820"/>
                    </a:ext>
                  </a:extLst>
                </a:gridCol>
                <a:gridCol w="1530822">
                  <a:extLst>
                    <a:ext uri="{9D8B030D-6E8A-4147-A177-3AD203B41FA5}">
                      <a16:colId xmlns:a16="http://schemas.microsoft.com/office/drawing/2014/main" val="4138904000"/>
                    </a:ext>
                  </a:extLst>
                </a:gridCol>
              </a:tblGrid>
              <a:tr h="349549">
                <a:tc>
                  <a:txBody>
                    <a:bodyPr/>
                    <a:lstStyle/>
                    <a:p>
                      <a:pPr algn="ctr"/>
                      <a:r>
                        <a:rPr lang="sv-SE" sz="1200"/>
                        <a:t>Boendekommun</a:t>
                      </a:r>
                    </a:p>
                  </a:txBody>
                  <a:tcPr/>
                </a:tc>
                <a:tc>
                  <a:txBody>
                    <a:bodyPr/>
                    <a:lstStyle/>
                    <a:p>
                      <a:pPr algn="ctr"/>
                      <a:r>
                        <a:rPr lang="sv-SE" sz="1200"/>
                        <a:t>Totalt</a:t>
                      </a:r>
                    </a:p>
                  </a:txBody>
                  <a:tcPr/>
                </a:tc>
                <a:extLst>
                  <a:ext uri="{0D108BD9-81ED-4DB2-BD59-A6C34878D82A}">
                    <a16:rowId xmlns:a16="http://schemas.microsoft.com/office/drawing/2014/main" val="2953732888"/>
                  </a:ext>
                </a:extLst>
              </a:tr>
              <a:tr h="265868">
                <a:tc>
                  <a:txBody>
                    <a:bodyPr/>
                    <a:lstStyle/>
                    <a:p>
                      <a:r>
                        <a:rPr lang="sv-SE" sz="1200"/>
                        <a:t>Arvika</a:t>
                      </a:r>
                    </a:p>
                  </a:txBody>
                  <a:tcPr/>
                </a:tc>
                <a:tc>
                  <a:txBody>
                    <a:bodyPr/>
                    <a:lstStyle/>
                    <a:p>
                      <a:pPr algn="ctr"/>
                      <a:r>
                        <a:rPr lang="sv-SE" sz="1200"/>
                        <a:t>169</a:t>
                      </a:r>
                    </a:p>
                  </a:txBody>
                  <a:tcPr/>
                </a:tc>
                <a:extLst>
                  <a:ext uri="{0D108BD9-81ED-4DB2-BD59-A6C34878D82A}">
                    <a16:rowId xmlns:a16="http://schemas.microsoft.com/office/drawing/2014/main" val="1146830749"/>
                  </a:ext>
                </a:extLst>
              </a:tr>
              <a:tr h="265868">
                <a:tc>
                  <a:txBody>
                    <a:bodyPr/>
                    <a:lstStyle/>
                    <a:p>
                      <a:r>
                        <a:rPr lang="sv-SE" sz="1200"/>
                        <a:t>Eda</a:t>
                      </a:r>
                    </a:p>
                  </a:txBody>
                  <a:tcPr/>
                </a:tc>
                <a:tc>
                  <a:txBody>
                    <a:bodyPr/>
                    <a:lstStyle/>
                    <a:p>
                      <a:pPr algn="ctr"/>
                      <a:r>
                        <a:rPr lang="sv-SE" sz="1200"/>
                        <a:t>36</a:t>
                      </a:r>
                    </a:p>
                  </a:txBody>
                  <a:tcPr/>
                </a:tc>
                <a:extLst>
                  <a:ext uri="{0D108BD9-81ED-4DB2-BD59-A6C34878D82A}">
                    <a16:rowId xmlns:a16="http://schemas.microsoft.com/office/drawing/2014/main" val="3492755781"/>
                  </a:ext>
                </a:extLst>
              </a:tr>
              <a:tr h="265868">
                <a:tc>
                  <a:txBody>
                    <a:bodyPr/>
                    <a:lstStyle/>
                    <a:p>
                      <a:r>
                        <a:rPr lang="sv-SE" sz="1200"/>
                        <a:t>Filipstad</a:t>
                      </a:r>
                    </a:p>
                  </a:txBody>
                  <a:tcPr/>
                </a:tc>
                <a:tc>
                  <a:txBody>
                    <a:bodyPr/>
                    <a:lstStyle/>
                    <a:p>
                      <a:pPr algn="ctr"/>
                      <a:r>
                        <a:rPr lang="sv-SE" sz="1200"/>
                        <a:t>37</a:t>
                      </a:r>
                    </a:p>
                  </a:txBody>
                  <a:tcPr/>
                </a:tc>
                <a:extLst>
                  <a:ext uri="{0D108BD9-81ED-4DB2-BD59-A6C34878D82A}">
                    <a16:rowId xmlns:a16="http://schemas.microsoft.com/office/drawing/2014/main" val="2571047617"/>
                  </a:ext>
                </a:extLst>
              </a:tr>
              <a:tr h="265868">
                <a:tc>
                  <a:txBody>
                    <a:bodyPr/>
                    <a:lstStyle/>
                    <a:p>
                      <a:r>
                        <a:rPr lang="sv-SE" sz="1200" dirty="0"/>
                        <a:t>Forshaga</a:t>
                      </a:r>
                    </a:p>
                  </a:txBody>
                  <a:tcPr/>
                </a:tc>
                <a:tc>
                  <a:txBody>
                    <a:bodyPr/>
                    <a:lstStyle/>
                    <a:p>
                      <a:pPr algn="ctr"/>
                      <a:r>
                        <a:rPr lang="sv-SE" sz="1200"/>
                        <a:t>86</a:t>
                      </a:r>
                    </a:p>
                  </a:txBody>
                  <a:tcPr/>
                </a:tc>
                <a:extLst>
                  <a:ext uri="{0D108BD9-81ED-4DB2-BD59-A6C34878D82A}">
                    <a16:rowId xmlns:a16="http://schemas.microsoft.com/office/drawing/2014/main" val="3978807501"/>
                  </a:ext>
                </a:extLst>
              </a:tr>
              <a:tr h="265868">
                <a:tc>
                  <a:txBody>
                    <a:bodyPr/>
                    <a:lstStyle/>
                    <a:p>
                      <a:r>
                        <a:rPr lang="sv-SE" sz="1200"/>
                        <a:t>Grums</a:t>
                      </a:r>
                    </a:p>
                  </a:txBody>
                  <a:tcPr/>
                </a:tc>
                <a:tc>
                  <a:txBody>
                    <a:bodyPr/>
                    <a:lstStyle/>
                    <a:p>
                      <a:pPr algn="ctr"/>
                      <a:r>
                        <a:rPr lang="sv-SE" sz="1200"/>
                        <a:t>25</a:t>
                      </a:r>
                    </a:p>
                  </a:txBody>
                  <a:tcPr/>
                </a:tc>
                <a:extLst>
                  <a:ext uri="{0D108BD9-81ED-4DB2-BD59-A6C34878D82A}">
                    <a16:rowId xmlns:a16="http://schemas.microsoft.com/office/drawing/2014/main" val="653583442"/>
                  </a:ext>
                </a:extLst>
              </a:tr>
              <a:tr h="265868">
                <a:tc>
                  <a:txBody>
                    <a:bodyPr/>
                    <a:lstStyle/>
                    <a:p>
                      <a:r>
                        <a:rPr lang="sv-SE" sz="1200"/>
                        <a:t>Hagfors</a:t>
                      </a:r>
                    </a:p>
                  </a:txBody>
                  <a:tcPr/>
                </a:tc>
                <a:tc>
                  <a:txBody>
                    <a:bodyPr/>
                    <a:lstStyle/>
                    <a:p>
                      <a:pPr algn="ctr"/>
                      <a:r>
                        <a:rPr lang="sv-SE" sz="1200"/>
                        <a:t>57</a:t>
                      </a:r>
                    </a:p>
                  </a:txBody>
                  <a:tcPr/>
                </a:tc>
                <a:extLst>
                  <a:ext uri="{0D108BD9-81ED-4DB2-BD59-A6C34878D82A}">
                    <a16:rowId xmlns:a16="http://schemas.microsoft.com/office/drawing/2014/main" val="1791267686"/>
                  </a:ext>
                </a:extLst>
              </a:tr>
              <a:tr h="265868">
                <a:tc>
                  <a:txBody>
                    <a:bodyPr/>
                    <a:lstStyle/>
                    <a:p>
                      <a:r>
                        <a:rPr lang="sv-SE" sz="1200"/>
                        <a:t>Hammarö</a:t>
                      </a:r>
                    </a:p>
                  </a:txBody>
                  <a:tcPr/>
                </a:tc>
                <a:tc>
                  <a:txBody>
                    <a:bodyPr/>
                    <a:lstStyle/>
                    <a:p>
                      <a:pPr algn="ctr"/>
                      <a:r>
                        <a:rPr lang="sv-SE" sz="1200"/>
                        <a:t>105</a:t>
                      </a:r>
                    </a:p>
                  </a:txBody>
                  <a:tcPr/>
                </a:tc>
                <a:extLst>
                  <a:ext uri="{0D108BD9-81ED-4DB2-BD59-A6C34878D82A}">
                    <a16:rowId xmlns:a16="http://schemas.microsoft.com/office/drawing/2014/main" val="1350382288"/>
                  </a:ext>
                </a:extLst>
              </a:tr>
              <a:tr h="265868">
                <a:tc>
                  <a:txBody>
                    <a:bodyPr/>
                    <a:lstStyle/>
                    <a:p>
                      <a:r>
                        <a:rPr lang="sv-SE" sz="1200"/>
                        <a:t>Karlstad</a:t>
                      </a:r>
                    </a:p>
                  </a:txBody>
                  <a:tcPr/>
                </a:tc>
                <a:tc>
                  <a:txBody>
                    <a:bodyPr/>
                    <a:lstStyle/>
                    <a:p>
                      <a:pPr algn="ctr"/>
                      <a:r>
                        <a:rPr lang="sv-SE" sz="1200"/>
                        <a:t>512</a:t>
                      </a:r>
                    </a:p>
                  </a:txBody>
                  <a:tcPr/>
                </a:tc>
                <a:extLst>
                  <a:ext uri="{0D108BD9-81ED-4DB2-BD59-A6C34878D82A}">
                    <a16:rowId xmlns:a16="http://schemas.microsoft.com/office/drawing/2014/main" val="272614787"/>
                  </a:ext>
                </a:extLst>
              </a:tr>
              <a:tr h="265868">
                <a:tc>
                  <a:txBody>
                    <a:bodyPr/>
                    <a:lstStyle/>
                    <a:p>
                      <a:r>
                        <a:rPr lang="sv-SE" sz="1200"/>
                        <a:t>Kil</a:t>
                      </a:r>
                    </a:p>
                  </a:txBody>
                  <a:tcPr/>
                </a:tc>
                <a:tc>
                  <a:txBody>
                    <a:bodyPr/>
                    <a:lstStyle/>
                    <a:p>
                      <a:pPr algn="ctr"/>
                      <a:r>
                        <a:rPr lang="sv-SE" sz="1200"/>
                        <a:t>59</a:t>
                      </a:r>
                    </a:p>
                  </a:txBody>
                  <a:tcPr/>
                </a:tc>
                <a:extLst>
                  <a:ext uri="{0D108BD9-81ED-4DB2-BD59-A6C34878D82A}">
                    <a16:rowId xmlns:a16="http://schemas.microsoft.com/office/drawing/2014/main" val="3960442562"/>
                  </a:ext>
                </a:extLst>
              </a:tr>
              <a:tr h="265868">
                <a:tc>
                  <a:txBody>
                    <a:bodyPr/>
                    <a:lstStyle/>
                    <a:p>
                      <a:r>
                        <a:rPr lang="sv-SE" sz="1200"/>
                        <a:t>Kristinehamn</a:t>
                      </a:r>
                    </a:p>
                  </a:txBody>
                  <a:tcPr/>
                </a:tc>
                <a:tc>
                  <a:txBody>
                    <a:bodyPr/>
                    <a:lstStyle/>
                    <a:p>
                      <a:pPr algn="ctr"/>
                      <a:r>
                        <a:rPr lang="sv-SE" sz="1200"/>
                        <a:t>138</a:t>
                      </a:r>
                    </a:p>
                  </a:txBody>
                  <a:tcPr/>
                </a:tc>
                <a:extLst>
                  <a:ext uri="{0D108BD9-81ED-4DB2-BD59-A6C34878D82A}">
                    <a16:rowId xmlns:a16="http://schemas.microsoft.com/office/drawing/2014/main" val="2063171191"/>
                  </a:ext>
                </a:extLst>
              </a:tr>
              <a:tr h="265868">
                <a:tc>
                  <a:txBody>
                    <a:bodyPr/>
                    <a:lstStyle/>
                    <a:p>
                      <a:r>
                        <a:rPr lang="sv-SE" sz="1200"/>
                        <a:t>Munkfors</a:t>
                      </a:r>
                    </a:p>
                  </a:txBody>
                  <a:tcPr/>
                </a:tc>
                <a:tc>
                  <a:txBody>
                    <a:bodyPr/>
                    <a:lstStyle/>
                    <a:p>
                      <a:pPr algn="ctr"/>
                      <a:r>
                        <a:rPr lang="sv-SE" sz="1200"/>
                        <a:t>14</a:t>
                      </a:r>
                    </a:p>
                  </a:txBody>
                  <a:tcPr/>
                </a:tc>
                <a:extLst>
                  <a:ext uri="{0D108BD9-81ED-4DB2-BD59-A6C34878D82A}">
                    <a16:rowId xmlns:a16="http://schemas.microsoft.com/office/drawing/2014/main" val="1606483584"/>
                  </a:ext>
                </a:extLst>
              </a:tr>
              <a:tr h="265868">
                <a:tc>
                  <a:txBody>
                    <a:bodyPr/>
                    <a:lstStyle/>
                    <a:p>
                      <a:r>
                        <a:rPr lang="sv-SE" sz="1200"/>
                        <a:t>Storfors</a:t>
                      </a:r>
                    </a:p>
                  </a:txBody>
                  <a:tcPr/>
                </a:tc>
                <a:tc>
                  <a:txBody>
                    <a:bodyPr/>
                    <a:lstStyle/>
                    <a:p>
                      <a:pPr algn="ctr"/>
                      <a:r>
                        <a:rPr lang="sv-SE" sz="1200"/>
                        <a:t>10</a:t>
                      </a:r>
                    </a:p>
                  </a:txBody>
                  <a:tcPr/>
                </a:tc>
                <a:extLst>
                  <a:ext uri="{0D108BD9-81ED-4DB2-BD59-A6C34878D82A}">
                    <a16:rowId xmlns:a16="http://schemas.microsoft.com/office/drawing/2014/main" val="3028874875"/>
                  </a:ext>
                </a:extLst>
              </a:tr>
              <a:tr h="265868">
                <a:tc>
                  <a:txBody>
                    <a:bodyPr/>
                    <a:lstStyle/>
                    <a:p>
                      <a:r>
                        <a:rPr lang="sv-SE" sz="1200"/>
                        <a:t>Sunne</a:t>
                      </a:r>
                    </a:p>
                  </a:txBody>
                  <a:tcPr/>
                </a:tc>
                <a:tc>
                  <a:txBody>
                    <a:bodyPr/>
                    <a:lstStyle/>
                    <a:p>
                      <a:pPr algn="ctr"/>
                      <a:r>
                        <a:rPr lang="sv-SE" sz="1200"/>
                        <a:t>52</a:t>
                      </a:r>
                    </a:p>
                  </a:txBody>
                  <a:tcPr/>
                </a:tc>
                <a:extLst>
                  <a:ext uri="{0D108BD9-81ED-4DB2-BD59-A6C34878D82A}">
                    <a16:rowId xmlns:a16="http://schemas.microsoft.com/office/drawing/2014/main" val="1947493559"/>
                  </a:ext>
                </a:extLst>
              </a:tr>
              <a:tr h="265868">
                <a:tc>
                  <a:txBody>
                    <a:bodyPr/>
                    <a:lstStyle/>
                    <a:p>
                      <a:r>
                        <a:rPr lang="sv-SE" sz="1200"/>
                        <a:t>Säffle</a:t>
                      </a:r>
                    </a:p>
                  </a:txBody>
                  <a:tcPr/>
                </a:tc>
                <a:tc>
                  <a:txBody>
                    <a:bodyPr/>
                    <a:lstStyle/>
                    <a:p>
                      <a:pPr algn="ctr"/>
                      <a:r>
                        <a:rPr lang="sv-SE" sz="1200"/>
                        <a:t>38</a:t>
                      </a:r>
                    </a:p>
                  </a:txBody>
                  <a:tcPr/>
                </a:tc>
                <a:extLst>
                  <a:ext uri="{0D108BD9-81ED-4DB2-BD59-A6C34878D82A}">
                    <a16:rowId xmlns:a16="http://schemas.microsoft.com/office/drawing/2014/main" val="1611498361"/>
                  </a:ext>
                </a:extLst>
              </a:tr>
              <a:tr h="330069">
                <a:tc>
                  <a:txBody>
                    <a:bodyPr/>
                    <a:lstStyle/>
                    <a:p>
                      <a:r>
                        <a:rPr lang="sv-SE" sz="1200" kern="1200">
                          <a:solidFill>
                            <a:schemeClr val="dk1"/>
                          </a:solidFill>
                        </a:rPr>
                        <a:t>Torsby</a:t>
                      </a:r>
                      <a:endParaRPr lang="sv-SE" sz="1200" kern="1200">
                        <a:solidFill>
                          <a:schemeClr val="dk1"/>
                        </a:solidFill>
                        <a:latin typeface="+mn-lt"/>
                        <a:ea typeface="+mn-ea"/>
                        <a:cs typeface="+mn-cs"/>
                      </a:endParaRPr>
                    </a:p>
                  </a:txBody>
                  <a:tcPr/>
                </a:tc>
                <a:tc>
                  <a:txBody>
                    <a:bodyPr/>
                    <a:lstStyle/>
                    <a:p>
                      <a:pPr algn="ctr"/>
                      <a:r>
                        <a:rPr lang="sv-SE" sz="1200" kern="1200">
                          <a:solidFill>
                            <a:schemeClr val="dk1"/>
                          </a:solidFill>
                          <a:latin typeface="+mn-lt"/>
                          <a:ea typeface="+mn-ea"/>
                          <a:cs typeface="+mn-cs"/>
                        </a:rPr>
                        <a:t>39</a:t>
                      </a:r>
                    </a:p>
                  </a:txBody>
                  <a:tcPr/>
                </a:tc>
                <a:extLst>
                  <a:ext uri="{0D108BD9-81ED-4DB2-BD59-A6C34878D82A}">
                    <a16:rowId xmlns:a16="http://schemas.microsoft.com/office/drawing/2014/main" val="1634208838"/>
                  </a:ext>
                </a:extLst>
              </a:tr>
              <a:tr h="174980">
                <a:tc>
                  <a:txBody>
                    <a:bodyPr/>
                    <a:lstStyle/>
                    <a:p>
                      <a:r>
                        <a:rPr lang="sv-SE" sz="1200" kern="1200">
                          <a:solidFill>
                            <a:schemeClr val="dk1"/>
                          </a:solidFill>
                        </a:rPr>
                        <a:t>Årjäng</a:t>
                      </a:r>
                      <a:endParaRPr lang="sv-SE" sz="1200" kern="1200">
                        <a:solidFill>
                          <a:schemeClr val="dk1"/>
                        </a:solidFill>
                        <a:latin typeface="+mn-lt"/>
                        <a:ea typeface="+mn-ea"/>
                        <a:cs typeface="+mn-cs"/>
                      </a:endParaRPr>
                    </a:p>
                  </a:txBody>
                  <a:tcPr/>
                </a:tc>
                <a:tc>
                  <a:txBody>
                    <a:bodyPr/>
                    <a:lstStyle/>
                    <a:p>
                      <a:pPr algn="ctr"/>
                      <a:r>
                        <a:rPr lang="sv-SE" sz="1200" kern="1200">
                          <a:solidFill>
                            <a:schemeClr val="dk1"/>
                          </a:solidFill>
                          <a:latin typeface="+mn-lt"/>
                          <a:ea typeface="+mn-ea"/>
                          <a:cs typeface="+mn-cs"/>
                        </a:rPr>
                        <a:t>49</a:t>
                      </a:r>
                    </a:p>
                  </a:txBody>
                  <a:tcPr/>
                </a:tc>
                <a:extLst>
                  <a:ext uri="{0D108BD9-81ED-4DB2-BD59-A6C34878D82A}">
                    <a16:rowId xmlns:a16="http://schemas.microsoft.com/office/drawing/2014/main" val="4114423871"/>
                  </a:ext>
                </a:extLst>
              </a:tr>
              <a:tr h="354490">
                <a:tc>
                  <a:txBody>
                    <a:bodyPr/>
                    <a:lstStyle/>
                    <a:p>
                      <a:r>
                        <a:rPr lang="sv-SE" sz="1200" b="1" kern="1200">
                          <a:solidFill>
                            <a:schemeClr val="dk1"/>
                          </a:solidFill>
                        </a:rPr>
                        <a:t>Värmland</a:t>
                      </a:r>
                      <a:endParaRPr lang="sv-SE" sz="1200" b="1" kern="1200">
                        <a:solidFill>
                          <a:schemeClr val="dk1"/>
                        </a:solidFill>
                        <a:latin typeface="+mn-lt"/>
                        <a:ea typeface="+mn-ea"/>
                        <a:cs typeface="+mn-cs"/>
                      </a:endParaRPr>
                    </a:p>
                  </a:txBody>
                  <a:tcPr/>
                </a:tc>
                <a:tc>
                  <a:txBody>
                    <a:bodyPr/>
                    <a:lstStyle/>
                    <a:p>
                      <a:pPr algn="ctr"/>
                      <a:r>
                        <a:rPr lang="sv-SE" sz="1200" b="1" kern="1200" dirty="0">
                          <a:solidFill>
                            <a:schemeClr val="tx1"/>
                          </a:solidFill>
                          <a:latin typeface="+mn-lt"/>
                          <a:ea typeface="+mn-ea"/>
                          <a:cs typeface="+mn-cs"/>
                        </a:rPr>
                        <a:t>1 426</a:t>
                      </a:r>
                    </a:p>
                  </a:txBody>
                  <a:tcPr/>
                </a:tc>
                <a:extLst>
                  <a:ext uri="{0D108BD9-81ED-4DB2-BD59-A6C34878D82A}">
                    <a16:rowId xmlns:a16="http://schemas.microsoft.com/office/drawing/2014/main" val="332149708"/>
                  </a:ext>
                </a:extLst>
              </a:tr>
            </a:tbl>
          </a:graphicData>
        </a:graphic>
      </p:graphicFrame>
    </p:spTree>
    <p:extLst>
      <p:ext uri="{BB962C8B-B14F-4D97-AF65-F5344CB8AC3E}">
        <p14:creationId xmlns:p14="http://schemas.microsoft.com/office/powerpoint/2010/main" val="1016137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83390-3680-4DBC-A95A-7DA5B8EF5A20}"/>
              </a:ext>
            </a:extLst>
          </p:cNvPr>
          <p:cNvSpPr>
            <a:spLocks noGrp="1"/>
          </p:cNvSpPr>
          <p:nvPr>
            <p:ph type="title"/>
          </p:nvPr>
        </p:nvSpPr>
        <p:spPr>
          <a:xfrm>
            <a:off x="1536970" y="972000"/>
            <a:ext cx="9601200" cy="1109719"/>
          </a:xfrm>
        </p:spPr>
        <p:txBody>
          <a:bodyPr>
            <a:normAutofit/>
          </a:bodyPr>
          <a:lstStyle/>
          <a:p>
            <a:r>
              <a:rPr lang="sv-SE"/>
              <a:t>Genomförande och resultatredovisning (2) </a:t>
            </a:r>
          </a:p>
        </p:txBody>
      </p:sp>
      <p:sp>
        <p:nvSpPr>
          <p:cNvPr id="5" name="Platshållare för innehåll 4">
            <a:extLst>
              <a:ext uri="{FF2B5EF4-FFF2-40B4-BE49-F238E27FC236}">
                <a16:creationId xmlns:a16="http://schemas.microsoft.com/office/drawing/2014/main" id="{C8B29215-D636-4BEC-867C-37612E65121B}"/>
              </a:ext>
            </a:extLst>
          </p:cNvPr>
          <p:cNvSpPr>
            <a:spLocks noGrp="1"/>
          </p:cNvSpPr>
          <p:nvPr>
            <p:ph type="body" sz="quarter" idx="13"/>
          </p:nvPr>
        </p:nvSpPr>
        <p:spPr>
          <a:xfrm>
            <a:off x="1624519" y="2247900"/>
            <a:ext cx="8072290" cy="3474950"/>
          </a:xfrm>
        </p:spPr>
        <p:txBody>
          <a:bodyPr vert="horz" lIns="91440" tIns="45720" rIns="91440" bIns="45720" rtlCol="0">
            <a:normAutofit fontScale="77500" lnSpcReduction="20000"/>
          </a:bodyPr>
          <a:lstStyle/>
          <a:p>
            <a:pPr marL="252000" indent="-252000">
              <a:buFont typeface="Arial" panose="020B0604020202020204" pitchFamily="34" charset="0"/>
              <a:buChar char="•"/>
            </a:pPr>
            <a:r>
              <a:rPr lang="sv-SE" sz="2400">
                <a:solidFill>
                  <a:prstClr val="black"/>
                </a:solidFill>
              </a:rPr>
              <a:t>Oseriöst ifyllda enkäter exkluderas enligt kriterierna; ej svarat på fem eller fler av ANDT-indikatorerna, samt svarat</a:t>
            </a:r>
            <a:r>
              <a:rPr lang="sv-SE" sz="2400"/>
              <a:t> ”två gånger eller mer” på alla frågor i frågebatteriet över problem i samband med att man druckit alkohol.</a:t>
            </a:r>
            <a:r>
              <a:rPr lang="sv-SE" sz="2400">
                <a:solidFill>
                  <a:prstClr val="black"/>
                </a:solidFill>
              </a:rPr>
              <a:t> </a:t>
            </a:r>
          </a:p>
          <a:p>
            <a:pPr marL="252000" indent="-252000">
              <a:buChar char="•"/>
            </a:pPr>
            <a:r>
              <a:rPr lang="sv-SE" sz="2400">
                <a:solidFill>
                  <a:prstClr val="black"/>
                </a:solidFill>
              </a:rPr>
              <a:t>Klassbortfall - i årskurs 9 påverkas sannolikt inte resultaten lika mycket som vid individbortfall. Detta eftersom man kan anta att ej deltagande klasser inte avviker från deltagande klasser. Klassbortfall antas påverka resultaten mer i gymnasiet där klassammansättningen i högre grad speglar elevernas egenskaper och intressen.</a:t>
            </a:r>
          </a:p>
          <a:p>
            <a:pPr marL="252000" indent="-252000">
              <a:buChar char="•"/>
            </a:pPr>
            <a:r>
              <a:rPr lang="sv-SE" sz="2400">
                <a:solidFill>
                  <a:prstClr val="black"/>
                </a:solidFill>
              </a:rPr>
              <a:t>Det interna bortfallet var lågt för de frågor som ställdes till alla elever. Internt bortfall = elever besvarar inte alla frågor t.ex. hoppar över vissa frågor eller slutar efter att ha besvarat halva enkäten.</a:t>
            </a:r>
          </a:p>
        </p:txBody>
      </p:sp>
    </p:spTree>
    <p:extLst>
      <p:ext uri="{BB962C8B-B14F-4D97-AF65-F5344CB8AC3E}">
        <p14:creationId xmlns:p14="http://schemas.microsoft.com/office/powerpoint/2010/main" val="31071606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BB7ECD8-09A1-0EB6-5B74-4C687EEAB0F7}"/>
              </a:ext>
            </a:extLst>
          </p:cNvPr>
          <p:cNvSpPr>
            <a:spLocks noGrp="1"/>
          </p:cNvSpPr>
          <p:nvPr>
            <p:ph type="title"/>
          </p:nvPr>
        </p:nvSpPr>
        <p:spPr/>
        <p:txBody>
          <a:bodyPr/>
          <a:lstStyle/>
          <a:p>
            <a:r>
              <a:rPr lang="sv-SE" sz="2800"/>
              <a:t>Gymnasieprogram och ålder</a:t>
            </a:r>
          </a:p>
        </p:txBody>
      </p:sp>
      <p:sp>
        <p:nvSpPr>
          <p:cNvPr id="6" name="Platshållare för text 5" descr="Av deltagande elever i gymnasiets år 2 går 57 procent på högskoleförberedande program, 39 procent på yrkesprogram och  övriga på annat program. &#10;10 procent av eleverna har fyllt 18 år.">
            <a:extLst>
              <a:ext uri="{FF2B5EF4-FFF2-40B4-BE49-F238E27FC236}">
                <a16:creationId xmlns:a16="http://schemas.microsoft.com/office/drawing/2014/main" id="{5CAABBB7-999E-7A11-09BB-69757CAF3482}"/>
              </a:ext>
            </a:extLst>
          </p:cNvPr>
          <p:cNvSpPr>
            <a:spLocks noGrp="1"/>
          </p:cNvSpPr>
          <p:nvPr>
            <p:ph type="body" sz="quarter" idx="13"/>
          </p:nvPr>
        </p:nvSpPr>
        <p:spPr>
          <a:noFill/>
          <a:ln w="38100">
            <a:solidFill>
              <a:srgbClr val="B4C7E7"/>
            </a:solidFill>
          </a:ln>
        </p:spPr>
        <p:txBody>
          <a:bodyPr/>
          <a:lstStyle/>
          <a:p>
            <a:r>
              <a:rPr lang="sv-SE"/>
              <a:t>Högskoleförberedande program, 57 procent </a:t>
            </a:r>
          </a:p>
          <a:p>
            <a:r>
              <a:rPr lang="sv-SE"/>
              <a:t>Yrkesprogram, 39 procent</a:t>
            </a:r>
          </a:p>
          <a:p>
            <a:r>
              <a:rPr lang="sv-SE"/>
              <a:t>Annat program, 4 procent</a:t>
            </a:r>
          </a:p>
          <a:p>
            <a:pPr marL="0" indent="0">
              <a:buNone/>
            </a:pPr>
            <a:endParaRPr lang="sv-SE"/>
          </a:p>
          <a:p>
            <a:r>
              <a:rPr lang="sv-SE"/>
              <a:t>10 procent av eleverna har fyllt 18 år</a:t>
            </a:r>
          </a:p>
        </p:txBody>
      </p:sp>
    </p:spTree>
    <p:extLst>
      <p:ext uri="{BB962C8B-B14F-4D97-AF65-F5344CB8AC3E}">
        <p14:creationId xmlns:p14="http://schemas.microsoft.com/office/powerpoint/2010/main" val="30929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descr="Det här avsnittet handlar om tobaksbruk såsom cigarrettrökning, vejp och snusning.">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dirty="0"/>
              <a:t>Tobaksbruk</a:t>
            </a:r>
            <a:endParaRPr lang="sv-SE" dirty="0"/>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Cigarrettrökning, </a:t>
            </a:r>
            <a:r>
              <a:rPr lang="sv-SE" err="1">
                <a:solidFill>
                  <a:schemeClr val="tx1"/>
                </a:solidFill>
              </a:rPr>
              <a:t>vejp</a:t>
            </a:r>
            <a:r>
              <a:rPr lang="sv-SE">
                <a:solidFill>
                  <a:schemeClr val="tx1"/>
                </a:solidFill>
              </a:rPr>
              <a:t> och snusning</a:t>
            </a:r>
          </a:p>
        </p:txBody>
      </p:sp>
      <p:pic>
        <p:nvPicPr>
          <p:cNvPr id="9" name="Bildobjekt 8">
            <a:extLst>
              <a:ext uri="{FF2B5EF4-FFF2-40B4-BE49-F238E27FC236}">
                <a16:creationId xmlns:a16="http://schemas.microsoft.com/office/drawing/2014/main" id="{7882D52B-78EF-A343-9CD3-6B40E3F089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93" y="921744"/>
            <a:ext cx="6133699" cy="4143237"/>
          </a:xfrm>
          <a:prstGeom prst="rect">
            <a:avLst/>
          </a:prstGeom>
        </p:spPr>
      </p:pic>
    </p:spTree>
    <p:extLst>
      <p:ext uri="{BB962C8B-B14F-4D97-AF65-F5344CB8AC3E}">
        <p14:creationId xmlns:p14="http://schemas.microsoft.com/office/powerpoint/2010/main" val="3008674670"/>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728e7fe-0cd4-40eb-8877-f55bd2f6e882" xsi:nil="true"/>
    <lcf76f155ced4ddcb4097134ff3c332f xmlns="07000e01-5f67-4023-9f2a-514e08124c6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7" ma:contentTypeDescription="Create a new document." ma:contentTypeScope="" ma:versionID="86412d7036141a2d49e5977f4fba2273">
  <xsd:schema xmlns:xsd="http://www.w3.org/2001/XMLSchema" xmlns:xs="http://www.w3.org/2001/XMLSchema" xmlns:p="http://schemas.microsoft.com/office/2006/metadata/properties" xmlns:ns2="07000e01-5f67-4023-9f2a-514e08124c62" xmlns:ns3="f728e7fe-0cd4-40eb-8877-f55bd2f6e882" targetNamespace="http://schemas.microsoft.com/office/2006/metadata/properties" ma:root="true" ma:fieldsID="65834e3f487e1b241a72e234c24b4e1a" ns2:_="" ns3:_="">
    <xsd:import namespace="07000e01-5f67-4023-9f2a-514e08124c62"/>
    <xsd:import namespace="f728e7fe-0cd4-40eb-8877-f55bd2f6e8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56c666c-3d86-41dd-931b-6486b2d8a6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28e7fe-0cd4-40eb-8877-f55bd2f6e88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211c32c-c8e9-4612-b108-ab061c4066f0}" ma:internalName="TaxCatchAll" ma:showField="CatchAllData" ma:web="f728e7fe-0cd4-40eb-8877-f55bd2f6e882">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71024-886E-4868-AE1D-36F03B6F3067}">
  <ds:schemaRefs>
    <ds:schemaRef ds:uri="http://schemas.microsoft.com/sharepoint/v3/contenttype/forms"/>
  </ds:schemaRefs>
</ds:datastoreItem>
</file>

<file path=customXml/itemProps2.xml><?xml version="1.0" encoding="utf-8"?>
<ds:datastoreItem xmlns:ds="http://schemas.openxmlformats.org/officeDocument/2006/customXml" ds:itemID="{894C21C1-E8DB-47C2-ACAE-B63AFA5DD9D4}">
  <ds:schemaRefs>
    <ds:schemaRef ds:uri="http://purl.org/dc/terms/"/>
    <ds:schemaRef ds:uri="http://schemas.microsoft.com/office/2006/metadata/properties"/>
    <ds:schemaRef ds:uri="http://www.w3.org/XML/1998/namespace"/>
    <ds:schemaRef ds:uri="http://purl.org/dc/elements/1.1/"/>
    <ds:schemaRef ds:uri="f728e7fe-0cd4-40eb-8877-f55bd2f6e882"/>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07000e01-5f67-4023-9f2a-514e08124c62"/>
  </ds:schemaRefs>
</ds:datastoreItem>
</file>

<file path=customXml/itemProps3.xml><?xml version="1.0" encoding="utf-8"?>
<ds:datastoreItem xmlns:ds="http://schemas.openxmlformats.org/officeDocument/2006/customXml" ds:itemID="{DAAF5CD4-1114-44B9-B131-A62E84E36050}">
  <ds:schemaRefs>
    <ds:schemaRef ds:uri="07000e01-5f67-4023-9f2a-514e08124c62"/>
    <ds:schemaRef ds:uri="f728e7fe-0cd4-40eb-8877-f55bd2f6e8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Region Varmland</Template>
  <TotalTime>0</TotalTime>
  <Words>3186</Words>
  <Application>Microsoft Office PowerPoint</Application>
  <PresentationFormat>Bredbild</PresentationFormat>
  <Paragraphs>405</Paragraphs>
  <Slides>71</Slides>
  <Notes>49</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71</vt:i4>
      </vt:variant>
    </vt:vector>
  </HeadingPairs>
  <TitlesOfParts>
    <vt:vector size="79" baseType="lpstr">
      <vt:lpstr>Arial</vt:lpstr>
      <vt:lpstr>Calibri</vt:lpstr>
      <vt:lpstr>Courier New</vt:lpstr>
      <vt:lpstr>Raavi</vt:lpstr>
      <vt:lpstr>Times New Roman</vt:lpstr>
      <vt:lpstr>Region Varmland</vt:lpstr>
      <vt:lpstr>Region Varmland Grå</vt:lpstr>
      <vt:lpstr>Stor rubrik</vt:lpstr>
      <vt:lpstr>Elevers drogvanor 2025</vt:lpstr>
      <vt:lpstr>Undersökningen Elevers drogvanor</vt:lpstr>
      <vt:lpstr>Bidrar med aktuell kunskap</vt:lpstr>
      <vt:lpstr> 3 541 elever har svarat på enkäten</vt:lpstr>
      <vt:lpstr>Resultatredovisning (1)</vt:lpstr>
      <vt:lpstr>Resultatredovisning (2)</vt:lpstr>
      <vt:lpstr>Antal svar fördelat på elevernas boendekommun  - gymnasiet årskurs 2, år 2025</vt:lpstr>
      <vt:lpstr>Gymnasieprogram och ålder</vt:lpstr>
      <vt:lpstr>Tobaksbruk</vt:lpstr>
      <vt:lpstr>Andel rökare i gymnasiet år 2 Värmland och riket år 2015 - 2025</vt:lpstr>
      <vt:lpstr>Röker du? Andel elever i gymnasiet år 2, Värmland år 2025</vt:lpstr>
      <vt:lpstr>Andel rökare i gymnasiet år 2, de senaste 12 månaderna per boendekommun, Värmland och riket år 2025</vt:lpstr>
      <vt:lpstr>Hur får du vanligtvis tag på cigaretter?  Andel bland rökande elever som ej fyllt 18 år  gymnasiet år 2, Värmland år 2025</vt:lpstr>
      <vt:lpstr>Andel elever i gymnasiet år 2 som vejpat/rökt e-cigarett under de senaste 12 månaderna Värmland och riket år 2015 - 2025</vt:lpstr>
      <vt:lpstr>Andel elever i gymnasiet år 2 som vejpat/rökt e-cigarett de senaste 12 månaderna per boendekommun Värmland och riket år 2025</vt:lpstr>
      <vt:lpstr>Andel elever som vill sluta röka, nu eller i framtiden årskurs 9 och gymnasiet år 2, Värmland år 2025</vt:lpstr>
      <vt:lpstr>Andel elever i gymnasiet år 2 som snusar (vitt-, brunt- och nikotinfritt snus), Värmland och riket år 2015 - 2025</vt:lpstr>
      <vt:lpstr>Snusar du? Andel elever i gymnasiet år 2, Värmland 2025</vt:lpstr>
      <vt:lpstr>Andel elever i gymnasiet år 2 som snusar (vitt-, brunt- och nikotinfritt snus), per boendekommun Värmland och riket år 2025</vt:lpstr>
      <vt:lpstr>Andel bland snusande elever i gymnasiet år 2, som använt vitt-, brunt- och nikotinfritt snus, Värmland år 2025 (flera alternativ kan markeras) </vt:lpstr>
      <vt:lpstr>Hur får du vanligtvis tag på snus?  Andel bland snusande elever i gymnasiet år 2, som ej fyllt 18 år, Värmland år 2025</vt:lpstr>
      <vt:lpstr>Andel elever som vill sluta snusa, nu eller i framtiden årskurs 9 och gymnasiet år 2, Värmland år 2025</vt:lpstr>
      <vt:lpstr>Andel elever, under 18 år, som kan få tag på cigaretter och snus inom 24 timmar, Värmland 2025</vt:lpstr>
      <vt:lpstr>Alkoholkonsumtion</vt:lpstr>
      <vt:lpstr>Andel alkoholkonsumenter i gymnasiet år 2 Värmland och riket år 2013 - 2025</vt:lpstr>
      <vt:lpstr>Har du druckit alkohol någon gång? Andel elever i gymnasiet år 2, Värmland år 2025</vt:lpstr>
      <vt:lpstr>Andel alkoholkonsumenter i gymnasiet år 2 per boendekommun, Värmland och riket år 2025</vt:lpstr>
      <vt:lpstr>Andel elever i gymnasiet år 2 som intensivkonsumerat alkohol minst 1 gång/månad Värmland och riket år 2013 - 2025</vt:lpstr>
      <vt:lpstr>Andel elever i gymnasiet år 2 som intensivkonsumerat alkohol minst 1 gång/månad per boendekommun, Värmland och riket år 2025</vt:lpstr>
      <vt:lpstr>Andel elever i gymnasiet år 2 som varit med om problem i samband med alkoholkonsumtion, Värmland år 2025</vt:lpstr>
      <vt:lpstr>Senast du drack alkohol – hur fick du tag på den? Elever i gymnasiet år 2, Värmland år 2025</vt:lpstr>
      <vt:lpstr>Andel elever i gymnasiet år 2 som under de senaste  12 månaderna köpt alkohol via internet Värmland år 2025</vt:lpstr>
      <vt:lpstr>Narkotika, narkotikaklassade läkemedel, dopning, lustgas och sniffning</vt:lpstr>
      <vt:lpstr>Andel elever i gymnasiet år 2 som blivit erbjudna att prova eller köpa narkotika de senaste 12 månaderna Värmland och riket år 2013 - 2025</vt:lpstr>
      <vt:lpstr> Andel elever i gymnasiet år 2 som blivit erbjudna att prova eller köpa narkotika senaste 12 månaderna  per boendekommun, Värmland och riket år 2025</vt:lpstr>
      <vt:lpstr>Andel elever i gymnasiet år 2, som någon gång använt narkotika, Värmland och riket år 2013 - 2025</vt:lpstr>
      <vt:lpstr>Har du någon gång använt narkotika? Andel elever i gymnasiet år 2, Värmland år 2025</vt:lpstr>
      <vt:lpstr>Andel elever i gymnasiet år 2 som någon gång använt narkotika per boendekommun, Värmland och riket år 2025</vt:lpstr>
      <vt:lpstr> Andel elever i gymnasiet år 2 som använt narkotika de senaste 12 månaderna, Värmland och riket år 2025</vt:lpstr>
      <vt:lpstr>Hur ofta har du använt narkotika de senaste 12 månaderna? Andel bland elever som använt narkotika i årskurs 9 och gymnasiet år 2, Värmland 2025</vt:lpstr>
      <vt:lpstr>Från vem har du fått tag på narkotika? Andel bland elever som använt narkotika, årskurs 9 och gymnasiet år 2, Värmland år 2025</vt:lpstr>
      <vt:lpstr>Andel elever i gymnasiet år 2 som använt receptbelagda läkemedel utan läkarordination de senaste 12 månaderna Värmland år 2017 - 2025</vt:lpstr>
      <vt:lpstr>Andel elever i årskurs 9 och gymnasiet år 2 som i berusningssyfte använt läkemedel tillsammans med alkohol under de senaste 12 månaderna, Värmland år 2025</vt:lpstr>
      <vt:lpstr> Andel elever i gymnasiet år 2 som någon gång använt androgena anabola steroider (AAS) Värmland och riket år 2025</vt:lpstr>
      <vt:lpstr>Andel elever i gymnasiet år 2 som sniffat/boffat och som använt lustgas de senaste 12 månaderna, Värmland och riket år 2025</vt:lpstr>
      <vt:lpstr>Vad kan du få tag på inom 24 timmar?  Andel elever i gymnasiet år 2, Värmland år 2015 - 2025</vt:lpstr>
      <vt:lpstr>Spel om pengar</vt:lpstr>
      <vt:lpstr>Andel elever i gymnasiet år 2, under 18 år, som spelat om pengar de senaste 12 månaderna  Värmland och riket år 2019 - 2025</vt:lpstr>
      <vt:lpstr>Andel elever i gymnasiet år 2, som ej fyllt 18 år, som spelat om pengar de senaste 12 månaderna, per boendekommun, Värmland och riket år 2025</vt:lpstr>
      <vt:lpstr>Attityder</vt:lpstr>
      <vt:lpstr>År 2025, andel värmländska elever i gymnasiet år 2 som tycker det är ingen eller liten risk för människors hälsa att…</vt:lpstr>
      <vt:lpstr>Andel elever i gymnasiet år 2 som skulle säga bestämt nej eller troligen nej om de blir erbjudna narkotika Värmland år 2013 - 2025</vt:lpstr>
      <vt:lpstr>Om du blir erbjuden narkotika, vad säger du då?  Andel elever i gymnasiet år 2, Värmland, år 2025</vt:lpstr>
      <vt:lpstr>Var sätter du gränsen när det gäller cannabis?  Andel elever i gymnasiet år 2, Värmland år 2013 - 2025</vt:lpstr>
      <vt:lpstr>Var sätter du gränsen när det gäller cannabis?  Andel elever i gymnasiet år 2, Värmland år 2025</vt:lpstr>
      <vt:lpstr>Andel elever som inte håller med om att det är upp till var och en om man vill använda cannabis, gymnasiet år 2 Värmland år 2015 - 2025</vt:lpstr>
      <vt:lpstr>Andel elever i gymnasiet år 2  Det är upp till var och en om man vill använda cannabis. Jag håller…</vt:lpstr>
      <vt:lpstr>Energidryck och kosttillskott</vt:lpstr>
      <vt:lpstr>Andel elever i gymnasiet år 2 som dricker energidryck varje eller nästan varje dag, Värmland år 2017 - 2025</vt:lpstr>
      <vt:lpstr>Andel elever i gymnasiet år 2 som dricker energidryck varje eller nästan varje dag, per boendekommun och Värmland år 2025</vt:lpstr>
      <vt:lpstr>Andel elever i gymnasiet år 2 som använt pre-workout (PWO) under de senaste 12 månaderna Värmland år 2021 - 2025</vt:lpstr>
      <vt:lpstr>Andel elever i gymnasiet år 2 som använt pre-workout (PWO) under de senaste 12 månaderna per boendekommun och Värmland år 2025</vt:lpstr>
      <vt:lpstr>Skoltrivsel, skolk och familj</vt:lpstr>
      <vt:lpstr>Hur trivs du i skolan?  Andel elever i gymnasiet år 2, Värmland år 2025</vt:lpstr>
      <vt:lpstr>Brukar du skolka?  Andel elever i gymnasiet år 2, Värmland år 2025</vt:lpstr>
      <vt:lpstr>Vet dina föräldrar/vårdnadshavare var du är på fredags- och lördagskvällar?  Andel elever i gymnasiet år 2, Värmland år 2025</vt:lpstr>
      <vt:lpstr>Samverkan i  planering och genomförande</vt:lpstr>
      <vt:lpstr>Samverkan i planering och genomförande</vt:lpstr>
      <vt:lpstr>Genomförande och resultatredovisning (1)</vt:lpstr>
      <vt:lpstr>Genomförande och resultatredovisning (2)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elevers drogvanor 2021</dc:title>
  <dc:subject>Rapport elevers drogvanor 2021</dc:subject>
  <dc:creator>Region Värmland</dc:creator>
  <cp:keywords/>
  <dc:description/>
  <cp:lastModifiedBy>Cecilia Nyberg</cp:lastModifiedBy>
  <cp:revision>4</cp:revision>
  <dcterms:created xsi:type="dcterms:W3CDTF">2021-08-18T12:03:23Z</dcterms:created>
  <dcterms:modified xsi:type="dcterms:W3CDTF">2026-01-26T14:19:10Z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y fmtid="{D5CDD505-2E9C-101B-9397-08002B2CF9AE}" pid="3" name="MediaServiceImageTags">
    <vt:lpwstr/>
  </property>
</Properties>
</file>