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3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4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4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4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notesSlides/notesSlide4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4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4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notesSlides/notesSlide4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notesSlides/notesSlide4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3.xml" ContentType="application/vnd.openxmlformats-officedocument.themeOverride+xml"/>
  <Override PartName="/ppt/notesSlides/notesSlide5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5.xml" ContentType="application/vnd.openxmlformats-officedocument.themeOverride+xml"/>
  <Override PartName="/ppt/notesSlides/notesSlide5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6.xml" ContentType="application/vnd.openxmlformats-officedocument.themeOverride+xml"/>
  <Override PartName="/ppt/notesSlides/notesSlide5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7.xml" ContentType="application/vnd.openxmlformats-officedocument.themeOverride+xml"/>
  <Override PartName="/ppt/notesSlides/notesSlide5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8.xml" ContentType="application/vnd.openxmlformats-officedocument.themeOverride+xml"/>
  <Override PartName="/ppt/notesSlides/notesSlide5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9.xml" ContentType="application/vnd.openxmlformats-officedocument.themeOverride+xml"/>
  <Override PartName="/ppt/notesSlides/notesSlide6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0.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1.xml" ContentType="application/vnd.openxmlformats-officedocument.themeOverride+xml"/>
  <Override PartName="/ppt/notesSlides/notesSlide63.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2.xml" ContentType="application/vnd.openxmlformats-officedocument.themeOverride+xml"/>
  <Override PartName="/ppt/notesSlides/notesSlide64.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3.xml" ContentType="application/vnd.openxmlformats-officedocument.themeOverride+xml"/>
  <Override PartName="/ppt/notesSlides/notesSlide65.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4.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5.xml" ContentType="application/vnd.openxmlformats-officedocument.themeOverride+xml"/>
  <Override PartName="/ppt/notesSlides/notesSlide6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6.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7.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83"/>
  </p:notesMasterIdLst>
  <p:sldIdLst>
    <p:sldId id="256" r:id="rId7"/>
    <p:sldId id="319" r:id="rId8"/>
    <p:sldId id="321" r:id="rId9"/>
    <p:sldId id="323" r:id="rId10"/>
    <p:sldId id="331" r:id="rId11"/>
    <p:sldId id="332" r:id="rId12"/>
    <p:sldId id="330" r:id="rId13"/>
    <p:sldId id="313" r:id="rId14"/>
    <p:sldId id="370" r:id="rId15"/>
    <p:sldId id="338" r:id="rId16"/>
    <p:sldId id="324" r:id="rId17"/>
    <p:sldId id="334" r:id="rId18"/>
    <p:sldId id="337" r:id="rId19"/>
    <p:sldId id="378" r:id="rId20"/>
    <p:sldId id="335" r:id="rId21"/>
    <p:sldId id="333" r:id="rId22"/>
    <p:sldId id="371" r:id="rId23"/>
    <p:sldId id="339" r:id="rId24"/>
    <p:sldId id="340" r:id="rId25"/>
    <p:sldId id="374" r:id="rId26"/>
    <p:sldId id="379" r:id="rId27"/>
    <p:sldId id="341" r:id="rId28"/>
    <p:sldId id="342" r:id="rId29"/>
    <p:sldId id="343" r:id="rId30"/>
    <p:sldId id="400" r:id="rId31"/>
    <p:sldId id="315" r:id="rId32"/>
    <p:sldId id="372" r:id="rId33"/>
    <p:sldId id="344" r:id="rId34"/>
    <p:sldId id="345" r:id="rId35"/>
    <p:sldId id="380" r:id="rId36"/>
    <p:sldId id="346" r:id="rId37"/>
    <p:sldId id="383" r:id="rId38"/>
    <p:sldId id="347" r:id="rId39"/>
    <p:sldId id="348" r:id="rId40"/>
    <p:sldId id="349" r:id="rId41"/>
    <p:sldId id="373" r:id="rId42"/>
    <p:sldId id="316" r:id="rId43"/>
    <p:sldId id="375" r:id="rId44"/>
    <p:sldId id="351" r:id="rId45"/>
    <p:sldId id="381" r:id="rId46"/>
    <p:sldId id="350" r:id="rId47"/>
    <p:sldId id="352" r:id="rId48"/>
    <p:sldId id="353" r:id="rId49"/>
    <p:sldId id="403" r:id="rId50"/>
    <p:sldId id="402" r:id="rId51"/>
    <p:sldId id="356" r:id="rId52"/>
    <p:sldId id="384" r:id="rId53"/>
    <p:sldId id="377" r:id="rId54"/>
    <p:sldId id="355" r:id="rId55"/>
    <p:sldId id="357" r:id="rId56"/>
    <p:sldId id="385" r:id="rId57"/>
    <p:sldId id="318" r:id="rId58"/>
    <p:sldId id="386" r:id="rId59"/>
    <p:sldId id="359" r:id="rId60"/>
    <p:sldId id="317" r:id="rId61"/>
    <p:sldId id="387" r:id="rId62"/>
    <p:sldId id="391" r:id="rId63"/>
    <p:sldId id="361" r:id="rId64"/>
    <p:sldId id="392" r:id="rId65"/>
    <p:sldId id="362" r:id="rId66"/>
    <p:sldId id="401" r:id="rId67"/>
    <p:sldId id="363" r:id="rId68"/>
    <p:sldId id="314" r:id="rId69"/>
    <p:sldId id="398" r:id="rId70"/>
    <p:sldId id="364" r:id="rId71"/>
    <p:sldId id="399" r:id="rId72"/>
    <p:sldId id="365" r:id="rId73"/>
    <p:sldId id="366" r:id="rId74"/>
    <p:sldId id="367" r:id="rId75"/>
    <p:sldId id="368" r:id="rId76"/>
    <p:sldId id="404" r:id="rId77"/>
    <p:sldId id="322" r:id="rId78"/>
    <p:sldId id="369" r:id="rId79"/>
    <p:sldId id="311" r:id="rId80"/>
    <p:sldId id="312" r:id="rId81"/>
    <p:sldId id="327" r:id="rId82"/>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DADADA"/>
    <a:srgbClr val="C1D0EB"/>
    <a:srgbClr val="4472C4"/>
    <a:srgbClr val="BEE9FF"/>
    <a:srgbClr val="A9A9A4"/>
    <a:srgbClr val="99CCFF"/>
    <a:srgbClr val="B9B9B9"/>
    <a:srgbClr val="B4C7E7"/>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3" autoAdjust="0"/>
  </p:normalViewPr>
  <p:slideViewPr>
    <p:cSldViewPr snapToGrid="0">
      <p:cViewPr varScale="1">
        <p:scale>
          <a:sx n="44" d="100"/>
          <a:sy n="44" d="100"/>
        </p:scale>
        <p:origin x="15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Nyberg" userId="ccffea21-8d7c-47a3-9397-b8726338f9b9" providerId="ADAL" clId="{742E5DDA-6514-4DF5-BC36-3C0B617C0406}"/>
    <pc:docChg chg="modSld">
      <pc:chgData name="Cecilia Nyberg" userId="ccffea21-8d7c-47a3-9397-b8726338f9b9" providerId="ADAL" clId="{742E5DDA-6514-4DF5-BC36-3C0B617C0406}" dt="2026-02-10T07:45:55.895" v="249" actId="20577"/>
      <pc:docMkLst>
        <pc:docMk/>
      </pc:docMkLst>
      <pc:sldChg chg="modNotesTx">
        <pc:chgData name="Cecilia Nyberg" userId="ccffea21-8d7c-47a3-9397-b8726338f9b9" providerId="ADAL" clId="{742E5DDA-6514-4DF5-BC36-3C0B617C0406}" dt="2026-02-10T07:43:05.864" v="19" actId="20577"/>
        <pc:sldMkLst>
          <pc:docMk/>
          <pc:sldMk cId="608538586" sldId="333"/>
        </pc:sldMkLst>
      </pc:sldChg>
      <pc:sldChg chg="modNotesTx">
        <pc:chgData name="Cecilia Nyberg" userId="ccffea21-8d7c-47a3-9397-b8726338f9b9" providerId="ADAL" clId="{742E5DDA-6514-4DF5-BC36-3C0B617C0406}" dt="2026-02-10T07:44:42.978" v="224" actId="6549"/>
        <pc:sldMkLst>
          <pc:docMk/>
          <pc:sldMk cId="1980659655" sldId="357"/>
        </pc:sldMkLst>
      </pc:sldChg>
      <pc:sldChg chg="modNotesTx">
        <pc:chgData name="Cecilia Nyberg" userId="ccffea21-8d7c-47a3-9397-b8726338f9b9" providerId="ADAL" clId="{742E5DDA-6514-4DF5-BC36-3C0B617C0406}" dt="2026-02-10T07:45:55.895" v="249" actId="20577"/>
        <pc:sldMkLst>
          <pc:docMk/>
          <pc:sldMk cId="2274283088" sldId="364"/>
        </pc:sldMkLst>
      </pc:sldChg>
      <pc:sldChg chg="modNotesTx">
        <pc:chgData name="Cecilia Nyberg" userId="ccffea21-8d7c-47a3-9397-b8726338f9b9" providerId="ADAL" clId="{742E5DDA-6514-4DF5-BC36-3C0B617C0406}" dt="2026-02-10T07:43:55.806" v="121" actId="20577"/>
        <pc:sldMkLst>
          <pc:docMk/>
          <pc:sldMk cId="3917516543" sldId="373"/>
        </pc:sldMkLst>
      </pc:sldChg>
      <pc:sldChg chg="modNotesTx">
        <pc:chgData name="Cecilia Nyberg" userId="ccffea21-8d7c-47a3-9397-b8726338f9b9" providerId="ADAL" clId="{742E5DDA-6514-4DF5-BC36-3C0B617C0406}" dt="2026-02-10T07:42:51.582" v="6" actId="20577"/>
        <pc:sldMkLst>
          <pc:docMk/>
          <pc:sldMk cId="1515312304" sldId="378"/>
        </pc:sldMkLst>
      </pc:sldChg>
    </pc:docChg>
  </pc:docChgLst>
  <pc:docChgLst>
    <pc:chgData name="Lina Helgerud" userId="186c8a81-abe9-498a-b321-6f224eb701d8" providerId="ADAL" clId="{C248F8C3-467B-40D5-808A-CCF9127F8895}"/>
    <pc:docChg chg="undo custSel addSld modSld sldOrd">
      <pc:chgData name="Lina Helgerud" userId="186c8a81-abe9-498a-b321-6f224eb701d8" providerId="ADAL" clId="{C248F8C3-467B-40D5-808A-CCF9127F8895}" dt="2026-01-26T14:18:52.225" v="31410" actId="962"/>
      <pc:docMkLst>
        <pc:docMk/>
      </pc:docMkLst>
      <pc:sldChg chg="modSp mod">
        <pc:chgData name="Lina Helgerud" userId="186c8a81-abe9-498a-b321-6f224eb701d8" providerId="ADAL" clId="{C248F8C3-467B-40D5-808A-CCF9127F8895}" dt="2026-01-26T08:41:09.590" v="709" actId="962"/>
        <pc:sldMkLst>
          <pc:docMk/>
          <pc:sldMk cId="3008674670" sldId="313"/>
        </pc:sldMkLst>
        <pc:spChg chg="mod">
          <ac:chgData name="Lina Helgerud" userId="186c8a81-abe9-498a-b321-6f224eb701d8" providerId="ADAL" clId="{C248F8C3-467B-40D5-808A-CCF9127F8895}" dt="2026-01-26T08:41:06.877" v="708" actId="962"/>
          <ac:spMkLst>
            <pc:docMk/>
            <pc:sldMk cId="3008674670" sldId="313"/>
            <ac:spMk id="4" creationId="{B8E48D10-13FD-4292-8A8B-367080EC1332}"/>
          </ac:spMkLst>
        </pc:spChg>
        <pc:picChg chg="mod">
          <ac:chgData name="Lina Helgerud" userId="186c8a81-abe9-498a-b321-6f224eb701d8" providerId="ADAL" clId="{C248F8C3-467B-40D5-808A-CCF9127F8895}" dt="2026-01-26T08:41:09.590" v="709" actId="962"/>
          <ac:picMkLst>
            <pc:docMk/>
            <pc:sldMk cId="3008674670" sldId="313"/>
            <ac:picMk id="9" creationId="{7882D52B-78EF-A343-9CD3-6B40E3F0898C}"/>
          </ac:picMkLst>
        </pc:picChg>
      </pc:sldChg>
      <pc:sldChg chg="modSp mod">
        <pc:chgData name="Lina Helgerud" userId="186c8a81-abe9-498a-b321-6f224eb701d8" providerId="ADAL" clId="{C248F8C3-467B-40D5-808A-CCF9127F8895}" dt="2026-01-26T13:34:23.273" v="28005" actId="962"/>
        <pc:sldMkLst>
          <pc:docMk/>
          <pc:sldMk cId="1345471339" sldId="314"/>
        </pc:sldMkLst>
        <pc:spChg chg="mod">
          <ac:chgData name="Lina Helgerud" userId="186c8a81-abe9-498a-b321-6f224eb701d8" providerId="ADAL" clId="{C248F8C3-467B-40D5-808A-CCF9127F8895}" dt="2026-01-26T13:34:23.273" v="28005" actId="962"/>
          <ac:spMkLst>
            <pc:docMk/>
            <pc:sldMk cId="1345471339" sldId="314"/>
            <ac:spMk id="4" creationId="{B8E48D10-13FD-4292-8A8B-367080EC1332}"/>
          </ac:spMkLst>
        </pc:spChg>
        <pc:picChg chg="mod">
          <ac:chgData name="Lina Helgerud" userId="186c8a81-abe9-498a-b321-6f224eb701d8" providerId="ADAL" clId="{C248F8C3-467B-40D5-808A-CCF9127F8895}" dt="2026-01-26T13:33:00.841" v="27861" actId="962"/>
          <ac:picMkLst>
            <pc:docMk/>
            <pc:sldMk cId="1345471339" sldId="314"/>
            <ac:picMk id="3" creationId="{909D0FEB-ABD9-F348-9307-8D2712BCC216}"/>
          </ac:picMkLst>
        </pc:picChg>
      </pc:sldChg>
      <pc:sldChg chg="modSp mod">
        <pc:chgData name="Lina Helgerud" userId="186c8a81-abe9-498a-b321-6f224eb701d8" providerId="ADAL" clId="{C248F8C3-467B-40D5-808A-CCF9127F8895}" dt="2026-01-26T09:33:52.040" v="9465" actId="962"/>
        <pc:sldMkLst>
          <pc:docMk/>
          <pc:sldMk cId="1775428304" sldId="315"/>
        </pc:sldMkLst>
        <pc:spChg chg="mod">
          <ac:chgData name="Lina Helgerud" userId="186c8a81-abe9-498a-b321-6f224eb701d8" providerId="ADAL" clId="{C248F8C3-467B-40D5-808A-CCF9127F8895}" dt="2026-01-26T09:33:52.040" v="9465" actId="962"/>
          <ac:spMkLst>
            <pc:docMk/>
            <pc:sldMk cId="1775428304" sldId="315"/>
            <ac:spMk id="4" creationId="{B8E48D10-13FD-4292-8A8B-367080EC1332}"/>
          </ac:spMkLst>
        </pc:spChg>
        <pc:picChg chg="mod">
          <ac:chgData name="Lina Helgerud" userId="186c8a81-abe9-498a-b321-6f224eb701d8" providerId="ADAL" clId="{C248F8C3-467B-40D5-808A-CCF9127F8895}" dt="2026-01-26T09:33:28.646" v="9335" actId="962"/>
          <ac:picMkLst>
            <pc:docMk/>
            <pc:sldMk cId="1775428304" sldId="315"/>
            <ac:picMk id="6" creationId="{4F80A43C-3758-3E4D-BD4D-837183AE54D3}"/>
          </ac:picMkLst>
        </pc:picChg>
      </pc:sldChg>
      <pc:sldChg chg="modSp mod">
        <pc:chgData name="Lina Helgerud" userId="186c8a81-abe9-498a-b321-6f224eb701d8" providerId="ADAL" clId="{C248F8C3-467B-40D5-808A-CCF9127F8895}" dt="2026-01-26T12:26:40.296" v="15454" actId="962"/>
        <pc:sldMkLst>
          <pc:docMk/>
          <pc:sldMk cId="2819843793" sldId="316"/>
        </pc:sldMkLst>
        <pc:spChg chg="mod">
          <ac:chgData name="Lina Helgerud" userId="186c8a81-abe9-498a-b321-6f224eb701d8" providerId="ADAL" clId="{C248F8C3-467B-40D5-808A-CCF9127F8895}" dt="2026-01-26T12:26:40.296" v="15454" actId="962"/>
          <ac:spMkLst>
            <pc:docMk/>
            <pc:sldMk cId="2819843793" sldId="316"/>
            <ac:spMk id="4" creationId="{B8E48D10-13FD-4292-8A8B-367080EC1332}"/>
          </ac:spMkLst>
        </pc:spChg>
        <pc:picChg chg="mod">
          <ac:chgData name="Lina Helgerud" userId="186c8a81-abe9-498a-b321-6f224eb701d8" providerId="ADAL" clId="{C248F8C3-467B-40D5-808A-CCF9127F8895}" dt="2026-01-26T12:26:06.160" v="15234" actId="962"/>
          <ac:picMkLst>
            <pc:docMk/>
            <pc:sldMk cId="2819843793" sldId="316"/>
            <ac:picMk id="3" creationId="{5FA7F7B4-19E3-9947-BD50-EF1801A6363E}"/>
          </ac:picMkLst>
        </pc:picChg>
      </pc:sldChg>
      <pc:sldChg chg="modSp mod">
        <pc:chgData name="Lina Helgerud" userId="186c8a81-abe9-498a-b321-6f224eb701d8" providerId="ADAL" clId="{C248F8C3-467B-40D5-808A-CCF9127F8895}" dt="2026-01-26T13:16:56.304" v="24234" actId="962"/>
        <pc:sldMkLst>
          <pc:docMk/>
          <pc:sldMk cId="2251968563" sldId="317"/>
        </pc:sldMkLst>
        <pc:spChg chg="mod">
          <ac:chgData name="Lina Helgerud" userId="186c8a81-abe9-498a-b321-6f224eb701d8" providerId="ADAL" clId="{C248F8C3-467B-40D5-808A-CCF9127F8895}" dt="2026-01-26T13:16:56.304" v="24234" actId="962"/>
          <ac:spMkLst>
            <pc:docMk/>
            <pc:sldMk cId="2251968563" sldId="317"/>
            <ac:spMk id="4" creationId="{B8E48D10-13FD-4292-8A8B-367080EC1332}"/>
          </ac:spMkLst>
        </pc:spChg>
        <pc:picChg chg="mod">
          <ac:chgData name="Lina Helgerud" userId="186c8a81-abe9-498a-b321-6f224eb701d8" providerId="ADAL" clId="{C248F8C3-467B-40D5-808A-CCF9127F8895}" dt="2026-01-26T13:15:25.918" v="24042" actId="962"/>
          <ac:picMkLst>
            <pc:docMk/>
            <pc:sldMk cId="2251968563" sldId="317"/>
            <ac:picMk id="6" creationId="{3BD27239-08DD-5344-8144-C10F46AAF049}"/>
          </ac:picMkLst>
        </pc:picChg>
      </pc:sldChg>
      <pc:sldChg chg="modSp mod">
        <pc:chgData name="Lina Helgerud" userId="186c8a81-abe9-498a-b321-6f224eb701d8" providerId="ADAL" clId="{C248F8C3-467B-40D5-808A-CCF9127F8895}" dt="2026-01-26T13:05:34.707" v="22573" actId="962"/>
        <pc:sldMkLst>
          <pc:docMk/>
          <pc:sldMk cId="1664104826" sldId="318"/>
        </pc:sldMkLst>
        <pc:spChg chg="mod">
          <ac:chgData name="Lina Helgerud" userId="186c8a81-abe9-498a-b321-6f224eb701d8" providerId="ADAL" clId="{C248F8C3-467B-40D5-808A-CCF9127F8895}" dt="2026-01-26T13:05:34.707" v="22573" actId="962"/>
          <ac:spMkLst>
            <pc:docMk/>
            <pc:sldMk cId="1664104826" sldId="318"/>
            <ac:spMk id="4" creationId="{B8E48D10-13FD-4292-8A8B-367080EC1332}"/>
          </ac:spMkLst>
        </pc:spChg>
        <pc:picChg chg="mod">
          <ac:chgData name="Lina Helgerud" userId="186c8a81-abe9-498a-b321-6f224eb701d8" providerId="ADAL" clId="{C248F8C3-467B-40D5-808A-CCF9127F8895}" dt="2026-01-26T13:05:22.432" v="22473" actId="962"/>
          <ac:picMkLst>
            <pc:docMk/>
            <pc:sldMk cId="1664104826" sldId="318"/>
            <ac:picMk id="11" creationId="{E6E8F94C-B513-3349-9A72-ED16EF65686B}"/>
          </ac:picMkLst>
        </pc:picChg>
      </pc:sldChg>
      <pc:sldChg chg="modSp mod">
        <pc:chgData name="Lina Helgerud" userId="186c8a81-abe9-498a-b321-6f224eb701d8" providerId="ADAL" clId="{C248F8C3-467B-40D5-808A-CCF9127F8895}" dt="2026-01-26T08:36:35.957" v="692" actId="962"/>
        <pc:sldMkLst>
          <pc:docMk/>
          <pc:sldMk cId="1208010860" sldId="319"/>
        </pc:sldMkLst>
        <pc:spChg chg="mod">
          <ac:chgData name="Lina Helgerud" userId="186c8a81-abe9-498a-b321-6f224eb701d8" providerId="ADAL" clId="{C248F8C3-467B-40D5-808A-CCF9127F8895}" dt="2026-01-26T08:36:35.957" v="692" actId="962"/>
          <ac:spMkLst>
            <pc:docMk/>
            <pc:sldMk cId="1208010860" sldId="319"/>
            <ac:spMk id="4" creationId="{B8E48D10-13FD-4292-8A8B-367080EC1332}"/>
          </ac:spMkLst>
        </pc:spChg>
        <pc:picChg chg="mod">
          <ac:chgData name="Lina Helgerud" userId="186c8a81-abe9-498a-b321-6f224eb701d8" providerId="ADAL" clId="{C248F8C3-467B-40D5-808A-CCF9127F8895}" dt="2026-01-26T08:35:35.398" v="690" actId="962"/>
          <ac:picMkLst>
            <pc:docMk/>
            <pc:sldMk cId="1208010860" sldId="319"/>
            <ac:picMk id="3" creationId="{05848429-2423-AF4F-B209-CE8950E7855C}"/>
          </ac:picMkLst>
        </pc:picChg>
      </pc:sldChg>
      <pc:sldChg chg="modSp mod">
        <pc:chgData name="Lina Helgerud" userId="186c8a81-abe9-498a-b321-6f224eb701d8" providerId="ADAL" clId="{C248F8C3-467B-40D5-808A-CCF9127F8895}" dt="2026-01-26T08:38:38.017" v="700" actId="962"/>
        <pc:sldMkLst>
          <pc:docMk/>
          <pc:sldMk cId="3855423429" sldId="321"/>
        </pc:sldMkLst>
        <pc:spChg chg="mod">
          <ac:chgData name="Lina Helgerud" userId="186c8a81-abe9-498a-b321-6f224eb701d8" providerId="ADAL" clId="{C248F8C3-467B-40D5-808A-CCF9127F8895}" dt="2026-01-26T08:38:38.017" v="700" actId="962"/>
          <ac:spMkLst>
            <pc:docMk/>
            <pc:sldMk cId="3855423429" sldId="321"/>
            <ac:spMk id="3" creationId="{64E5BCB8-F0D5-5546-B06F-ED10C17FB0EE}"/>
          </ac:spMkLst>
        </pc:spChg>
      </pc:sldChg>
      <pc:sldChg chg="modSp mod">
        <pc:chgData name="Lina Helgerud" userId="186c8a81-abe9-498a-b321-6f224eb701d8" providerId="ADAL" clId="{C248F8C3-467B-40D5-808A-CCF9127F8895}" dt="2026-01-26T08:43:44.993" v="710" actId="14100"/>
        <pc:sldMkLst>
          <pc:docMk/>
          <pc:sldMk cId="4001305999" sldId="323"/>
        </pc:sldMkLst>
        <pc:spChg chg="mod">
          <ac:chgData name="Lina Helgerud" userId="186c8a81-abe9-498a-b321-6f224eb701d8" providerId="ADAL" clId="{C248F8C3-467B-40D5-808A-CCF9127F8895}" dt="2026-01-26T08:43:44.993" v="710" actId="14100"/>
          <ac:spMkLst>
            <pc:docMk/>
            <pc:sldMk cId="4001305999" sldId="323"/>
            <ac:spMk id="3" creationId="{64E5BCB8-F0D5-5546-B06F-ED10C17FB0EE}"/>
          </ac:spMkLst>
        </pc:spChg>
      </pc:sldChg>
      <pc:sldChg chg="modSp">
        <pc:chgData name="Lina Helgerud" userId="186c8a81-abe9-498a-b321-6f224eb701d8" providerId="ADAL" clId="{C248F8C3-467B-40D5-808A-CCF9127F8895}" dt="2026-01-26T08:55:49.147" v="2402" actId="962"/>
        <pc:sldMkLst>
          <pc:docMk/>
          <pc:sldMk cId="67111626" sldId="324"/>
        </pc:sldMkLst>
        <pc:graphicFrameChg chg="mod">
          <ac:chgData name="Lina Helgerud" userId="186c8a81-abe9-498a-b321-6f224eb701d8" providerId="ADAL" clId="{C248F8C3-467B-40D5-808A-CCF9127F8895}" dt="2026-01-26T08:55:49.147" v="2402" actId="962"/>
          <ac:graphicFrameMkLst>
            <pc:docMk/>
            <pc:sldMk cId="67111626" sldId="324"/>
            <ac:graphicFrameMk id="4" creationId="{D3FA2DF8-28A0-4B5D-8484-72A020F3D4BB}"/>
          </ac:graphicFrameMkLst>
        </pc:graphicFrameChg>
      </pc:sldChg>
      <pc:sldChg chg="modSp mod">
        <pc:chgData name="Lina Helgerud" userId="186c8a81-abe9-498a-b321-6f224eb701d8" providerId="ADAL" clId="{C248F8C3-467B-40D5-808A-CCF9127F8895}" dt="2026-01-26T08:40:41.306" v="706" actId="962"/>
        <pc:sldMkLst>
          <pc:docMk/>
          <pc:sldMk cId="3609576027" sldId="330"/>
        </pc:sldMkLst>
        <pc:graphicFrameChg chg="mod">
          <ac:chgData name="Lina Helgerud" userId="186c8a81-abe9-498a-b321-6f224eb701d8" providerId="ADAL" clId="{C248F8C3-467B-40D5-808A-CCF9127F8895}" dt="2026-01-26T08:40:41.306" v="706" actId="962"/>
          <ac:graphicFrameMkLst>
            <pc:docMk/>
            <pc:sldMk cId="3609576027" sldId="330"/>
            <ac:graphicFrameMk id="5" creationId="{1E7A8FE3-6DBD-4A91-9ACC-90C8E7AD7FA9}"/>
          </ac:graphicFrameMkLst>
        </pc:graphicFrameChg>
      </pc:sldChg>
      <pc:sldChg chg="modSp mod">
        <pc:chgData name="Lina Helgerud" userId="186c8a81-abe9-498a-b321-6f224eb701d8" providerId="ADAL" clId="{C248F8C3-467B-40D5-808A-CCF9127F8895}" dt="2026-01-26T08:39:40.693" v="702" actId="962"/>
        <pc:sldMkLst>
          <pc:docMk/>
          <pc:sldMk cId="76476298" sldId="331"/>
        </pc:sldMkLst>
        <pc:spChg chg="mod">
          <ac:chgData name="Lina Helgerud" userId="186c8a81-abe9-498a-b321-6f224eb701d8" providerId="ADAL" clId="{C248F8C3-467B-40D5-808A-CCF9127F8895}" dt="2026-01-26T08:39:40.693" v="702" actId="962"/>
          <ac:spMkLst>
            <pc:docMk/>
            <pc:sldMk cId="76476298" sldId="331"/>
            <ac:spMk id="3" creationId="{00000000-0000-0000-0000-000000000000}"/>
          </ac:spMkLst>
        </pc:spChg>
      </pc:sldChg>
      <pc:sldChg chg="modSp mod">
        <pc:chgData name="Lina Helgerud" userId="186c8a81-abe9-498a-b321-6f224eb701d8" providerId="ADAL" clId="{C248F8C3-467B-40D5-808A-CCF9127F8895}" dt="2026-01-26T08:40:01.299" v="704" actId="962"/>
        <pc:sldMkLst>
          <pc:docMk/>
          <pc:sldMk cId="2597040186" sldId="332"/>
        </pc:sldMkLst>
        <pc:spChg chg="mod">
          <ac:chgData name="Lina Helgerud" userId="186c8a81-abe9-498a-b321-6f224eb701d8" providerId="ADAL" clId="{C248F8C3-467B-40D5-808A-CCF9127F8895}" dt="2026-01-26T08:40:01.299" v="704" actId="962"/>
          <ac:spMkLst>
            <pc:docMk/>
            <pc:sldMk cId="2597040186" sldId="332"/>
            <ac:spMk id="4" creationId="{4776AF90-F61C-4DD2-9115-5DFB7449B1DC}"/>
          </ac:spMkLst>
        </pc:spChg>
      </pc:sldChg>
      <pc:sldChg chg="modSp">
        <pc:chgData name="Lina Helgerud" userId="186c8a81-abe9-498a-b321-6f224eb701d8" providerId="ADAL" clId="{C248F8C3-467B-40D5-808A-CCF9127F8895}" dt="2026-01-26T09:10:28.079" v="4750" actId="962"/>
        <pc:sldMkLst>
          <pc:docMk/>
          <pc:sldMk cId="608538586" sldId="333"/>
        </pc:sldMkLst>
        <pc:graphicFrameChg chg="mod">
          <ac:chgData name="Lina Helgerud" userId="186c8a81-abe9-498a-b321-6f224eb701d8" providerId="ADAL" clId="{C248F8C3-467B-40D5-808A-CCF9127F8895}" dt="2026-01-26T09:10:28.079" v="4750" actId="962"/>
          <ac:graphicFrameMkLst>
            <pc:docMk/>
            <pc:sldMk cId="608538586" sldId="333"/>
            <ac:graphicFrameMk id="5" creationId="{B3AB6760-4934-4D79-B029-828BBEF326B1}"/>
          </ac:graphicFrameMkLst>
        </pc:graphicFrameChg>
      </pc:sldChg>
      <pc:sldChg chg="modSp">
        <pc:chgData name="Lina Helgerud" userId="186c8a81-abe9-498a-b321-6f224eb701d8" providerId="ADAL" clId="{C248F8C3-467B-40D5-808A-CCF9127F8895}" dt="2026-01-26T08:59:05.757" v="2874" actId="962"/>
        <pc:sldMkLst>
          <pc:docMk/>
          <pc:sldMk cId="3865975899" sldId="334"/>
        </pc:sldMkLst>
        <pc:graphicFrameChg chg="mod">
          <ac:chgData name="Lina Helgerud" userId="186c8a81-abe9-498a-b321-6f224eb701d8" providerId="ADAL" clId="{C248F8C3-467B-40D5-808A-CCF9127F8895}" dt="2026-01-26T08:59:05.757" v="2874" actId="962"/>
          <ac:graphicFrameMkLst>
            <pc:docMk/>
            <pc:sldMk cId="3865975899" sldId="334"/>
            <ac:graphicFrameMk id="4" creationId="{AE3C5CE4-43AA-4198-B559-D16E389E535B}"/>
          </ac:graphicFrameMkLst>
        </pc:graphicFrameChg>
      </pc:sldChg>
      <pc:sldChg chg="modSp">
        <pc:chgData name="Lina Helgerud" userId="186c8a81-abe9-498a-b321-6f224eb701d8" providerId="ADAL" clId="{C248F8C3-467B-40D5-808A-CCF9127F8895}" dt="2026-01-26T09:08:32.057" v="4268" actId="962"/>
        <pc:sldMkLst>
          <pc:docMk/>
          <pc:sldMk cId="308943192" sldId="335"/>
        </pc:sldMkLst>
        <pc:graphicFrameChg chg="mod">
          <ac:chgData name="Lina Helgerud" userId="186c8a81-abe9-498a-b321-6f224eb701d8" providerId="ADAL" clId="{C248F8C3-467B-40D5-808A-CCF9127F8895}" dt="2026-01-26T09:08:32.057" v="4268" actId="962"/>
          <ac:graphicFrameMkLst>
            <pc:docMk/>
            <pc:sldMk cId="308943192" sldId="335"/>
            <ac:graphicFrameMk id="4" creationId="{BBAAE96F-76A9-4B79-9258-FA9A4D718196}"/>
          </ac:graphicFrameMkLst>
        </pc:graphicFrameChg>
      </pc:sldChg>
      <pc:sldChg chg="modSp">
        <pc:chgData name="Lina Helgerud" userId="186c8a81-abe9-498a-b321-6f224eb701d8" providerId="ADAL" clId="{C248F8C3-467B-40D5-808A-CCF9127F8895}" dt="2026-01-26T08:59:50.238" v="3088" actId="962"/>
        <pc:sldMkLst>
          <pc:docMk/>
          <pc:sldMk cId="3523283272" sldId="337"/>
        </pc:sldMkLst>
        <pc:graphicFrameChg chg="mod">
          <ac:chgData name="Lina Helgerud" userId="186c8a81-abe9-498a-b321-6f224eb701d8" providerId="ADAL" clId="{C248F8C3-467B-40D5-808A-CCF9127F8895}" dt="2026-01-26T08:59:50.238" v="3088" actId="962"/>
          <ac:graphicFrameMkLst>
            <pc:docMk/>
            <pc:sldMk cId="3523283272" sldId="337"/>
            <ac:graphicFrameMk id="4" creationId="{2AE706D1-836A-4555-B5C3-0EA602AFC09E}"/>
          </ac:graphicFrameMkLst>
        </pc:graphicFrameChg>
      </pc:sldChg>
      <pc:sldChg chg="modSp">
        <pc:chgData name="Lina Helgerud" userId="186c8a81-abe9-498a-b321-6f224eb701d8" providerId="ADAL" clId="{C248F8C3-467B-40D5-808A-CCF9127F8895}" dt="2026-01-26T08:52:24.912" v="1916" actId="962"/>
        <pc:sldMkLst>
          <pc:docMk/>
          <pc:sldMk cId="4142518003" sldId="338"/>
        </pc:sldMkLst>
        <pc:graphicFrameChg chg="mod">
          <ac:chgData name="Lina Helgerud" userId="186c8a81-abe9-498a-b321-6f224eb701d8" providerId="ADAL" clId="{C248F8C3-467B-40D5-808A-CCF9127F8895}" dt="2026-01-26T08:52:24.912" v="1916" actId="962"/>
          <ac:graphicFrameMkLst>
            <pc:docMk/>
            <pc:sldMk cId="4142518003" sldId="338"/>
            <ac:graphicFrameMk id="4" creationId="{37026215-8A84-4ACD-BA50-0A2299AF23D2}"/>
          </ac:graphicFrameMkLst>
        </pc:graphicFrameChg>
      </pc:sldChg>
      <pc:sldChg chg="modSp">
        <pc:chgData name="Lina Helgerud" userId="186c8a81-abe9-498a-b321-6f224eb701d8" providerId="ADAL" clId="{C248F8C3-467B-40D5-808A-CCF9127F8895}" dt="2026-01-26T09:13:40.184" v="5660" actId="962"/>
        <pc:sldMkLst>
          <pc:docMk/>
          <pc:sldMk cId="2983220048" sldId="339"/>
        </pc:sldMkLst>
        <pc:graphicFrameChg chg="mod">
          <ac:chgData name="Lina Helgerud" userId="186c8a81-abe9-498a-b321-6f224eb701d8" providerId="ADAL" clId="{C248F8C3-467B-40D5-808A-CCF9127F8895}" dt="2026-01-26T09:13:40.184" v="5660" actId="962"/>
          <ac:graphicFrameMkLst>
            <pc:docMk/>
            <pc:sldMk cId="2983220048" sldId="339"/>
            <ac:graphicFrameMk id="5" creationId="{74290867-8EAE-46FB-9848-7AC7D9C18660}"/>
          </ac:graphicFrameMkLst>
        </pc:graphicFrameChg>
      </pc:sldChg>
      <pc:sldChg chg="modSp">
        <pc:chgData name="Lina Helgerud" userId="186c8a81-abe9-498a-b321-6f224eb701d8" providerId="ADAL" clId="{C248F8C3-467B-40D5-808A-CCF9127F8895}" dt="2026-01-26T09:14:59.448" v="6128" actId="962"/>
        <pc:sldMkLst>
          <pc:docMk/>
          <pc:sldMk cId="3784267948" sldId="340"/>
        </pc:sldMkLst>
        <pc:graphicFrameChg chg="mod">
          <ac:chgData name="Lina Helgerud" userId="186c8a81-abe9-498a-b321-6f224eb701d8" providerId="ADAL" clId="{C248F8C3-467B-40D5-808A-CCF9127F8895}" dt="2026-01-26T09:14:59.448" v="6128" actId="962"/>
          <ac:graphicFrameMkLst>
            <pc:docMk/>
            <pc:sldMk cId="3784267948" sldId="340"/>
            <ac:graphicFrameMk id="6" creationId="{ECFC48C4-D8A0-59CF-DD60-D7D9F820CEB9}"/>
          </ac:graphicFrameMkLst>
        </pc:graphicFrameChg>
      </pc:sldChg>
      <pc:sldChg chg="modSp">
        <pc:chgData name="Lina Helgerud" userId="186c8a81-abe9-498a-b321-6f224eb701d8" providerId="ADAL" clId="{C248F8C3-467B-40D5-808A-CCF9127F8895}" dt="2026-01-26T09:26:27.361" v="7862" actId="962"/>
        <pc:sldMkLst>
          <pc:docMk/>
          <pc:sldMk cId="1660787918" sldId="341"/>
        </pc:sldMkLst>
        <pc:graphicFrameChg chg="mod">
          <ac:chgData name="Lina Helgerud" userId="186c8a81-abe9-498a-b321-6f224eb701d8" providerId="ADAL" clId="{C248F8C3-467B-40D5-808A-CCF9127F8895}" dt="2026-01-26T09:26:27.361" v="7862" actId="962"/>
          <ac:graphicFrameMkLst>
            <pc:docMk/>
            <pc:sldMk cId="1660787918" sldId="341"/>
            <ac:graphicFrameMk id="6" creationId="{F1F0E2C3-152B-49E8-A54F-9FA8426CF431}"/>
          </ac:graphicFrameMkLst>
        </pc:graphicFrameChg>
      </pc:sldChg>
      <pc:sldChg chg="modSp">
        <pc:chgData name="Lina Helgerud" userId="186c8a81-abe9-498a-b321-6f224eb701d8" providerId="ADAL" clId="{C248F8C3-467B-40D5-808A-CCF9127F8895}" dt="2026-01-26T09:29:11.245" v="8326" actId="962"/>
        <pc:sldMkLst>
          <pc:docMk/>
          <pc:sldMk cId="2404375514" sldId="342"/>
        </pc:sldMkLst>
        <pc:graphicFrameChg chg="mod">
          <ac:chgData name="Lina Helgerud" userId="186c8a81-abe9-498a-b321-6f224eb701d8" providerId="ADAL" clId="{C248F8C3-467B-40D5-808A-CCF9127F8895}" dt="2026-01-26T09:29:11.245" v="8326" actId="962"/>
          <ac:graphicFrameMkLst>
            <pc:docMk/>
            <pc:sldMk cId="2404375514" sldId="342"/>
            <ac:graphicFrameMk id="6" creationId="{168DE356-1DCC-4EAD-9515-B90727B68DCE}"/>
          </ac:graphicFrameMkLst>
        </pc:graphicFrameChg>
      </pc:sldChg>
      <pc:sldChg chg="modSp">
        <pc:chgData name="Lina Helgerud" userId="186c8a81-abe9-498a-b321-6f224eb701d8" providerId="ADAL" clId="{C248F8C3-467B-40D5-808A-CCF9127F8895}" dt="2026-01-26T09:30:32.907" v="8754" actId="962"/>
        <pc:sldMkLst>
          <pc:docMk/>
          <pc:sldMk cId="620828879" sldId="343"/>
        </pc:sldMkLst>
        <pc:graphicFrameChg chg="mod">
          <ac:chgData name="Lina Helgerud" userId="186c8a81-abe9-498a-b321-6f224eb701d8" providerId="ADAL" clId="{C248F8C3-467B-40D5-808A-CCF9127F8895}" dt="2026-01-26T09:30:32.907" v="8754" actId="962"/>
          <ac:graphicFrameMkLst>
            <pc:docMk/>
            <pc:sldMk cId="620828879" sldId="343"/>
            <ac:graphicFrameMk id="5" creationId="{BC4EA19E-704D-43B1-A511-FA1545A59222}"/>
          </ac:graphicFrameMkLst>
        </pc:graphicFrameChg>
      </pc:sldChg>
      <pc:sldChg chg="modSp">
        <pc:chgData name="Lina Helgerud" userId="186c8a81-abe9-498a-b321-6f224eb701d8" providerId="ADAL" clId="{C248F8C3-467B-40D5-808A-CCF9127F8895}" dt="2026-01-26T09:37:46.808" v="10437" actId="962"/>
        <pc:sldMkLst>
          <pc:docMk/>
          <pc:sldMk cId="3653245686" sldId="344"/>
        </pc:sldMkLst>
        <pc:graphicFrameChg chg="mod">
          <ac:chgData name="Lina Helgerud" userId="186c8a81-abe9-498a-b321-6f224eb701d8" providerId="ADAL" clId="{C248F8C3-467B-40D5-808A-CCF9127F8895}" dt="2026-01-26T09:37:46.808" v="10437" actId="962"/>
          <ac:graphicFrameMkLst>
            <pc:docMk/>
            <pc:sldMk cId="3653245686" sldId="344"/>
            <ac:graphicFrameMk id="5" creationId="{600A7568-4E35-4477-BAA2-50BA5FFA7F45}"/>
          </ac:graphicFrameMkLst>
        </pc:graphicFrameChg>
      </pc:sldChg>
      <pc:sldChg chg="modSp">
        <pc:chgData name="Lina Helgerud" userId="186c8a81-abe9-498a-b321-6f224eb701d8" providerId="ADAL" clId="{C248F8C3-467B-40D5-808A-CCF9127F8895}" dt="2026-01-26T09:43:25.587" v="11071" actId="962"/>
        <pc:sldMkLst>
          <pc:docMk/>
          <pc:sldMk cId="2826588760" sldId="345"/>
        </pc:sldMkLst>
        <pc:graphicFrameChg chg="mod">
          <ac:chgData name="Lina Helgerud" userId="186c8a81-abe9-498a-b321-6f224eb701d8" providerId="ADAL" clId="{C248F8C3-467B-40D5-808A-CCF9127F8895}" dt="2026-01-26T09:43:25.587" v="11071" actId="962"/>
          <ac:graphicFrameMkLst>
            <pc:docMk/>
            <pc:sldMk cId="2826588760" sldId="345"/>
            <ac:graphicFrameMk id="6" creationId="{7BF68FE6-22F1-436F-A1AB-AC1994169400}"/>
          </ac:graphicFrameMkLst>
        </pc:graphicFrameChg>
      </pc:sldChg>
      <pc:sldChg chg="modSp">
        <pc:chgData name="Lina Helgerud" userId="186c8a81-abe9-498a-b321-6f224eb701d8" providerId="ADAL" clId="{C248F8C3-467B-40D5-808A-CCF9127F8895}" dt="2026-01-26T09:53:30.037" v="12713" actId="962"/>
        <pc:sldMkLst>
          <pc:docMk/>
          <pc:sldMk cId="2025292598" sldId="346"/>
        </pc:sldMkLst>
        <pc:graphicFrameChg chg="mod">
          <ac:chgData name="Lina Helgerud" userId="186c8a81-abe9-498a-b321-6f224eb701d8" providerId="ADAL" clId="{C248F8C3-467B-40D5-808A-CCF9127F8895}" dt="2026-01-26T09:53:30.037" v="12713" actId="962"/>
          <ac:graphicFrameMkLst>
            <pc:docMk/>
            <pc:sldMk cId="2025292598" sldId="346"/>
            <ac:graphicFrameMk id="4" creationId="{572952F7-0A83-4673-A35C-3073DABEDF41}"/>
          </ac:graphicFrameMkLst>
        </pc:graphicFrameChg>
      </pc:sldChg>
      <pc:sldChg chg="modSp">
        <pc:chgData name="Lina Helgerud" userId="186c8a81-abe9-498a-b321-6f224eb701d8" providerId="ADAL" clId="{C248F8C3-467B-40D5-808A-CCF9127F8895}" dt="2026-01-26T09:59:16.491" v="13819" actId="962"/>
        <pc:sldMkLst>
          <pc:docMk/>
          <pc:sldMk cId="726495941" sldId="347"/>
        </pc:sldMkLst>
        <pc:graphicFrameChg chg="mod">
          <ac:chgData name="Lina Helgerud" userId="186c8a81-abe9-498a-b321-6f224eb701d8" providerId="ADAL" clId="{C248F8C3-467B-40D5-808A-CCF9127F8895}" dt="2026-01-26T09:59:16.491" v="13819" actId="962"/>
          <ac:graphicFrameMkLst>
            <pc:docMk/>
            <pc:sldMk cId="726495941" sldId="347"/>
            <ac:graphicFrameMk id="6" creationId="{A3A73782-372C-40BD-94FB-1466CD0224DE}"/>
          </ac:graphicFrameMkLst>
        </pc:graphicFrameChg>
      </pc:sldChg>
      <pc:sldChg chg="modSp">
        <pc:chgData name="Lina Helgerud" userId="186c8a81-abe9-498a-b321-6f224eb701d8" providerId="ADAL" clId="{C248F8C3-467B-40D5-808A-CCF9127F8895}" dt="2026-01-26T10:01:20.343" v="14427" actId="962"/>
        <pc:sldMkLst>
          <pc:docMk/>
          <pc:sldMk cId="2670859379" sldId="348"/>
        </pc:sldMkLst>
        <pc:graphicFrameChg chg="mod">
          <ac:chgData name="Lina Helgerud" userId="186c8a81-abe9-498a-b321-6f224eb701d8" providerId="ADAL" clId="{C248F8C3-467B-40D5-808A-CCF9127F8895}" dt="2026-01-26T10:01:20.343" v="14427" actId="962"/>
          <ac:graphicFrameMkLst>
            <pc:docMk/>
            <pc:sldMk cId="2670859379" sldId="348"/>
            <ac:graphicFrameMk id="4" creationId="{511F4800-CB62-4523-983B-1F91EFE994E4}"/>
          </ac:graphicFrameMkLst>
        </pc:graphicFrameChg>
      </pc:sldChg>
      <pc:sldChg chg="modSp">
        <pc:chgData name="Lina Helgerud" userId="186c8a81-abe9-498a-b321-6f224eb701d8" providerId="ADAL" clId="{C248F8C3-467B-40D5-808A-CCF9127F8895}" dt="2026-01-26T10:04:11.201" v="14921" actId="962"/>
        <pc:sldMkLst>
          <pc:docMk/>
          <pc:sldMk cId="2748180123" sldId="349"/>
        </pc:sldMkLst>
        <pc:graphicFrameChg chg="mod">
          <ac:chgData name="Lina Helgerud" userId="186c8a81-abe9-498a-b321-6f224eb701d8" providerId="ADAL" clId="{C248F8C3-467B-40D5-808A-CCF9127F8895}" dt="2026-01-26T10:04:11.201" v="14921" actId="962"/>
          <ac:graphicFrameMkLst>
            <pc:docMk/>
            <pc:sldMk cId="2748180123" sldId="349"/>
            <ac:graphicFrameMk id="4" creationId="{039EF395-CF69-4B11-A3D6-A0D92738B47B}"/>
          </ac:graphicFrameMkLst>
        </pc:graphicFrameChg>
      </pc:sldChg>
      <pc:sldChg chg="modSp">
        <pc:chgData name="Lina Helgerud" userId="186c8a81-abe9-498a-b321-6f224eb701d8" providerId="ADAL" clId="{C248F8C3-467B-40D5-808A-CCF9127F8895}" dt="2026-01-26T12:46:01.879" v="18020" actId="962"/>
        <pc:sldMkLst>
          <pc:docMk/>
          <pc:sldMk cId="4152396902" sldId="350"/>
        </pc:sldMkLst>
        <pc:graphicFrameChg chg="mod">
          <ac:chgData name="Lina Helgerud" userId="186c8a81-abe9-498a-b321-6f224eb701d8" providerId="ADAL" clId="{C248F8C3-467B-40D5-808A-CCF9127F8895}" dt="2026-01-26T12:46:01.879" v="18020" actId="962"/>
          <ac:graphicFrameMkLst>
            <pc:docMk/>
            <pc:sldMk cId="4152396902" sldId="350"/>
            <ac:graphicFrameMk id="5" creationId="{DF2D7AB5-CE97-4E45-9AF1-0848ED59F30B}"/>
          </ac:graphicFrameMkLst>
        </pc:graphicFrameChg>
      </pc:sldChg>
      <pc:sldChg chg="modSp">
        <pc:chgData name="Lina Helgerud" userId="186c8a81-abe9-498a-b321-6f224eb701d8" providerId="ADAL" clId="{C248F8C3-467B-40D5-808A-CCF9127F8895}" dt="2026-01-26T12:40:19.461" v="17146" actId="962"/>
        <pc:sldMkLst>
          <pc:docMk/>
          <pc:sldMk cId="2037630255" sldId="351"/>
        </pc:sldMkLst>
        <pc:graphicFrameChg chg="mod">
          <ac:chgData name="Lina Helgerud" userId="186c8a81-abe9-498a-b321-6f224eb701d8" providerId="ADAL" clId="{C248F8C3-467B-40D5-808A-CCF9127F8895}" dt="2026-01-26T12:40:19.461" v="17146" actId="962"/>
          <ac:graphicFrameMkLst>
            <pc:docMk/>
            <pc:sldMk cId="2037630255" sldId="351"/>
            <ac:graphicFrameMk id="4" creationId="{A7F29E27-2AFB-4EEB-8703-A00C1CD48CC2}"/>
          </ac:graphicFrameMkLst>
        </pc:graphicFrameChg>
      </pc:sldChg>
      <pc:sldChg chg="modSp">
        <pc:chgData name="Lina Helgerud" userId="186c8a81-abe9-498a-b321-6f224eb701d8" providerId="ADAL" clId="{C248F8C3-467B-40D5-808A-CCF9127F8895}" dt="2026-01-26T12:48:18.375" v="18408" actId="962"/>
        <pc:sldMkLst>
          <pc:docMk/>
          <pc:sldMk cId="2780499571" sldId="352"/>
        </pc:sldMkLst>
        <pc:graphicFrameChg chg="mod">
          <ac:chgData name="Lina Helgerud" userId="186c8a81-abe9-498a-b321-6f224eb701d8" providerId="ADAL" clId="{C248F8C3-467B-40D5-808A-CCF9127F8895}" dt="2026-01-26T12:48:18.375" v="18408" actId="962"/>
          <ac:graphicFrameMkLst>
            <pc:docMk/>
            <pc:sldMk cId="2780499571" sldId="352"/>
            <ac:graphicFrameMk id="6" creationId="{1F9B04CE-8C10-4BDE-8BF2-AF2033A7EBCF}"/>
          </ac:graphicFrameMkLst>
        </pc:graphicFrameChg>
      </pc:sldChg>
      <pc:sldChg chg="modSp">
        <pc:chgData name="Lina Helgerud" userId="186c8a81-abe9-498a-b321-6f224eb701d8" providerId="ADAL" clId="{C248F8C3-467B-40D5-808A-CCF9127F8895}" dt="2026-01-26T12:49:28.434" v="18756" actId="962"/>
        <pc:sldMkLst>
          <pc:docMk/>
          <pc:sldMk cId="1237384183" sldId="353"/>
        </pc:sldMkLst>
        <pc:graphicFrameChg chg="mod">
          <ac:chgData name="Lina Helgerud" userId="186c8a81-abe9-498a-b321-6f224eb701d8" providerId="ADAL" clId="{C248F8C3-467B-40D5-808A-CCF9127F8895}" dt="2026-01-26T12:49:28.434" v="18756" actId="962"/>
          <ac:graphicFrameMkLst>
            <pc:docMk/>
            <pc:sldMk cId="1237384183" sldId="353"/>
            <ac:graphicFrameMk id="6" creationId="{6A34D54B-AEF6-470A-9834-C774BD371813}"/>
          </ac:graphicFrameMkLst>
        </pc:graphicFrameChg>
      </pc:sldChg>
      <pc:sldChg chg="modSp">
        <pc:chgData name="Lina Helgerud" userId="186c8a81-abe9-498a-b321-6f224eb701d8" providerId="ADAL" clId="{C248F8C3-467B-40D5-808A-CCF9127F8895}" dt="2026-01-26T12:59:09.460" v="21344" actId="962"/>
        <pc:sldMkLst>
          <pc:docMk/>
          <pc:sldMk cId="3505272061" sldId="355"/>
        </pc:sldMkLst>
        <pc:graphicFrameChg chg="mod">
          <ac:chgData name="Lina Helgerud" userId="186c8a81-abe9-498a-b321-6f224eb701d8" providerId="ADAL" clId="{C248F8C3-467B-40D5-808A-CCF9127F8895}" dt="2026-01-26T12:59:09.460" v="21344" actId="962"/>
          <ac:graphicFrameMkLst>
            <pc:docMk/>
            <pc:sldMk cId="3505272061" sldId="355"/>
            <ac:graphicFrameMk id="4" creationId="{6C35A2D9-CA84-8B13-9DE1-EAD31136EA0E}"/>
          </ac:graphicFrameMkLst>
        </pc:graphicFrameChg>
      </pc:sldChg>
      <pc:sldChg chg="modSp">
        <pc:chgData name="Lina Helgerud" userId="186c8a81-abe9-498a-b321-6f224eb701d8" providerId="ADAL" clId="{C248F8C3-467B-40D5-808A-CCF9127F8895}" dt="2026-01-26T12:55:12.665" v="20252" actId="962"/>
        <pc:sldMkLst>
          <pc:docMk/>
          <pc:sldMk cId="1230933065" sldId="356"/>
        </pc:sldMkLst>
        <pc:graphicFrameChg chg="mod">
          <ac:chgData name="Lina Helgerud" userId="186c8a81-abe9-498a-b321-6f224eb701d8" providerId="ADAL" clId="{C248F8C3-467B-40D5-808A-CCF9127F8895}" dt="2026-01-26T12:55:12.665" v="20252" actId="962"/>
          <ac:graphicFrameMkLst>
            <pc:docMk/>
            <pc:sldMk cId="1230933065" sldId="356"/>
            <ac:graphicFrameMk id="2" creationId="{6CCAD202-00D2-405B-A2B8-A123B7B7A392}"/>
          </ac:graphicFrameMkLst>
        </pc:graphicFrameChg>
      </pc:sldChg>
      <pc:sldChg chg="modSp">
        <pc:chgData name="Lina Helgerud" userId="186c8a81-abe9-498a-b321-6f224eb701d8" providerId="ADAL" clId="{C248F8C3-467B-40D5-808A-CCF9127F8895}" dt="2026-01-26T13:03:03.742" v="21764" actId="962"/>
        <pc:sldMkLst>
          <pc:docMk/>
          <pc:sldMk cId="1980659655" sldId="357"/>
        </pc:sldMkLst>
        <pc:graphicFrameChg chg="mod">
          <ac:chgData name="Lina Helgerud" userId="186c8a81-abe9-498a-b321-6f224eb701d8" providerId="ADAL" clId="{C248F8C3-467B-40D5-808A-CCF9127F8895}" dt="2026-01-26T13:03:03.742" v="21764" actId="962"/>
          <ac:graphicFrameMkLst>
            <pc:docMk/>
            <pc:sldMk cId="1980659655" sldId="357"/>
            <ac:graphicFrameMk id="5" creationId="{0101C0FA-B3A8-24A4-A013-CF7199D55F16}"/>
          </ac:graphicFrameMkLst>
        </pc:graphicFrameChg>
        <pc:graphicFrameChg chg="mod">
          <ac:chgData name="Lina Helgerud" userId="186c8a81-abe9-498a-b321-6f224eb701d8" providerId="ADAL" clId="{C248F8C3-467B-40D5-808A-CCF9127F8895}" dt="2026-01-26T13:02:28.788" v="21728" actId="962"/>
          <ac:graphicFrameMkLst>
            <pc:docMk/>
            <pc:sldMk cId="1980659655" sldId="357"/>
            <ac:graphicFrameMk id="6" creationId="{E84CE04C-28ED-9A18-26F4-782BBCF59438}"/>
          </ac:graphicFrameMkLst>
        </pc:graphicFrameChg>
      </pc:sldChg>
      <pc:sldChg chg="modSp">
        <pc:chgData name="Lina Helgerud" userId="186c8a81-abe9-498a-b321-6f224eb701d8" providerId="ADAL" clId="{C248F8C3-467B-40D5-808A-CCF9127F8895}" dt="2026-01-26T13:14:42.041" v="24041" actId="962"/>
        <pc:sldMkLst>
          <pc:docMk/>
          <pc:sldMk cId="2090557225" sldId="359"/>
        </pc:sldMkLst>
        <pc:graphicFrameChg chg="mod">
          <ac:chgData name="Lina Helgerud" userId="186c8a81-abe9-498a-b321-6f224eb701d8" providerId="ADAL" clId="{C248F8C3-467B-40D5-808A-CCF9127F8895}" dt="2026-01-26T13:14:42.041" v="24041" actId="962"/>
          <ac:graphicFrameMkLst>
            <pc:docMk/>
            <pc:sldMk cId="2090557225" sldId="359"/>
            <ac:graphicFrameMk id="4" creationId="{5881805F-A87A-4FCF-96A1-2D4C0BD70BDA}"/>
          </ac:graphicFrameMkLst>
        </pc:graphicFrameChg>
      </pc:sldChg>
      <pc:sldChg chg="modSp">
        <pc:chgData name="Lina Helgerud" userId="186c8a81-abe9-498a-b321-6f224eb701d8" providerId="ADAL" clId="{C248F8C3-467B-40D5-808A-CCF9127F8895}" dt="2026-01-26T13:24:29.188" v="26058" actId="962"/>
        <pc:sldMkLst>
          <pc:docMk/>
          <pc:sldMk cId="3727010224" sldId="361"/>
        </pc:sldMkLst>
        <pc:graphicFrameChg chg="mod">
          <ac:chgData name="Lina Helgerud" userId="186c8a81-abe9-498a-b321-6f224eb701d8" providerId="ADAL" clId="{C248F8C3-467B-40D5-808A-CCF9127F8895}" dt="2026-01-26T13:24:29.188" v="26058" actId="962"/>
          <ac:graphicFrameMkLst>
            <pc:docMk/>
            <pc:sldMk cId="3727010224" sldId="361"/>
            <ac:graphicFrameMk id="7" creationId="{6D010906-FB8C-411D-8B20-DAB238347A54}"/>
          </ac:graphicFrameMkLst>
        </pc:graphicFrameChg>
      </pc:sldChg>
      <pc:sldChg chg="modSp">
        <pc:chgData name="Lina Helgerud" userId="186c8a81-abe9-498a-b321-6f224eb701d8" providerId="ADAL" clId="{C248F8C3-467B-40D5-808A-CCF9127F8895}" dt="2026-01-26T13:27:51.570" v="26888" actId="962"/>
        <pc:sldMkLst>
          <pc:docMk/>
          <pc:sldMk cId="1328270765" sldId="362"/>
        </pc:sldMkLst>
        <pc:graphicFrameChg chg="mod">
          <ac:chgData name="Lina Helgerud" userId="186c8a81-abe9-498a-b321-6f224eb701d8" providerId="ADAL" clId="{C248F8C3-467B-40D5-808A-CCF9127F8895}" dt="2026-01-26T13:27:51.570" v="26888" actId="962"/>
          <ac:graphicFrameMkLst>
            <pc:docMk/>
            <pc:sldMk cId="1328270765" sldId="362"/>
            <ac:graphicFrameMk id="2" creationId="{3B8B050E-83C0-45A7-970C-764361818B77}"/>
          </ac:graphicFrameMkLst>
        </pc:graphicFrameChg>
      </pc:sldChg>
      <pc:sldChg chg="modSp">
        <pc:chgData name="Lina Helgerud" userId="186c8a81-abe9-498a-b321-6f224eb701d8" providerId="ADAL" clId="{C248F8C3-467B-40D5-808A-CCF9127F8895}" dt="2026-01-26T13:30:48.804" v="27860" actId="962"/>
        <pc:sldMkLst>
          <pc:docMk/>
          <pc:sldMk cId="2629431214" sldId="363"/>
        </pc:sldMkLst>
        <pc:graphicFrameChg chg="mod">
          <ac:chgData name="Lina Helgerud" userId="186c8a81-abe9-498a-b321-6f224eb701d8" providerId="ADAL" clId="{C248F8C3-467B-40D5-808A-CCF9127F8895}" dt="2026-01-26T13:30:48.804" v="27860" actId="962"/>
          <ac:graphicFrameMkLst>
            <pc:docMk/>
            <pc:sldMk cId="2629431214" sldId="363"/>
            <ac:graphicFrameMk id="4" creationId="{5102341E-C86A-4258-AB8B-38D279B0106E}"/>
          </ac:graphicFrameMkLst>
        </pc:graphicFrameChg>
      </pc:sldChg>
      <pc:sldChg chg="modSp">
        <pc:chgData name="Lina Helgerud" userId="186c8a81-abe9-498a-b321-6f224eb701d8" providerId="ADAL" clId="{C248F8C3-467B-40D5-808A-CCF9127F8895}" dt="2026-01-26T13:41:45.615" v="28937" actId="962"/>
        <pc:sldMkLst>
          <pc:docMk/>
          <pc:sldMk cId="2274283088" sldId="364"/>
        </pc:sldMkLst>
        <pc:graphicFrameChg chg="mod">
          <ac:chgData name="Lina Helgerud" userId="186c8a81-abe9-498a-b321-6f224eb701d8" providerId="ADAL" clId="{C248F8C3-467B-40D5-808A-CCF9127F8895}" dt="2026-01-26T13:41:45.615" v="28937" actId="962"/>
          <ac:graphicFrameMkLst>
            <pc:docMk/>
            <pc:sldMk cId="2274283088" sldId="364"/>
            <ac:graphicFrameMk id="4" creationId="{D21ED8EE-6605-44AC-A952-D70236F2DE47}"/>
          </ac:graphicFrameMkLst>
        </pc:graphicFrameChg>
      </pc:sldChg>
      <pc:sldChg chg="modSp">
        <pc:chgData name="Lina Helgerud" userId="186c8a81-abe9-498a-b321-6f224eb701d8" providerId="ADAL" clId="{C248F8C3-467B-40D5-808A-CCF9127F8895}" dt="2026-01-26T13:52:34.618" v="30013" actId="962"/>
        <pc:sldMkLst>
          <pc:docMk/>
          <pc:sldMk cId="1221661541" sldId="365"/>
        </pc:sldMkLst>
        <pc:graphicFrameChg chg="mod">
          <ac:chgData name="Lina Helgerud" userId="186c8a81-abe9-498a-b321-6f224eb701d8" providerId="ADAL" clId="{C248F8C3-467B-40D5-808A-CCF9127F8895}" dt="2026-01-26T13:52:34.618" v="30013" actId="962"/>
          <ac:graphicFrameMkLst>
            <pc:docMk/>
            <pc:sldMk cId="1221661541" sldId="365"/>
            <ac:graphicFrameMk id="2" creationId="{B8B58A36-2A62-454F-82AF-B8D6270B2918}"/>
          </ac:graphicFrameMkLst>
        </pc:graphicFrameChg>
      </pc:sldChg>
      <pc:sldChg chg="modSp mod">
        <pc:chgData name="Lina Helgerud" userId="186c8a81-abe9-498a-b321-6f224eb701d8" providerId="ADAL" clId="{C248F8C3-467B-40D5-808A-CCF9127F8895}" dt="2026-01-26T13:53:15.251" v="30152" actId="962"/>
        <pc:sldMkLst>
          <pc:docMk/>
          <pc:sldMk cId="3280783094" sldId="366"/>
        </pc:sldMkLst>
        <pc:spChg chg="mod">
          <ac:chgData name="Lina Helgerud" userId="186c8a81-abe9-498a-b321-6f224eb701d8" providerId="ADAL" clId="{C248F8C3-467B-40D5-808A-CCF9127F8895}" dt="2026-01-26T13:53:15.251" v="30152" actId="962"/>
          <ac:spMkLst>
            <pc:docMk/>
            <pc:sldMk cId="3280783094" sldId="366"/>
            <ac:spMk id="4" creationId="{B8E48D10-13FD-4292-8A8B-367080EC1332}"/>
          </ac:spMkLst>
        </pc:spChg>
        <pc:picChg chg="mod">
          <ac:chgData name="Lina Helgerud" userId="186c8a81-abe9-498a-b321-6f224eb701d8" providerId="ADAL" clId="{C248F8C3-467B-40D5-808A-CCF9127F8895}" dt="2026-01-26T13:52:49.602" v="30014" actId="962"/>
          <ac:picMkLst>
            <pc:docMk/>
            <pc:sldMk cId="3280783094" sldId="366"/>
            <ac:picMk id="6" creationId="{3BD27239-08DD-5344-8144-C10F46AAF049}"/>
          </ac:picMkLst>
        </pc:picChg>
      </pc:sldChg>
      <pc:sldChg chg="modSp">
        <pc:chgData name="Lina Helgerud" userId="186c8a81-abe9-498a-b321-6f224eb701d8" providerId="ADAL" clId="{C248F8C3-467B-40D5-808A-CCF9127F8895}" dt="2026-01-26T14:15:34.863" v="30544" actId="962"/>
        <pc:sldMkLst>
          <pc:docMk/>
          <pc:sldMk cId="406418556" sldId="367"/>
        </pc:sldMkLst>
        <pc:graphicFrameChg chg="mod">
          <ac:chgData name="Lina Helgerud" userId="186c8a81-abe9-498a-b321-6f224eb701d8" providerId="ADAL" clId="{C248F8C3-467B-40D5-808A-CCF9127F8895}" dt="2026-01-26T14:15:34.863" v="30544" actId="962"/>
          <ac:graphicFrameMkLst>
            <pc:docMk/>
            <pc:sldMk cId="406418556" sldId="367"/>
            <ac:graphicFrameMk id="2" creationId="{1A0FADEF-9B67-4D7B-8AD8-77452A52B92F}"/>
          </ac:graphicFrameMkLst>
        </pc:graphicFrameChg>
      </pc:sldChg>
      <pc:sldChg chg="modSp">
        <pc:chgData name="Lina Helgerud" userId="186c8a81-abe9-498a-b321-6f224eb701d8" providerId="ADAL" clId="{C248F8C3-467B-40D5-808A-CCF9127F8895}" dt="2026-01-26T14:17:34.473" v="30968" actId="962"/>
        <pc:sldMkLst>
          <pc:docMk/>
          <pc:sldMk cId="4153722739" sldId="368"/>
        </pc:sldMkLst>
        <pc:graphicFrameChg chg="mod">
          <ac:chgData name="Lina Helgerud" userId="186c8a81-abe9-498a-b321-6f224eb701d8" providerId="ADAL" clId="{C248F8C3-467B-40D5-808A-CCF9127F8895}" dt="2026-01-26T14:17:34.473" v="30968" actId="962"/>
          <ac:graphicFrameMkLst>
            <pc:docMk/>
            <pc:sldMk cId="4153722739" sldId="368"/>
            <ac:graphicFrameMk id="2" creationId="{FCAC12FD-CD8A-4558-98AD-744B23E97D7D}"/>
          </ac:graphicFrameMkLst>
        </pc:graphicFrameChg>
      </pc:sldChg>
      <pc:sldChg chg="modSp">
        <pc:chgData name="Lina Helgerud" userId="186c8a81-abe9-498a-b321-6f224eb701d8" providerId="ADAL" clId="{C248F8C3-467B-40D5-808A-CCF9127F8895}" dt="2026-01-26T08:50:33.941" v="1454" actId="962"/>
        <pc:sldMkLst>
          <pc:docMk/>
          <pc:sldMk cId="2879894513" sldId="370"/>
        </pc:sldMkLst>
        <pc:graphicFrameChg chg="mod">
          <ac:chgData name="Lina Helgerud" userId="186c8a81-abe9-498a-b321-6f224eb701d8" providerId="ADAL" clId="{C248F8C3-467B-40D5-808A-CCF9127F8895}" dt="2026-01-26T08:50:33.941" v="1454" actId="962"/>
          <ac:graphicFrameMkLst>
            <pc:docMk/>
            <pc:sldMk cId="2879894513" sldId="370"/>
            <ac:graphicFrameMk id="3" creationId="{5249A670-01F8-FF40-CB6B-493E4E43250B}"/>
          </ac:graphicFrameMkLst>
        </pc:graphicFrameChg>
      </pc:sldChg>
      <pc:sldChg chg="modSp">
        <pc:chgData name="Lina Helgerud" userId="186c8a81-abe9-498a-b321-6f224eb701d8" providerId="ADAL" clId="{C248F8C3-467B-40D5-808A-CCF9127F8895}" dt="2026-01-26T09:12:09.842" v="5294" actId="962"/>
        <pc:sldMkLst>
          <pc:docMk/>
          <pc:sldMk cId="3288425021" sldId="371"/>
        </pc:sldMkLst>
        <pc:graphicFrameChg chg="mod">
          <ac:chgData name="Lina Helgerud" userId="186c8a81-abe9-498a-b321-6f224eb701d8" providerId="ADAL" clId="{C248F8C3-467B-40D5-808A-CCF9127F8895}" dt="2026-01-26T09:12:09.842" v="5294" actId="962"/>
          <ac:graphicFrameMkLst>
            <pc:docMk/>
            <pc:sldMk cId="3288425021" sldId="371"/>
            <ac:graphicFrameMk id="5" creationId="{95700E51-E0E0-BA6E-3228-F528BFACBD96}"/>
          </ac:graphicFrameMkLst>
        </pc:graphicFrameChg>
      </pc:sldChg>
      <pc:sldChg chg="modSp">
        <pc:chgData name="Lina Helgerud" userId="186c8a81-abe9-498a-b321-6f224eb701d8" providerId="ADAL" clId="{C248F8C3-467B-40D5-808A-CCF9127F8895}" dt="2026-01-26T09:35:57.225" v="10049" actId="962"/>
        <pc:sldMkLst>
          <pc:docMk/>
          <pc:sldMk cId="3405347037" sldId="372"/>
        </pc:sldMkLst>
        <pc:graphicFrameChg chg="mod">
          <ac:chgData name="Lina Helgerud" userId="186c8a81-abe9-498a-b321-6f224eb701d8" providerId="ADAL" clId="{C248F8C3-467B-40D5-808A-CCF9127F8895}" dt="2026-01-26T09:35:57.225" v="10049" actId="962"/>
          <ac:graphicFrameMkLst>
            <pc:docMk/>
            <pc:sldMk cId="3405347037" sldId="372"/>
            <ac:graphicFrameMk id="5" creationId="{6AB5DB9B-13AE-28EA-28A5-6A628B329FA1}"/>
          </ac:graphicFrameMkLst>
        </pc:graphicFrameChg>
      </pc:sldChg>
      <pc:sldChg chg="modSp">
        <pc:chgData name="Lina Helgerud" userId="186c8a81-abe9-498a-b321-6f224eb701d8" providerId="ADAL" clId="{C248F8C3-467B-40D5-808A-CCF9127F8895}" dt="2026-01-26T10:05:29.711" v="15233" actId="962"/>
        <pc:sldMkLst>
          <pc:docMk/>
          <pc:sldMk cId="3917516543" sldId="373"/>
        </pc:sldMkLst>
        <pc:graphicFrameChg chg="mod">
          <ac:chgData name="Lina Helgerud" userId="186c8a81-abe9-498a-b321-6f224eb701d8" providerId="ADAL" clId="{C248F8C3-467B-40D5-808A-CCF9127F8895}" dt="2026-01-26T10:05:29.711" v="15233" actId="962"/>
          <ac:graphicFrameMkLst>
            <pc:docMk/>
            <pc:sldMk cId="3917516543" sldId="373"/>
            <ac:graphicFrameMk id="4" creationId="{7FA73E4E-F3EC-1923-CE50-A6A569A97AD6}"/>
          </ac:graphicFrameMkLst>
        </pc:graphicFrameChg>
      </pc:sldChg>
      <pc:sldChg chg="modSp">
        <pc:chgData name="Lina Helgerud" userId="186c8a81-abe9-498a-b321-6f224eb701d8" providerId="ADAL" clId="{C248F8C3-467B-40D5-808A-CCF9127F8895}" dt="2026-01-26T09:15:58.186" v="6450" actId="962"/>
        <pc:sldMkLst>
          <pc:docMk/>
          <pc:sldMk cId="2682135405" sldId="374"/>
        </pc:sldMkLst>
        <pc:graphicFrameChg chg="mod">
          <ac:chgData name="Lina Helgerud" userId="186c8a81-abe9-498a-b321-6f224eb701d8" providerId="ADAL" clId="{C248F8C3-467B-40D5-808A-CCF9127F8895}" dt="2026-01-26T09:15:58.186" v="6450" actId="962"/>
          <ac:graphicFrameMkLst>
            <pc:docMk/>
            <pc:sldMk cId="2682135405" sldId="374"/>
            <ac:graphicFrameMk id="6" creationId="{3D2E8B50-E311-26B1-54EB-26A8FA81904E}"/>
          </ac:graphicFrameMkLst>
        </pc:graphicFrameChg>
      </pc:sldChg>
      <pc:sldChg chg="modSp">
        <pc:chgData name="Lina Helgerud" userId="186c8a81-abe9-498a-b321-6f224eb701d8" providerId="ADAL" clId="{C248F8C3-467B-40D5-808A-CCF9127F8895}" dt="2026-01-26T12:37:09.184" v="16456" actId="962"/>
        <pc:sldMkLst>
          <pc:docMk/>
          <pc:sldMk cId="3418143517" sldId="375"/>
        </pc:sldMkLst>
        <pc:graphicFrameChg chg="mod">
          <ac:chgData name="Lina Helgerud" userId="186c8a81-abe9-498a-b321-6f224eb701d8" providerId="ADAL" clId="{C248F8C3-467B-40D5-808A-CCF9127F8895}" dt="2026-01-26T12:37:09.184" v="16456" actId="962"/>
          <ac:graphicFrameMkLst>
            <pc:docMk/>
            <pc:sldMk cId="3418143517" sldId="375"/>
            <ac:graphicFrameMk id="5" creationId="{B0E42EB3-1CD4-0B5D-2252-6B6EB302D753}"/>
          </ac:graphicFrameMkLst>
        </pc:graphicFrameChg>
      </pc:sldChg>
      <pc:sldChg chg="modSp">
        <pc:chgData name="Lina Helgerud" userId="186c8a81-abe9-498a-b321-6f224eb701d8" providerId="ADAL" clId="{C248F8C3-467B-40D5-808A-CCF9127F8895}" dt="2026-01-26T12:57:51.851" v="21034" actId="962"/>
        <pc:sldMkLst>
          <pc:docMk/>
          <pc:sldMk cId="828370165" sldId="377"/>
        </pc:sldMkLst>
        <pc:graphicFrameChg chg="mod">
          <ac:chgData name="Lina Helgerud" userId="186c8a81-abe9-498a-b321-6f224eb701d8" providerId="ADAL" clId="{C248F8C3-467B-40D5-808A-CCF9127F8895}" dt="2026-01-26T12:57:51.851" v="21034" actId="962"/>
          <ac:graphicFrameMkLst>
            <pc:docMk/>
            <pc:sldMk cId="828370165" sldId="377"/>
            <ac:graphicFrameMk id="4" creationId="{67AA30E2-AD09-6C9D-4E5D-167F9FF644BD}"/>
          </ac:graphicFrameMkLst>
        </pc:graphicFrameChg>
      </pc:sldChg>
      <pc:sldChg chg="modSp">
        <pc:chgData name="Lina Helgerud" userId="186c8a81-abe9-498a-b321-6f224eb701d8" providerId="ADAL" clId="{C248F8C3-467B-40D5-808A-CCF9127F8895}" dt="2026-01-26T09:07:02.125" v="3784" actId="962"/>
        <pc:sldMkLst>
          <pc:docMk/>
          <pc:sldMk cId="1515312304" sldId="378"/>
        </pc:sldMkLst>
        <pc:graphicFrameChg chg="mod">
          <ac:chgData name="Lina Helgerud" userId="186c8a81-abe9-498a-b321-6f224eb701d8" providerId="ADAL" clId="{C248F8C3-467B-40D5-808A-CCF9127F8895}" dt="2026-01-26T09:07:02.125" v="3784" actId="962"/>
          <ac:graphicFrameMkLst>
            <pc:docMk/>
            <pc:sldMk cId="1515312304" sldId="378"/>
            <ac:graphicFrameMk id="5" creationId="{0E80F965-C23E-B62C-CFA9-42E515FBCE61}"/>
          </ac:graphicFrameMkLst>
        </pc:graphicFrameChg>
      </pc:sldChg>
      <pc:sldChg chg="modSp">
        <pc:chgData name="Lina Helgerud" userId="186c8a81-abe9-498a-b321-6f224eb701d8" providerId="ADAL" clId="{C248F8C3-467B-40D5-808A-CCF9127F8895}" dt="2026-01-26T09:21:33.105" v="7204" actId="962"/>
        <pc:sldMkLst>
          <pc:docMk/>
          <pc:sldMk cId="2063468602" sldId="379"/>
        </pc:sldMkLst>
        <pc:graphicFrameChg chg="mod">
          <ac:chgData name="Lina Helgerud" userId="186c8a81-abe9-498a-b321-6f224eb701d8" providerId="ADAL" clId="{C248F8C3-467B-40D5-808A-CCF9127F8895}" dt="2026-01-26T09:21:33.105" v="7204" actId="962"/>
          <ac:graphicFrameMkLst>
            <pc:docMk/>
            <pc:sldMk cId="2063468602" sldId="379"/>
            <ac:graphicFrameMk id="4" creationId="{A1182A6C-6243-FE10-6F85-4FEC2FD07216}"/>
          </ac:graphicFrameMkLst>
        </pc:graphicFrameChg>
      </pc:sldChg>
      <pc:sldChg chg="modSp">
        <pc:chgData name="Lina Helgerud" userId="186c8a81-abe9-498a-b321-6f224eb701d8" providerId="ADAL" clId="{C248F8C3-467B-40D5-808A-CCF9127F8895}" dt="2026-01-26T09:49:40.480" v="12069" actId="962"/>
        <pc:sldMkLst>
          <pc:docMk/>
          <pc:sldMk cId="3445442793" sldId="380"/>
        </pc:sldMkLst>
        <pc:graphicFrameChg chg="mod">
          <ac:chgData name="Lina Helgerud" userId="186c8a81-abe9-498a-b321-6f224eb701d8" providerId="ADAL" clId="{C248F8C3-467B-40D5-808A-CCF9127F8895}" dt="2026-01-26T09:49:40.480" v="12069" actId="962"/>
          <ac:graphicFrameMkLst>
            <pc:docMk/>
            <pc:sldMk cId="3445442793" sldId="380"/>
            <ac:graphicFrameMk id="5" creationId="{D3401C08-6E35-F54D-F93C-149DDA5CDB12}"/>
          </ac:graphicFrameMkLst>
        </pc:graphicFrameChg>
      </pc:sldChg>
      <pc:sldChg chg="modSp">
        <pc:chgData name="Lina Helgerud" userId="186c8a81-abe9-498a-b321-6f224eb701d8" providerId="ADAL" clId="{C248F8C3-467B-40D5-808A-CCF9127F8895}" dt="2026-01-26T12:44:38.148" v="17666" actId="962"/>
        <pc:sldMkLst>
          <pc:docMk/>
          <pc:sldMk cId="351618286" sldId="381"/>
        </pc:sldMkLst>
        <pc:graphicFrameChg chg="mod">
          <ac:chgData name="Lina Helgerud" userId="186c8a81-abe9-498a-b321-6f224eb701d8" providerId="ADAL" clId="{C248F8C3-467B-40D5-808A-CCF9127F8895}" dt="2026-01-26T12:44:38.148" v="17666" actId="962"/>
          <ac:graphicFrameMkLst>
            <pc:docMk/>
            <pc:sldMk cId="351618286" sldId="381"/>
            <ac:graphicFrameMk id="5" creationId="{7887E693-67EB-4161-35AC-57123DB7AF20}"/>
          </ac:graphicFrameMkLst>
        </pc:graphicFrameChg>
      </pc:sldChg>
      <pc:sldChg chg="modSp">
        <pc:chgData name="Lina Helgerud" userId="186c8a81-abe9-498a-b321-6f224eb701d8" providerId="ADAL" clId="{C248F8C3-467B-40D5-808A-CCF9127F8895}" dt="2026-01-26T09:56:50.317" v="13147" actId="962"/>
        <pc:sldMkLst>
          <pc:docMk/>
          <pc:sldMk cId="313328746" sldId="383"/>
        </pc:sldMkLst>
        <pc:graphicFrameChg chg="mod">
          <ac:chgData name="Lina Helgerud" userId="186c8a81-abe9-498a-b321-6f224eb701d8" providerId="ADAL" clId="{C248F8C3-467B-40D5-808A-CCF9127F8895}" dt="2026-01-26T09:56:50.317" v="13147" actId="962"/>
          <ac:graphicFrameMkLst>
            <pc:docMk/>
            <pc:sldMk cId="313328746" sldId="383"/>
            <ac:graphicFrameMk id="5" creationId="{6F51D990-476A-CEBC-9E41-A6FC401DD56C}"/>
          </ac:graphicFrameMkLst>
        </pc:graphicFrameChg>
      </pc:sldChg>
      <pc:sldChg chg="modSp">
        <pc:chgData name="Lina Helgerud" userId="186c8a81-abe9-498a-b321-6f224eb701d8" providerId="ADAL" clId="{C248F8C3-467B-40D5-808A-CCF9127F8895}" dt="2026-01-26T12:56:38.885" v="20598" actId="962"/>
        <pc:sldMkLst>
          <pc:docMk/>
          <pc:sldMk cId="2851654289" sldId="384"/>
        </pc:sldMkLst>
        <pc:graphicFrameChg chg="mod">
          <ac:chgData name="Lina Helgerud" userId="186c8a81-abe9-498a-b321-6f224eb701d8" providerId="ADAL" clId="{C248F8C3-467B-40D5-808A-CCF9127F8895}" dt="2026-01-26T12:56:38.885" v="20598" actId="962"/>
          <ac:graphicFrameMkLst>
            <pc:docMk/>
            <pc:sldMk cId="2851654289" sldId="384"/>
            <ac:graphicFrameMk id="6" creationId="{B79C00CA-3295-F17C-E13C-302D5AD9E0D7}"/>
          </ac:graphicFrameMkLst>
        </pc:graphicFrameChg>
      </pc:sldChg>
      <pc:sldChg chg="modSp">
        <pc:chgData name="Lina Helgerud" userId="186c8a81-abe9-498a-b321-6f224eb701d8" providerId="ADAL" clId="{C248F8C3-467B-40D5-808A-CCF9127F8895}" dt="2026-01-26T13:05:15.487" v="22472" actId="962"/>
        <pc:sldMkLst>
          <pc:docMk/>
          <pc:sldMk cId="418612686" sldId="385"/>
        </pc:sldMkLst>
        <pc:graphicFrameChg chg="mod">
          <ac:chgData name="Lina Helgerud" userId="186c8a81-abe9-498a-b321-6f224eb701d8" providerId="ADAL" clId="{C248F8C3-467B-40D5-808A-CCF9127F8895}" dt="2026-01-26T13:05:15.487" v="22472" actId="962"/>
          <ac:graphicFrameMkLst>
            <pc:docMk/>
            <pc:sldMk cId="418612686" sldId="385"/>
            <ac:graphicFrameMk id="5" creationId="{F7C2E6BA-A58B-F996-215D-93FECFA888E2}"/>
          </ac:graphicFrameMkLst>
        </pc:graphicFrameChg>
      </pc:sldChg>
      <pc:sldChg chg="modSp">
        <pc:chgData name="Lina Helgerud" userId="186c8a81-abe9-498a-b321-6f224eb701d8" providerId="ADAL" clId="{C248F8C3-467B-40D5-808A-CCF9127F8895}" dt="2026-01-26T13:12:38.912" v="23399" actId="962"/>
        <pc:sldMkLst>
          <pc:docMk/>
          <pc:sldMk cId="3728487417" sldId="386"/>
        </pc:sldMkLst>
        <pc:graphicFrameChg chg="mod">
          <ac:chgData name="Lina Helgerud" userId="186c8a81-abe9-498a-b321-6f224eb701d8" providerId="ADAL" clId="{C248F8C3-467B-40D5-808A-CCF9127F8895}" dt="2026-01-26T13:12:38.912" v="23399" actId="962"/>
          <ac:graphicFrameMkLst>
            <pc:docMk/>
            <pc:sldMk cId="3728487417" sldId="386"/>
            <ac:graphicFrameMk id="5" creationId="{8C93577A-957F-BD91-8DC7-FE48A16D22DA}"/>
          </ac:graphicFrameMkLst>
        </pc:graphicFrameChg>
      </pc:sldChg>
      <pc:sldChg chg="modSp">
        <pc:chgData name="Lina Helgerud" userId="186c8a81-abe9-498a-b321-6f224eb701d8" providerId="ADAL" clId="{C248F8C3-467B-40D5-808A-CCF9127F8895}" dt="2026-01-26T13:21:26.369" v="25220" actId="962"/>
        <pc:sldMkLst>
          <pc:docMk/>
          <pc:sldMk cId="2532979815" sldId="387"/>
        </pc:sldMkLst>
        <pc:graphicFrameChg chg="mod">
          <ac:chgData name="Lina Helgerud" userId="186c8a81-abe9-498a-b321-6f224eb701d8" providerId="ADAL" clId="{C248F8C3-467B-40D5-808A-CCF9127F8895}" dt="2026-01-26T13:21:26.369" v="25220" actId="962"/>
          <ac:graphicFrameMkLst>
            <pc:docMk/>
            <pc:sldMk cId="2532979815" sldId="387"/>
            <ac:graphicFrameMk id="6" creationId="{F390FD7F-1E1C-887D-FD99-F444AC64641F}"/>
          </ac:graphicFrameMkLst>
        </pc:graphicFrameChg>
      </pc:sldChg>
      <pc:sldChg chg="modSp">
        <pc:chgData name="Lina Helgerud" userId="186c8a81-abe9-498a-b321-6f224eb701d8" providerId="ADAL" clId="{C248F8C3-467B-40D5-808A-CCF9127F8895}" dt="2026-01-26T13:22:58.358" v="25662" actId="962"/>
        <pc:sldMkLst>
          <pc:docMk/>
          <pc:sldMk cId="189290579" sldId="391"/>
        </pc:sldMkLst>
        <pc:graphicFrameChg chg="mod">
          <ac:chgData name="Lina Helgerud" userId="186c8a81-abe9-498a-b321-6f224eb701d8" providerId="ADAL" clId="{C248F8C3-467B-40D5-808A-CCF9127F8895}" dt="2026-01-26T13:22:58.358" v="25662" actId="962"/>
          <ac:graphicFrameMkLst>
            <pc:docMk/>
            <pc:sldMk cId="189290579" sldId="391"/>
            <ac:graphicFrameMk id="4" creationId="{05C75A26-CFBD-5045-8E10-A8623ED08019}"/>
          </ac:graphicFrameMkLst>
        </pc:graphicFrameChg>
      </pc:sldChg>
      <pc:sldChg chg="modSp">
        <pc:chgData name="Lina Helgerud" userId="186c8a81-abe9-498a-b321-6f224eb701d8" providerId="ADAL" clId="{C248F8C3-467B-40D5-808A-CCF9127F8895}" dt="2026-01-26T13:26:07.502" v="26462" actId="962"/>
        <pc:sldMkLst>
          <pc:docMk/>
          <pc:sldMk cId="3006915580" sldId="392"/>
        </pc:sldMkLst>
        <pc:graphicFrameChg chg="mod">
          <ac:chgData name="Lina Helgerud" userId="186c8a81-abe9-498a-b321-6f224eb701d8" providerId="ADAL" clId="{C248F8C3-467B-40D5-808A-CCF9127F8895}" dt="2026-01-26T13:26:07.502" v="26462" actId="962"/>
          <ac:graphicFrameMkLst>
            <pc:docMk/>
            <pc:sldMk cId="3006915580" sldId="392"/>
            <ac:graphicFrameMk id="6" creationId="{D41F94CD-F0AE-46C5-6C69-6092D3EB338A}"/>
          </ac:graphicFrameMkLst>
        </pc:graphicFrameChg>
      </pc:sldChg>
      <pc:sldChg chg="modSp">
        <pc:chgData name="Lina Helgerud" userId="186c8a81-abe9-498a-b321-6f224eb701d8" providerId="ADAL" clId="{C248F8C3-467B-40D5-808A-CCF9127F8895}" dt="2026-01-26T13:39:22.322" v="28347" actId="962"/>
        <pc:sldMkLst>
          <pc:docMk/>
          <pc:sldMk cId="1988971425" sldId="398"/>
        </pc:sldMkLst>
        <pc:graphicFrameChg chg="mod">
          <ac:chgData name="Lina Helgerud" userId="186c8a81-abe9-498a-b321-6f224eb701d8" providerId="ADAL" clId="{C248F8C3-467B-40D5-808A-CCF9127F8895}" dt="2026-01-26T13:39:22.322" v="28347" actId="962"/>
          <ac:graphicFrameMkLst>
            <pc:docMk/>
            <pc:sldMk cId="1988971425" sldId="398"/>
            <ac:graphicFrameMk id="4" creationId="{60AE2DAF-E194-06D5-BC8A-9E001701BF58}"/>
          </ac:graphicFrameMkLst>
        </pc:graphicFrameChg>
      </pc:sldChg>
      <pc:sldChg chg="modSp">
        <pc:chgData name="Lina Helgerud" userId="186c8a81-abe9-498a-b321-6f224eb701d8" providerId="ADAL" clId="{C248F8C3-467B-40D5-808A-CCF9127F8895}" dt="2026-01-26T13:50:29.783" v="29387" actId="962"/>
        <pc:sldMkLst>
          <pc:docMk/>
          <pc:sldMk cId="2610977405" sldId="399"/>
        </pc:sldMkLst>
        <pc:graphicFrameChg chg="mod">
          <ac:chgData name="Lina Helgerud" userId="186c8a81-abe9-498a-b321-6f224eb701d8" providerId="ADAL" clId="{C248F8C3-467B-40D5-808A-CCF9127F8895}" dt="2026-01-26T13:50:29.783" v="29387" actId="962"/>
          <ac:graphicFrameMkLst>
            <pc:docMk/>
            <pc:sldMk cId="2610977405" sldId="399"/>
            <ac:graphicFrameMk id="4" creationId="{A1EAE2E2-E05A-49D7-9B40-70AC2D0D1D90}"/>
          </ac:graphicFrameMkLst>
        </pc:graphicFrameChg>
      </pc:sldChg>
      <pc:sldChg chg="modSp">
        <pc:chgData name="Lina Helgerud" userId="186c8a81-abe9-498a-b321-6f224eb701d8" providerId="ADAL" clId="{C248F8C3-467B-40D5-808A-CCF9127F8895}" dt="2026-01-26T09:33:21.778" v="9334" actId="962"/>
        <pc:sldMkLst>
          <pc:docMk/>
          <pc:sldMk cId="789538215" sldId="400"/>
        </pc:sldMkLst>
        <pc:graphicFrameChg chg="mod">
          <ac:chgData name="Lina Helgerud" userId="186c8a81-abe9-498a-b321-6f224eb701d8" providerId="ADAL" clId="{C248F8C3-467B-40D5-808A-CCF9127F8895}" dt="2026-01-26T09:33:21.778" v="9334" actId="962"/>
          <ac:graphicFrameMkLst>
            <pc:docMk/>
            <pc:sldMk cId="789538215" sldId="400"/>
            <ac:graphicFrameMk id="5" creationId="{EF84A408-6A02-4AE1-9872-F631A9B2D173}"/>
          </ac:graphicFrameMkLst>
        </pc:graphicFrameChg>
        <pc:graphicFrameChg chg="mod">
          <ac:chgData name="Lina Helgerud" userId="186c8a81-abe9-498a-b321-6f224eb701d8" providerId="ADAL" clId="{C248F8C3-467B-40D5-808A-CCF9127F8895}" dt="2026-01-26T09:33:01.669" v="9332" actId="962"/>
          <ac:graphicFrameMkLst>
            <pc:docMk/>
            <pc:sldMk cId="789538215" sldId="400"/>
            <ac:graphicFrameMk id="7" creationId="{A4AF7A29-5FDA-8FEB-CD8C-41594D87E15D}"/>
          </ac:graphicFrameMkLst>
        </pc:graphicFrameChg>
      </pc:sldChg>
      <pc:sldChg chg="modSp">
        <pc:chgData name="Lina Helgerud" userId="186c8a81-abe9-498a-b321-6f224eb701d8" providerId="ADAL" clId="{C248F8C3-467B-40D5-808A-CCF9127F8895}" dt="2026-01-26T13:28:51.144" v="27262" actId="962"/>
        <pc:sldMkLst>
          <pc:docMk/>
          <pc:sldMk cId="1054681493" sldId="401"/>
        </pc:sldMkLst>
        <pc:graphicFrameChg chg="mod">
          <ac:chgData name="Lina Helgerud" userId="186c8a81-abe9-498a-b321-6f224eb701d8" providerId="ADAL" clId="{C248F8C3-467B-40D5-808A-CCF9127F8895}" dt="2026-01-26T13:28:51.144" v="27262" actId="962"/>
          <ac:graphicFrameMkLst>
            <pc:docMk/>
            <pc:sldMk cId="1054681493" sldId="401"/>
            <ac:graphicFrameMk id="4" creationId="{11D583A1-F19A-5216-ED59-367C2C7932ED}"/>
          </ac:graphicFrameMkLst>
        </pc:graphicFrameChg>
      </pc:sldChg>
      <pc:sldChg chg="modSp">
        <pc:chgData name="Lina Helgerud" userId="186c8a81-abe9-498a-b321-6f224eb701d8" providerId="ADAL" clId="{C248F8C3-467B-40D5-808A-CCF9127F8895}" dt="2026-01-26T12:53:45.848" v="19868" actId="962"/>
        <pc:sldMkLst>
          <pc:docMk/>
          <pc:sldMk cId="3861765397" sldId="402"/>
        </pc:sldMkLst>
        <pc:graphicFrameChg chg="mod">
          <ac:chgData name="Lina Helgerud" userId="186c8a81-abe9-498a-b321-6f224eb701d8" providerId="ADAL" clId="{C248F8C3-467B-40D5-808A-CCF9127F8895}" dt="2026-01-26T12:53:45.848" v="19868" actId="962"/>
          <ac:graphicFrameMkLst>
            <pc:docMk/>
            <pc:sldMk cId="3861765397" sldId="402"/>
            <ac:graphicFrameMk id="4" creationId="{68F0AB9C-5AAA-2AB8-131E-F434384F4B4E}"/>
          </ac:graphicFrameMkLst>
        </pc:graphicFrameChg>
      </pc:sldChg>
      <pc:sldChg chg="modSp">
        <pc:chgData name="Lina Helgerud" userId="186c8a81-abe9-498a-b321-6f224eb701d8" providerId="ADAL" clId="{C248F8C3-467B-40D5-808A-CCF9127F8895}" dt="2026-01-26T12:51:46.108" v="19374" actId="962"/>
        <pc:sldMkLst>
          <pc:docMk/>
          <pc:sldMk cId="1213020927" sldId="403"/>
        </pc:sldMkLst>
        <pc:graphicFrameChg chg="mod">
          <ac:chgData name="Lina Helgerud" userId="186c8a81-abe9-498a-b321-6f224eb701d8" providerId="ADAL" clId="{C248F8C3-467B-40D5-808A-CCF9127F8895}" dt="2026-01-26T12:51:46.108" v="19374" actId="962"/>
          <ac:graphicFrameMkLst>
            <pc:docMk/>
            <pc:sldMk cId="1213020927" sldId="403"/>
            <ac:graphicFrameMk id="4" creationId="{8D3E3E08-7FE7-65F2-14F7-D9FAB3C6333D}"/>
          </ac:graphicFrameMkLst>
        </pc:graphicFrameChg>
      </pc:sldChg>
      <pc:sldChg chg="modSp">
        <pc:chgData name="Lina Helgerud" userId="186c8a81-abe9-498a-b321-6f224eb701d8" providerId="ADAL" clId="{C248F8C3-467B-40D5-808A-CCF9127F8895}" dt="2026-01-26T14:18:52.225" v="31410" actId="962"/>
        <pc:sldMkLst>
          <pc:docMk/>
          <pc:sldMk cId="3152582711" sldId="404"/>
        </pc:sldMkLst>
        <pc:graphicFrameChg chg="mod">
          <ac:chgData name="Lina Helgerud" userId="186c8a81-abe9-498a-b321-6f224eb701d8" providerId="ADAL" clId="{C248F8C3-467B-40D5-808A-CCF9127F8895}" dt="2026-01-26T14:18:52.225" v="31410" actId="962"/>
          <ac:graphicFrameMkLst>
            <pc:docMk/>
            <pc:sldMk cId="3152582711" sldId="404"/>
            <ac:graphicFrameMk id="5" creationId="{A6B8E1F5-5902-246E-F4C1-AC58A2A6EE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trend_rökare!$A$3</c:f>
              <c:strCache>
                <c:ptCount val="1"/>
                <c:pt idx="0">
                  <c:v>Killar, Värmland</c:v>
                </c:pt>
              </c:strCache>
            </c:strRef>
          </c:tx>
          <c:spPr>
            <a:ln w="28575" cap="rnd">
              <a:solidFill>
                <a:schemeClr val="accent1">
                  <a:shade val="58000"/>
                </a:schemeClr>
              </a:solidFill>
              <a:round/>
            </a:ln>
            <a:effectLst/>
          </c:spPr>
          <c:marker>
            <c:symbol val="circle"/>
            <c:size val="5"/>
            <c:spPr>
              <a:solidFill>
                <a:schemeClr val="accent1">
                  <a:shade val="58000"/>
                </a:schemeClr>
              </a:solidFill>
              <a:ln w="9525">
                <a:solidFill>
                  <a:schemeClr val="accent1">
                    <a:shade val="58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46-4FE5-817A-C485C687A9BC}"/>
                </c:ext>
              </c:extLst>
            </c:dLbl>
            <c:dLbl>
              <c:idx val="1"/>
              <c:delete val="1"/>
              <c:extLst>
                <c:ext xmlns:c15="http://schemas.microsoft.com/office/drawing/2012/chart" uri="{CE6537A1-D6FC-4f65-9D91-7224C49458BB}"/>
                <c:ext xmlns:c16="http://schemas.microsoft.com/office/drawing/2014/chart" uri="{C3380CC4-5D6E-409C-BE32-E72D297353CC}">
                  <c16:uniqueId val="{00000001-C146-4FE5-817A-C485C687A9BC}"/>
                </c:ext>
              </c:extLst>
            </c:dLbl>
            <c:dLbl>
              <c:idx val="2"/>
              <c:delete val="1"/>
              <c:extLst>
                <c:ext xmlns:c15="http://schemas.microsoft.com/office/drawing/2012/chart" uri="{CE6537A1-D6FC-4f65-9D91-7224C49458BB}"/>
                <c:ext xmlns:c16="http://schemas.microsoft.com/office/drawing/2014/chart" uri="{C3380CC4-5D6E-409C-BE32-E72D297353CC}">
                  <c16:uniqueId val="{00000002-C146-4FE5-817A-C485C687A9BC}"/>
                </c:ext>
              </c:extLst>
            </c:dLbl>
            <c:dLbl>
              <c:idx val="3"/>
              <c:delete val="1"/>
              <c:extLst>
                <c:ext xmlns:c15="http://schemas.microsoft.com/office/drawing/2012/chart" uri="{CE6537A1-D6FC-4f65-9D91-7224C49458BB}"/>
                <c:ext xmlns:c16="http://schemas.microsoft.com/office/drawing/2014/chart" uri="{C3380CC4-5D6E-409C-BE32-E72D297353CC}">
                  <c16:uniqueId val="{00000003-C146-4FE5-817A-C485C687A9BC}"/>
                </c:ext>
              </c:extLst>
            </c:dLbl>
            <c:dLbl>
              <c:idx val="4"/>
              <c:delete val="1"/>
              <c:extLst>
                <c:ext xmlns:c15="http://schemas.microsoft.com/office/drawing/2012/chart" uri="{CE6537A1-D6FC-4f65-9D91-7224C49458BB}"/>
                <c:ext xmlns:c16="http://schemas.microsoft.com/office/drawing/2014/chart" uri="{C3380CC4-5D6E-409C-BE32-E72D297353CC}">
                  <c16:uniqueId val="{00000004-C146-4FE5-817A-C485C687A9BC}"/>
                </c:ext>
              </c:extLst>
            </c:dLbl>
            <c:dLbl>
              <c:idx val="5"/>
              <c:layout>
                <c:manualLayout>
                  <c:x val="0"/>
                  <c:y val="1.17592556298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146-4FE5-817A-C485C687A9B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trend_rökare!$B$2:$G$2</c:f>
              <c:numCache>
                <c:formatCode>General</c:formatCode>
                <c:ptCount val="6"/>
                <c:pt idx="0">
                  <c:v>2015</c:v>
                </c:pt>
                <c:pt idx="1">
                  <c:v>2017</c:v>
                </c:pt>
                <c:pt idx="2">
                  <c:v>2019</c:v>
                </c:pt>
                <c:pt idx="3">
                  <c:v>2021</c:v>
                </c:pt>
                <c:pt idx="4">
                  <c:v>2023</c:v>
                </c:pt>
                <c:pt idx="5">
                  <c:v>2025</c:v>
                </c:pt>
              </c:numCache>
            </c:numRef>
          </c:cat>
          <c:val>
            <c:numRef>
              <c:f>trend_rökare!$B$3:$G$3</c:f>
              <c:numCache>
                <c:formatCode>General</c:formatCode>
                <c:ptCount val="6"/>
                <c:pt idx="0" formatCode="0">
                  <c:v>7.5</c:v>
                </c:pt>
                <c:pt idx="1">
                  <c:v>9</c:v>
                </c:pt>
                <c:pt idx="2">
                  <c:v>12</c:v>
                </c:pt>
                <c:pt idx="3">
                  <c:v>8</c:v>
                </c:pt>
                <c:pt idx="4" formatCode="0">
                  <c:v>5.7</c:v>
                </c:pt>
                <c:pt idx="5" formatCode="0">
                  <c:v>7.2</c:v>
                </c:pt>
              </c:numCache>
            </c:numRef>
          </c:val>
          <c:smooth val="0"/>
          <c:extLst>
            <c:ext xmlns:c16="http://schemas.microsoft.com/office/drawing/2014/chart" uri="{C3380CC4-5D6E-409C-BE32-E72D297353CC}">
              <c16:uniqueId val="{00000005-C146-4FE5-817A-C485C687A9BC}"/>
            </c:ext>
          </c:extLst>
        </c:ser>
        <c:ser>
          <c:idx val="1"/>
          <c:order val="1"/>
          <c:tx>
            <c:strRef>
              <c:f>trend_rökare!$A$4</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347222222222224E-2"/>
                  <c:y val="-3.7495976081488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46-4FE5-817A-C485C687A9BC}"/>
                </c:ext>
              </c:extLst>
            </c:dLbl>
            <c:dLbl>
              <c:idx val="1"/>
              <c:delete val="1"/>
              <c:extLst>
                <c:ext xmlns:c15="http://schemas.microsoft.com/office/drawing/2012/chart" uri="{CE6537A1-D6FC-4f65-9D91-7224C49458BB}"/>
                <c:ext xmlns:c16="http://schemas.microsoft.com/office/drawing/2014/chart" uri="{C3380CC4-5D6E-409C-BE32-E72D297353CC}">
                  <c16:uniqueId val="{00000007-C146-4FE5-817A-C485C687A9BC}"/>
                </c:ext>
              </c:extLst>
            </c:dLbl>
            <c:dLbl>
              <c:idx val="2"/>
              <c:delete val="1"/>
              <c:extLst>
                <c:ext xmlns:c15="http://schemas.microsoft.com/office/drawing/2012/chart" uri="{CE6537A1-D6FC-4f65-9D91-7224C49458BB}"/>
                <c:ext xmlns:c16="http://schemas.microsoft.com/office/drawing/2014/chart" uri="{C3380CC4-5D6E-409C-BE32-E72D297353CC}">
                  <c16:uniqueId val="{00000008-C146-4FE5-817A-C485C687A9BC}"/>
                </c:ext>
              </c:extLst>
            </c:dLbl>
            <c:dLbl>
              <c:idx val="3"/>
              <c:delete val="1"/>
              <c:extLst>
                <c:ext xmlns:c15="http://schemas.microsoft.com/office/drawing/2012/chart" uri="{CE6537A1-D6FC-4f65-9D91-7224C49458BB}"/>
                <c:ext xmlns:c16="http://schemas.microsoft.com/office/drawing/2014/chart" uri="{C3380CC4-5D6E-409C-BE32-E72D297353CC}">
                  <c16:uniqueId val="{00000009-C146-4FE5-817A-C485C687A9BC}"/>
                </c:ext>
              </c:extLst>
            </c:dLbl>
            <c:dLbl>
              <c:idx val="4"/>
              <c:delete val="1"/>
              <c:extLst>
                <c:ext xmlns:c15="http://schemas.microsoft.com/office/drawing/2012/chart" uri="{CE6537A1-D6FC-4f65-9D91-7224C49458BB}"/>
                <c:ext xmlns:c16="http://schemas.microsoft.com/office/drawing/2014/chart" uri="{C3380CC4-5D6E-409C-BE32-E72D297353CC}">
                  <c16:uniqueId val="{0000000A-C146-4FE5-817A-C485C687A9BC}"/>
                </c:ext>
              </c:extLst>
            </c:dLbl>
            <c:dLbl>
              <c:idx val="5"/>
              <c:layout>
                <c:manualLayout>
                  <c:x val="0"/>
                  <c:y val="-2.3518511259718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46-4FE5-817A-C485C687A9B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trend_rökare!$B$2:$G$2</c:f>
              <c:numCache>
                <c:formatCode>General</c:formatCode>
                <c:ptCount val="6"/>
                <c:pt idx="0">
                  <c:v>2015</c:v>
                </c:pt>
                <c:pt idx="1">
                  <c:v>2017</c:v>
                </c:pt>
                <c:pt idx="2">
                  <c:v>2019</c:v>
                </c:pt>
                <c:pt idx="3">
                  <c:v>2021</c:v>
                </c:pt>
                <c:pt idx="4">
                  <c:v>2023</c:v>
                </c:pt>
                <c:pt idx="5">
                  <c:v>2025</c:v>
                </c:pt>
              </c:numCache>
            </c:numRef>
          </c:cat>
          <c:val>
            <c:numRef>
              <c:f>trend_rökare!$B$4:$G$4</c:f>
              <c:numCache>
                <c:formatCode>General</c:formatCode>
                <c:ptCount val="6"/>
                <c:pt idx="0" formatCode="0">
                  <c:v>10.7</c:v>
                </c:pt>
                <c:pt idx="1">
                  <c:v>9</c:v>
                </c:pt>
                <c:pt idx="2">
                  <c:v>12</c:v>
                </c:pt>
                <c:pt idx="3">
                  <c:v>12</c:v>
                </c:pt>
                <c:pt idx="4" formatCode="0">
                  <c:v>8.1999999999999993</c:v>
                </c:pt>
                <c:pt idx="5" formatCode="0">
                  <c:v>9.1</c:v>
                </c:pt>
              </c:numCache>
            </c:numRef>
          </c:val>
          <c:smooth val="0"/>
          <c:extLst>
            <c:ext xmlns:c16="http://schemas.microsoft.com/office/drawing/2014/chart" uri="{C3380CC4-5D6E-409C-BE32-E72D297353CC}">
              <c16:uniqueId val="{0000000C-C146-4FE5-817A-C485C687A9BC}"/>
            </c:ext>
          </c:extLst>
        </c:ser>
        <c:ser>
          <c:idx val="2"/>
          <c:order val="2"/>
          <c:tx>
            <c:strRef>
              <c:f>trend_rökare!$A$5</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146-4FE5-817A-C485C687A9BC}"/>
                </c:ext>
              </c:extLst>
            </c:dLbl>
            <c:dLbl>
              <c:idx val="1"/>
              <c:delete val="1"/>
              <c:extLst>
                <c:ext xmlns:c15="http://schemas.microsoft.com/office/drawing/2012/chart" uri="{CE6537A1-D6FC-4f65-9D91-7224C49458BB}"/>
                <c:ext xmlns:c16="http://schemas.microsoft.com/office/drawing/2014/chart" uri="{C3380CC4-5D6E-409C-BE32-E72D297353CC}">
                  <c16:uniqueId val="{0000000E-C146-4FE5-817A-C485C687A9BC}"/>
                </c:ext>
              </c:extLst>
            </c:dLbl>
            <c:dLbl>
              <c:idx val="2"/>
              <c:delete val="1"/>
              <c:extLst>
                <c:ext xmlns:c15="http://schemas.microsoft.com/office/drawing/2012/chart" uri="{CE6537A1-D6FC-4f65-9D91-7224C49458BB}"/>
                <c:ext xmlns:c16="http://schemas.microsoft.com/office/drawing/2014/chart" uri="{C3380CC4-5D6E-409C-BE32-E72D297353CC}">
                  <c16:uniqueId val="{0000000F-C146-4FE5-817A-C485C687A9BC}"/>
                </c:ext>
              </c:extLst>
            </c:dLbl>
            <c:dLbl>
              <c:idx val="3"/>
              <c:delete val="1"/>
              <c:extLst>
                <c:ext xmlns:c15="http://schemas.microsoft.com/office/drawing/2012/chart" uri="{CE6537A1-D6FC-4f65-9D91-7224C49458BB}"/>
                <c:ext xmlns:c16="http://schemas.microsoft.com/office/drawing/2014/chart" uri="{C3380CC4-5D6E-409C-BE32-E72D297353CC}">
                  <c16:uniqueId val="{00000010-C146-4FE5-817A-C485C687A9BC}"/>
                </c:ext>
              </c:extLst>
            </c:dLbl>
            <c:dLbl>
              <c:idx val="4"/>
              <c:delete val="1"/>
              <c:extLst>
                <c:ext xmlns:c15="http://schemas.microsoft.com/office/drawing/2012/chart" uri="{CE6537A1-D6FC-4f65-9D91-7224C49458BB}"/>
                <c:ext xmlns:c16="http://schemas.microsoft.com/office/drawing/2014/chart" uri="{C3380CC4-5D6E-409C-BE32-E72D297353CC}">
                  <c16:uniqueId val="{00000011-C146-4FE5-817A-C485C687A9BC}"/>
                </c:ext>
              </c:extLst>
            </c:dLbl>
            <c:dLbl>
              <c:idx val="5"/>
              <c:layout>
                <c:manualLayout>
                  <c:x val="0"/>
                  <c:y val="1.9598759383098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146-4FE5-817A-C485C687A9B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trend_rökare!$B$2:$G$2</c:f>
              <c:numCache>
                <c:formatCode>General</c:formatCode>
                <c:ptCount val="6"/>
                <c:pt idx="0">
                  <c:v>2015</c:v>
                </c:pt>
                <c:pt idx="1">
                  <c:v>2017</c:v>
                </c:pt>
                <c:pt idx="2">
                  <c:v>2019</c:v>
                </c:pt>
                <c:pt idx="3">
                  <c:v>2021</c:v>
                </c:pt>
                <c:pt idx="4">
                  <c:v>2023</c:v>
                </c:pt>
                <c:pt idx="5">
                  <c:v>2025</c:v>
                </c:pt>
              </c:numCache>
            </c:numRef>
          </c:cat>
          <c:val>
            <c:numRef>
              <c:f>trend_rökare!$B$5:$G$5</c:f>
              <c:numCache>
                <c:formatCode>General</c:formatCode>
                <c:ptCount val="6"/>
                <c:pt idx="0" formatCode="0">
                  <c:v>10</c:v>
                </c:pt>
                <c:pt idx="1">
                  <c:v>8</c:v>
                </c:pt>
                <c:pt idx="2">
                  <c:v>8</c:v>
                </c:pt>
                <c:pt idx="3">
                  <c:v>6</c:v>
                </c:pt>
                <c:pt idx="4">
                  <c:v>7</c:v>
                </c:pt>
                <c:pt idx="5" formatCode="0">
                  <c:v>6</c:v>
                </c:pt>
              </c:numCache>
            </c:numRef>
          </c:val>
          <c:smooth val="0"/>
          <c:extLst>
            <c:ext xmlns:c16="http://schemas.microsoft.com/office/drawing/2014/chart" uri="{C3380CC4-5D6E-409C-BE32-E72D297353CC}">
              <c16:uniqueId val="{00000012-C146-4FE5-817A-C485C687A9BC}"/>
            </c:ext>
          </c:extLst>
        </c:ser>
        <c:ser>
          <c:idx val="3"/>
          <c:order val="3"/>
          <c:tx>
            <c:strRef>
              <c:f>trend_rökare!$A$6</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146-4FE5-817A-C485C687A9BC}"/>
                </c:ext>
              </c:extLst>
            </c:dLbl>
            <c:dLbl>
              <c:idx val="1"/>
              <c:delete val="1"/>
              <c:extLst>
                <c:ext xmlns:c15="http://schemas.microsoft.com/office/drawing/2012/chart" uri="{CE6537A1-D6FC-4f65-9D91-7224C49458BB}"/>
                <c:ext xmlns:c16="http://schemas.microsoft.com/office/drawing/2014/chart" uri="{C3380CC4-5D6E-409C-BE32-E72D297353CC}">
                  <c16:uniqueId val="{00000014-C146-4FE5-817A-C485C687A9BC}"/>
                </c:ext>
              </c:extLst>
            </c:dLbl>
            <c:dLbl>
              <c:idx val="2"/>
              <c:delete val="1"/>
              <c:extLst>
                <c:ext xmlns:c15="http://schemas.microsoft.com/office/drawing/2012/chart" uri="{CE6537A1-D6FC-4f65-9D91-7224C49458BB}"/>
                <c:ext xmlns:c16="http://schemas.microsoft.com/office/drawing/2014/chart" uri="{C3380CC4-5D6E-409C-BE32-E72D297353CC}">
                  <c16:uniqueId val="{00000015-C146-4FE5-817A-C485C687A9BC}"/>
                </c:ext>
              </c:extLst>
            </c:dLbl>
            <c:dLbl>
              <c:idx val="3"/>
              <c:delete val="1"/>
              <c:extLst>
                <c:ext xmlns:c15="http://schemas.microsoft.com/office/drawing/2012/chart" uri="{CE6537A1-D6FC-4f65-9D91-7224C49458BB}"/>
                <c:ext xmlns:c16="http://schemas.microsoft.com/office/drawing/2014/chart" uri="{C3380CC4-5D6E-409C-BE32-E72D297353CC}">
                  <c16:uniqueId val="{00000016-C146-4FE5-817A-C485C687A9BC}"/>
                </c:ext>
              </c:extLst>
            </c:dLbl>
            <c:dLbl>
              <c:idx val="4"/>
              <c:delete val="1"/>
              <c:extLst>
                <c:ext xmlns:c15="http://schemas.microsoft.com/office/drawing/2012/chart" uri="{CE6537A1-D6FC-4f65-9D91-7224C49458BB}"/>
                <c:ext xmlns:c16="http://schemas.microsoft.com/office/drawing/2014/chart" uri="{C3380CC4-5D6E-409C-BE32-E72D297353CC}">
                  <c16:uniqueId val="{00000018-C146-4FE5-817A-C485C687A9BC}"/>
                </c:ext>
              </c:extLst>
            </c:dLbl>
            <c:dLbl>
              <c:idx val="5"/>
              <c:layout>
                <c:manualLayout>
                  <c:x val="0"/>
                  <c:y val="-1.1759255629859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146-4FE5-817A-C485C687A9B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trend_rökare!$B$2:$G$2</c:f>
              <c:numCache>
                <c:formatCode>General</c:formatCode>
                <c:ptCount val="6"/>
                <c:pt idx="0">
                  <c:v>2015</c:v>
                </c:pt>
                <c:pt idx="1">
                  <c:v>2017</c:v>
                </c:pt>
                <c:pt idx="2">
                  <c:v>2019</c:v>
                </c:pt>
                <c:pt idx="3">
                  <c:v>2021</c:v>
                </c:pt>
                <c:pt idx="4">
                  <c:v>2023</c:v>
                </c:pt>
                <c:pt idx="5">
                  <c:v>2025</c:v>
                </c:pt>
              </c:numCache>
            </c:numRef>
          </c:cat>
          <c:val>
            <c:numRef>
              <c:f>trend_rökare!$B$6:$G$6</c:f>
              <c:numCache>
                <c:formatCode>General</c:formatCode>
                <c:ptCount val="6"/>
                <c:pt idx="0" formatCode="0">
                  <c:v>14</c:v>
                </c:pt>
                <c:pt idx="1">
                  <c:v>13</c:v>
                </c:pt>
                <c:pt idx="2">
                  <c:v>12</c:v>
                </c:pt>
                <c:pt idx="3">
                  <c:v>11</c:v>
                </c:pt>
                <c:pt idx="4">
                  <c:v>12</c:v>
                </c:pt>
                <c:pt idx="5" formatCode="0">
                  <c:v>8</c:v>
                </c:pt>
              </c:numCache>
            </c:numRef>
          </c:val>
          <c:smooth val="0"/>
          <c:extLst>
            <c:ext xmlns:c16="http://schemas.microsoft.com/office/drawing/2014/chart" uri="{C3380CC4-5D6E-409C-BE32-E72D297353CC}">
              <c16:uniqueId val="{00000017-C146-4FE5-817A-C485C687A9BC}"/>
            </c:ext>
          </c:extLst>
        </c:ser>
        <c:dLbls>
          <c:dLblPos val="l"/>
          <c:showLegendKey val="0"/>
          <c:showVal val="1"/>
          <c:showCatName val="0"/>
          <c:showSerName val="0"/>
          <c:showPercent val="0"/>
          <c:showBubbleSize val="0"/>
        </c:dLbls>
        <c:marker val="1"/>
        <c:smooth val="0"/>
        <c:axId val="1531105951"/>
        <c:axId val="2006849231"/>
      </c:lineChart>
      <c:catAx>
        <c:axId val="153110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06849231"/>
        <c:crosses val="autoZero"/>
        <c:auto val="1"/>
        <c:lblAlgn val="ctr"/>
        <c:lblOffset val="100"/>
        <c:noMultiLvlLbl val="0"/>
      </c:catAx>
      <c:valAx>
        <c:axId val="200684923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531105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Snusning!$C$7</c:f>
              <c:strCache>
                <c:ptCount val="1"/>
                <c:pt idx="0">
                  <c:v>Nej/Nej, bara provat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Snusning!$B$8:$B$10</c:f>
              <c:strCache>
                <c:ptCount val="3"/>
                <c:pt idx="0">
                  <c:v>Tjej</c:v>
                </c:pt>
                <c:pt idx="1">
                  <c:v>Kille</c:v>
                </c:pt>
                <c:pt idx="2">
                  <c:v>Totalt</c:v>
                </c:pt>
              </c:strCache>
            </c:strRef>
          </c:cat>
          <c:val>
            <c:numRef>
              <c:f>Snusning!$C$8:$C$10</c:f>
              <c:numCache>
                <c:formatCode>0</c:formatCode>
                <c:ptCount val="3"/>
                <c:pt idx="0">
                  <c:v>90.2</c:v>
                </c:pt>
                <c:pt idx="1">
                  <c:v>82.7</c:v>
                </c:pt>
                <c:pt idx="2">
                  <c:v>85.6</c:v>
                </c:pt>
              </c:numCache>
            </c:numRef>
          </c:val>
          <c:extLst>
            <c:ext xmlns:c16="http://schemas.microsoft.com/office/drawing/2014/chart" uri="{C3380CC4-5D6E-409C-BE32-E72D297353CC}">
              <c16:uniqueId val="{00000000-4725-48EE-9E8E-4DF2767F15BA}"/>
            </c:ext>
          </c:extLst>
        </c:ser>
        <c:ser>
          <c:idx val="1"/>
          <c:order val="1"/>
          <c:tx>
            <c:strRef>
              <c:f>Snusning!$D$7</c:f>
              <c:strCache>
                <c:ptCount val="1"/>
                <c:pt idx="0">
                  <c:v>Ja, men bara ibland</c:v>
                </c:pt>
              </c:strCache>
            </c:strRef>
          </c:tx>
          <c:spPr>
            <a:solidFill>
              <a:schemeClr val="accent5">
                <a:tint val="86000"/>
              </a:schemeClr>
            </a:solidFill>
            <a:ln>
              <a:noFill/>
            </a:ln>
            <a:effectLst/>
          </c:spPr>
          <c:invertIfNegative val="0"/>
          <c:dLbls>
            <c:dLbl>
              <c:idx val="1"/>
              <c:layout>
                <c:manualLayout>
                  <c:x val="-8.3333333333333332E-3"/>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25-48EE-9E8E-4DF2767F15B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Snusning!$B$8:$B$10</c:f>
              <c:strCache>
                <c:ptCount val="3"/>
                <c:pt idx="0">
                  <c:v>Tjej</c:v>
                </c:pt>
                <c:pt idx="1">
                  <c:v>Kille</c:v>
                </c:pt>
                <c:pt idx="2">
                  <c:v>Totalt</c:v>
                </c:pt>
              </c:strCache>
            </c:strRef>
          </c:cat>
          <c:val>
            <c:numRef>
              <c:f>Snusning!$D$8:$D$10</c:f>
              <c:numCache>
                <c:formatCode>0</c:formatCode>
                <c:ptCount val="3"/>
                <c:pt idx="0">
                  <c:v>5.2</c:v>
                </c:pt>
                <c:pt idx="1">
                  <c:v>4.9000000000000004</c:v>
                </c:pt>
                <c:pt idx="2">
                  <c:v>5</c:v>
                </c:pt>
              </c:numCache>
            </c:numRef>
          </c:val>
          <c:extLst>
            <c:ext xmlns:c16="http://schemas.microsoft.com/office/drawing/2014/chart" uri="{C3380CC4-5D6E-409C-BE32-E72D297353CC}">
              <c16:uniqueId val="{00000002-4725-48EE-9E8E-4DF2767F15BA}"/>
            </c:ext>
          </c:extLst>
        </c:ser>
        <c:ser>
          <c:idx val="2"/>
          <c:order val="2"/>
          <c:tx>
            <c:strRef>
              <c:f>Snusning!$E$7</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Snusning!$B$8:$B$10</c:f>
              <c:strCache>
                <c:ptCount val="3"/>
                <c:pt idx="0">
                  <c:v>Tjej</c:v>
                </c:pt>
                <c:pt idx="1">
                  <c:v>Kille</c:v>
                </c:pt>
                <c:pt idx="2">
                  <c:v>Totalt</c:v>
                </c:pt>
              </c:strCache>
            </c:strRef>
          </c:cat>
          <c:val>
            <c:numRef>
              <c:f>Snusning!$E$8:$E$10</c:f>
              <c:numCache>
                <c:formatCode>0</c:formatCode>
                <c:ptCount val="3"/>
                <c:pt idx="0">
                  <c:v>2.2000000000000002</c:v>
                </c:pt>
                <c:pt idx="1">
                  <c:v>2.5</c:v>
                </c:pt>
                <c:pt idx="2">
                  <c:v>2.2999999999999998</c:v>
                </c:pt>
              </c:numCache>
            </c:numRef>
          </c:val>
          <c:extLst>
            <c:ext xmlns:c16="http://schemas.microsoft.com/office/drawing/2014/chart" uri="{C3380CC4-5D6E-409C-BE32-E72D297353CC}">
              <c16:uniqueId val="{00000003-4725-48EE-9E8E-4DF2767F15BA}"/>
            </c:ext>
          </c:extLst>
        </c:ser>
        <c:ser>
          <c:idx val="3"/>
          <c:order val="3"/>
          <c:tx>
            <c:strRef>
              <c:f>Snusning!$F$7</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Snusning!$B$8:$B$10</c:f>
              <c:strCache>
                <c:ptCount val="3"/>
                <c:pt idx="0">
                  <c:v>Tjej</c:v>
                </c:pt>
                <c:pt idx="1">
                  <c:v>Kille</c:v>
                </c:pt>
                <c:pt idx="2">
                  <c:v>Totalt</c:v>
                </c:pt>
              </c:strCache>
            </c:strRef>
          </c:cat>
          <c:val>
            <c:numRef>
              <c:f>Snusning!$F$8:$F$10</c:f>
              <c:numCache>
                <c:formatCode>0</c:formatCode>
                <c:ptCount val="3"/>
                <c:pt idx="0">
                  <c:v>3.6</c:v>
                </c:pt>
                <c:pt idx="1">
                  <c:v>9.8000000000000007</c:v>
                </c:pt>
                <c:pt idx="2">
                  <c:v>7</c:v>
                </c:pt>
              </c:numCache>
            </c:numRef>
          </c:val>
          <c:extLst>
            <c:ext xmlns:c16="http://schemas.microsoft.com/office/drawing/2014/chart" uri="{C3380CC4-5D6E-409C-BE32-E72D297353CC}">
              <c16:uniqueId val="{00000004-4725-48EE-9E8E-4DF2767F15BA}"/>
            </c:ext>
          </c:extLst>
        </c:ser>
        <c:dLbls>
          <c:dLblPos val="ctr"/>
          <c:showLegendKey val="0"/>
          <c:showVal val="1"/>
          <c:showCatName val="0"/>
          <c:showSerName val="0"/>
          <c:showPercent val="0"/>
          <c:showBubbleSize val="0"/>
        </c:dLbls>
        <c:gapWidth val="150"/>
        <c:overlap val="100"/>
        <c:axId val="1962932943"/>
        <c:axId val="1962932527"/>
      </c:barChart>
      <c:catAx>
        <c:axId val="1962932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932527"/>
        <c:crosses val="autoZero"/>
        <c:auto val="1"/>
        <c:lblAlgn val="ctr"/>
        <c:lblOffset val="100"/>
        <c:noMultiLvlLbl val="0"/>
      </c:catAx>
      <c:valAx>
        <c:axId val="1962932527"/>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9329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Snusare!$B$3</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7AA-49D0-ABBB-3095C94AADBE}"/>
                </c:ext>
              </c:extLst>
            </c:dLbl>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4-B7AA-49D0-ABBB-3095C94AADBE}"/>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B7AA-49D0-ABBB-3095C94AAD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Snusare!$B$4:$B$21</c:f>
              <c:numCache>
                <c:formatCode>0</c:formatCode>
                <c:ptCount val="18"/>
                <c:pt idx="0">
                  <c:v>12.4</c:v>
                </c:pt>
                <c:pt idx="1">
                  <c:v>18.2</c:v>
                </c:pt>
                <c:pt idx="2">
                  <c:v>12.5</c:v>
                </c:pt>
                <c:pt idx="3">
                  <c:v>18.399999999999999</c:v>
                </c:pt>
                <c:pt idx="4">
                  <c:v>0</c:v>
                </c:pt>
                <c:pt idx="5">
                  <c:v>15.2</c:v>
                </c:pt>
                <c:pt idx="6">
                  <c:v>10.9</c:v>
                </c:pt>
                <c:pt idx="7">
                  <c:v>14.5</c:v>
                </c:pt>
                <c:pt idx="8">
                  <c:v>18.399999999999999</c:v>
                </c:pt>
                <c:pt idx="9">
                  <c:v>14.2</c:v>
                </c:pt>
                <c:pt idx="10">
                  <c:v>14.7</c:v>
                </c:pt>
                <c:pt idx="11">
                  <c:v>18.5</c:v>
                </c:pt>
                <c:pt idx="12">
                  <c:v>17.5</c:v>
                </c:pt>
                <c:pt idx="13">
                  <c:v>9.1</c:v>
                </c:pt>
                <c:pt idx="14">
                  <c:v>24</c:v>
                </c:pt>
                <c:pt idx="15">
                  <c:v>8</c:v>
                </c:pt>
                <c:pt idx="16">
                  <c:v>14.4</c:v>
                </c:pt>
                <c:pt idx="17">
                  <c:v>14</c:v>
                </c:pt>
              </c:numCache>
            </c:numRef>
          </c:val>
          <c:extLst>
            <c:ext xmlns:c16="http://schemas.microsoft.com/office/drawing/2014/chart" uri="{C3380CC4-5D6E-409C-BE32-E72D297353CC}">
              <c16:uniqueId val="{00000001-B7AA-49D0-ABBB-3095C94AADBE}"/>
            </c:ext>
          </c:extLst>
        </c:ser>
        <c:ser>
          <c:idx val="1"/>
          <c:order val="1"/>
          <c:tx>
            <c:strRef>
              <c:f>Snusare!$C$3</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Snusare!$C$4:$C$21</c:f>
              <c:numCache>
                <c:formatCode>General</c:formatCode>
                <c:ptCount val="18"/>
                <c:pt idx="16" formatCode="0">
                  <c:v>17.3</c:v>
                </c:pt>
                <c:pt idx="17">
                  <c:v>16</c:v>
                </c:pt>
              </c:numCache>
            </c:numRef>
          </c:val>
          <c:extLst>
            <c:ext xmlns:c16="http://schemas.microsoft.com/office/drawing/2014/chart" uri="{C3380CC4-5D6E-409C-BE32-E72D297353CC}">
              <c16:uniqueId val="{00000002-B7AA-49D0-ABBB-3095C94AADBE}"/>
            </c:ext>
          </c:extLst>
        </c:ser>
        <c:ser>
          <c:idx val="2"/>
          <c:order val="2"/>
          <c:tx>
            <c:strRef>
              <c:f>Snusare!$D$3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Snusare!$D$4:$D$21</c:f>
              <c:numCache>
                <c:formatCode>General</c:formatCode>
                <c:ptCount val="18"/>
                <c:pt idx="16" formatCode="0">
                  <c:v>10.9</c:v>
                </c:pt>
                <c:pt idx="17">
                  <c:v>12</c:v>
                </c:pt>
              </c:numCache>
            </c:numRef>
          </c:val>
          <c:extLst>
            <c:ext xmlns:c16="http://schemas.microsoft.com/office/drawing/2014/chart" uri="{C3380CC4-5D6E-409C-BE32-E72D297353CC}">
              <c16:uniqueId val="{00000003-B7AA-49D0-ABBB-3095C94AADBE}"/>
            </c:ext>
          </c:extLst>
        </c:ser>
        <c:dLbls>
          <c:dLblPos val="outEnd"/>
          <c:showLegendKey val="0"/>
          <c:showVal val="1"/>
          <c:showCatName val="0"/>
          <c:showSerName val="0"/>
          <c:showPercent val="0"/>
          <c:showBubbleSize val="0"/>
        </c:dLbls>
        <c:gapWidth val="219"/>
        <c:overlap val="-27"/>
        <c:axId val="2142326351"/>
        <c:axId val="1190518383"/>
      </c:barChart>
      <c:catAx>
        <c:axId val="214232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90518383"/>
        <c:crosses val="autoZero"/>
        <c:auto val="1"/>
        <c:lblAlgn val="l"/>
        <c:lblOffset val="100"/>
        <c:noMultiLvlLbl val="0"/>
      </c:catAx>
      <c:valAx>
        <c:axId val="119051838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4232635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'Vitt snus'!$R$4</c:f>
              <c:strCache>
                <c:ptCount val="1"/>
                <c:pt idx="0">
                  <c:v>Killar</c:v>
                </c:pt>
              </c:strCache>
            </c:strRef>
          </c:tx>
          <c:spPr>
            <a:solidFill>
              <a:srgbClr val="C1D0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'Vitt snus'!$P$5:$P$7</c:f>
              <c:strCache>
                <c:ptCount val="3"/>
                <c:pt idx="0">
                  <c:v>Vitt snus</c:v>
                </c:pt>
                <c:pt idx="1">
                  <c:v>Brunt snus</c:v>
                </c:pt>
                <c:pt idx="2">
                  <c:v>Nikotinfritt snus</c:v>
                </c:pt>
              </c:strCache>
            </c:strRef>
          </c:cat>
          <c:val>
            <c:numRef>
              <c:f>'Vitt snus'!$R$5:$R$7</c:f>
              <c:numCache>
                <c:formatCode>0</c:formatCode>
                <c:ptCount val="3"/>
                <c:pt idx="0">
                  <c:v>90</c:v>
                </c:pt>
                <c:pt idx="1">
                  <c:v>62.2</c:v>
                </c:pt>
                <c:pt idx="2">
                  <c:v>9.6999999999999993</c:v>
                </c:pt>
              </c:numCache>
            </c:numRef>
          </c:val>
          <c:extLst>
            <c:ext xmlns:c16="http://schemas.microsoft.com/office/drawing/2014/chart" uri="{C3380CC4-5D6E-409C-BE32-E72D297353CC}">
              <c16:uniqueId val="{00000000-C114-4C07-B34F-9748DD0A7DD4}"/>
            </c:ext>
          </c:extLst>
        </c:ser>
        <c:ser>
          <c:idx val="1"/>
          <c:order val="1"/>
          <c:tx>
            <c:strRef>
              <c:f>'Vitt snus'!$S$4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'Vitt snus'!$P$5:$P$7</c:f>
              <c:strCache>
                <c:ptCount val="3"/>
                <c:pt idx="0">
                  <c:v>Vitt snus</c:v>
                </c:pt>
                <c:pt idx="1">
                  <c:v>Brunt snus</c:v>
                </c:pt>
                <c:pt idx="2">
                  <c:v>Nikotinfritt snus</c:v>
                </c:pt>
              </c:strCache>
            </c:strRef>
          </c:cat>
          <c:val>
            <c:numRef>
              <c:f>'Vitt snus'!$S$5:$S$7</c:f>
              <c:numCache>
                <c:formatCode>0</c:formatCode>
                <c:ptCount val="3"/>
                <c:pt idx="0">
                  <c:v>100</c:v>
                </c:pt>
                <c:pt idx="1">
                  <c:v>21.6</c:v>
                </c:pt>
                <c:pt idx="2">
                  <c:v>13.5</c:v>
                </c:pt>
              </c:numCache>
            </c:numRef>
          </c:val>
          <c:extLst>
            <c:ext xmlns:c16="http://schemas.microsoft.com/office/drawing/2014/chart" uri="{C3380CC4-5D6E-409C-BE32-E72D297353CC}">
              <c16:uniqueId val="{00000001-C114-4C07-B34F-9748DD0A7DD4}"/>
            </c:ext>
          </c:extLst>
        </c:ser>
        <c:dLbls>
          <c:dLblPos val="outEnd"/>
          <c:showLegendKey val="0"/>
          <c:showVal val="1"/>
          <c:showCatName val="0"/>
          <c:showSerName val="0"/>
          <c:showPercent val="0"/>
          <c:showBubbleSize val="0"/>
        </c:dLbls>
        <c:gapWidth val="219"/>
        <c:overlap val="-27"/>
        <c:axId val="1776383103"/>
        <c:axId val="1776374943"/>
      </c:barChart>
      <c:catAx>
        <c:axId val="177638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76374943"/>
        <c:crosses val="autoZero"/>
        <c:auto val="1"/>
        <c:lblAlgn val="ctr"/>
        <c:lblOffset val="100"/>
        <c:noMultiLvlLbl val="0"/>
      </c:catAx>
      <c:valAx>
        <c:axId val="17763749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7638310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Trend_snusdebut!$A$4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6E2-441D-82D9-0AF40B954797}"/>
                </c:ext>
              </c:extLst>
            </c:dLbl>
            <c:dLbl>
              <c:idx val="2"/>
              <c:delete val="1"/>
              <c:extLst>
                <c:ext xmlns:c15="http://schemas.microsoft.com/office/drawing/2012/chart" uri="{CE6537A1-D6FC-4f65-9D91-7224C49458BB}"/>
                <c:ext xmlns:c16="http://schemas.microsoft.com/office/drawing/2014/chart" uri="{C3380CC4-5D6E-409C-BE32-E72D297353CC}">
                  <c16:uniqueId val="{00000001-76E2-441D-82D9-0AF40B954797}"/>
                </c:ext>
              </c:extLst>
            </c:dLbl>
            <c:dLbl>
              <c:idx val="3"/>
              <c:delete val="1"/>
              <c:extLst>
                <c:ext xmlns:c15="http://schemas.microsoft.com/office/drawing/2012/chart" uri="{CE6537A1-D6FC-4f65-9D91-7224C49458BB}"/>
                <c:ext xmlns:c16="http://schemas.microsoft.com/office/drawing/2014/chart" uri="{C3380CC4-5D6E-409C-BE32-E72D297353CC}">
                  <c16:uniqueId val="{00000002-76E2-441D-82D9-0AF40B954797}"/>
                </c:ext>
              </c:extLst>
            </c:dLbl>
            <c:dLbl>
              <c:idx val="4"/>
              <c:delete val="1"/>
              <c:extLst>
                <c:ext xmlns:c15="http://schemas.microsoft.com/office/drawing/2012/chart" uri="{CE6537A1-D6FC-4f65-9D91-7224C49458BB}"/>
                <c:ext xmlns:c16="http://schemas.microsoft.com/office/drawing/2014/chart" uri="{C3380CC4-5D6E-409C-BE32-E72D297353CC}">
                  <c16:uniqueId val="{00000003-76E2-441D-82D9-0AF40B954797}"/>
                </c:ext>
              </c:extLst>
            </c:dLbl>
            <c:dLbl>
              <c:idx val="5"/>
              <c:delete val="1"/>
              <c:extLst>
                <c:ext xmlns:c15="http://schemas.microsoft.com/office/drawing/2012/chart" uri="{CE6537A1-D6FC-4f65-9D91-7224C49458BB}"/>
                <c:ext xmlns:c16="http://schemas.microsoft.com/office/drawing/2014/chart" uri="{C3380CC4-5D6E-409C-BE32-E72D297353CC}">
                  <c16:uniqueId val="{00000004-76E2-441D-82D9-0AF40B954797}"/>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E2-441D-82D9-0AF40B95479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Trend_snusdebut!$B$3:$H$3</c:f>
              <c:numCache>
                <c:formatCode>General</c:formatCode>
                <c:ptCount val="7"/>
                <c:pt idx="0">
                  <c:v>2013</c:v>
                </c:pt>
                <c:pt idx="1">
                  <c:v>2015</c:v>
                </c:pt>
                <c:pt idx="2">
                  <c:v>2017</c:v>
                </c:pt>
                <c:pt idx="3">
                  <c:v>2019</c:v>
                </c:pt>
                <c:pt idx="4">
                  <c:v>2021</c:v>
                </c:pt>
                <c:pt idx="5">
                  <c:v>2023</c:v>
                </c:pt>
                <c:pt idx="6">
                  <c:v>2025</c:v>
                </c:pt>
              </c:numCache>
            </c:numRef>
          </c:cat>
          <c:val>
            <c:numRef>
              <c:f>Trend_snusdebut!$B$4:$H$4</c:f>
              <c:numCache>
                <c:formatCode>0</c:formatCode>
                <c:ptCount val="7"/>
                <c:pt idx="0" formatCode="General">
                  <c:v>19</c:v>
                </c:pt>
                <c:pt idx="1">
                  <c:v>19.3</c:v>
                </c:pt>
                <c:pt idx="2">
                  <c:v>14</c:v>
                </c:pt>
                <c:pt idx="3" formatCode="General">
                  <c:v>15</c:v>
                </c:pt>
                <c:pt idx="4" formatCode="General">
                  <c:v>17</c:v>
                </c:pt>
                <c:pt idx="5">
                  <c:v>17.3</c:v>
                </c:pt>
                <c:pt idx="6">
                  <c:v>18.8</c:v>
                </c:pt>
              </c:numCache>
            </c:numRef>
          </c:val>
          <c:smooth val="0"/>
          <c:extLst>
            <c:ext xmlns:c16="http://schemas.microsoft.com/office/drawing/2014/chart" uri="{C3380CC4-5D6E-409C-BE32-E72D297353CC}">
              <c16:uniqueId val="{00000006-9DFF-4222-A055-94AD5DEB0F22}"/>
            </c:ext>
          </c:extLst>
        </c:ser>
        <c:ser>
          <c:idx val="1"/>
          <c:order val="1"/>
          <c:tx>
            <c:strRef>
              <c:f>Trend_snusdebut!$A$5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6E2-441D-82D9-0AF40B954797}"/>
                </c:ext>
              </c:extLst>
            </c:dLbl>
            <c:dLbl>
              <c:idx val="2"/>
              <c:delete val="1"/>
              <c:extLst>
                <c:ext xmlns:c15="http://schemas.microsoft.com/office/drawing/2012/chart" uri="{CE6537A1-D6FC-4f65-9D91-7224C49458BB}"/>
                <c:ext xmlns:c16="http://schemas.microsoft.com/office/drawing/2014/chart" uri="{C3380CC4-5D6E-409C-BE32-E72D297353CC}">
                  <c16:uniqueId val="{00000007-76E2-441D-82D9-0AF40B954797}"/>
                </c:ext>
              </c:extLst>
            </c:dLbl>
            <c:dLbl>
              <c:idx val="3"/>
              <c:delete val="1"/>
              <c:extLst>
                <c:ext xmlns:c15="http://schemas.microsoft.com/office/drawing/2012/chart" uri="{CE6537A1-D6FC-4f65-9D91-7224C49458BB}"/>
                <c:ext xmlns:c16="http://schemas.microsoft.com/office/drawing/2014/chart" uri="{C3380CC4-5D6E-409C-BE32-E72D297353CC}">
                  <c16:uniqueId val="{00000008-76E2-441D-82D9-0AF40B954797}"/>
                </c:ext>
              </c:extLst>
            </c:dLbl>
            <c:dLbl>
              <c:idx val="4"/>
              <c:delete val="1"/>
              <c:extLst>
                <c:ext xmlns:c15="http://schemas.microsoft.com/office/drawing/2012/chart" uri="{CE6537A1-D6FC-4f65-9D91-7224C49458BB}"/>
                <c:ext xmlns:c16="http://schemas.microsoft.com/office/drawing/2014/chart" uri="{C3380CC4-5D6E-409C-BE32-E72D297353CC}">
                  <c16:uniqueId val="{00000009-76E2-441D-82D9-0AF40B954797}"/>
                </c:ext>
              </c:extLst>
            </c:dLbl>
            <c:dLbl>
              <c:idx val="5"/>
              <c:delete val="1"/>
              <c:extLst>
                <c:ext xmlns:c15="http://schemas.microsoft.com/office/drawing/2012/chart" uri="{CE6537A1-D6FC-4f65-9D91-7224C49458BB}"/>
                <c:ext xmlns:c16="http://schemas.microsoft.com/office/drawing/2014/chart" uri="{C3380CC4-5D6E-409C-BE32-E72D297353CC}">
                  <c16:uniqueId val="{0000000A-76E2-441D-82D9-0AF40B954797}"/>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E2-441D-82D9-0AF40B95479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Trend_snusdebut!$B$3:$H$3</c:f>
              <c:numCache>
                <c:formatCode>General</c:formatCode>
                <c:ptCount val="7"/>
                <c:pt idx="0">
                  <c:v>2013</c:v>
                </c:pt>
                <c:pt idx="1">
                  <c:v>2015</c:v>
                </c:pt>
                <c:pt idx="2">
                  <c:v>2017</c:v>
                </c:pt>
                <c:pt idx="3">
                  <c:v>2019</c:v>
                </c:pt>
                <c:pt idx="4">
                  <c:v>2021</c:v>
                </c:pt>
                <c:pt idx="5">
                  <c:v>2023</c:v>
                </c:pt>
                <c:pt idx="6">
                  <c:v>2025</c:v>
                </c:pt>
              </c:numCache>
            </c:numRef>
          </c:cat>
          <c:val>
            <c:numRef>
              <c:f>Trend_snusdebut!$B$5:$H$5</c:f>
              <c:numCache>
                <c:formatCode>0</c:formatCode>
                <c:ptCount val="7"/>
                <c:pt idx="0" formatCode="General">
                  <c:v>8</c:v>
                </c:pt>
                <c:pt idx="1">
                  <c:v>7.8</c:v>
                </c:pt>
                <c:pt idx="2">
                  <c:v>4</c:v>
                </c:pt>
                <c:pt idx="3" formatCode="General">
                  <c:v>4</c:v>
                </c:pt>
                <c:pt idx="4" formatCode="General">
                  <c:v>10</c:v>
                </c:pt>
                <c:pt idx="5">
                  <c:v>10.5</c:v>
                </c:pt>
                <c:pt idx="6">
                  <c:v>12.1</c:v>
                </c:pt>
              </c:numCache>
            </c:numRef>
          </c:val>
          <c:smooth val="0"/>
          <c:extLst>
            <c:ext xmlns:c16="http://schemas.microsoft.com/office/drawing/2014/chart" uri="{C3380CC4-5D6E-409C-BE32-E72D297353CC}">
              <c16:uniqueId val="{0000000D-9DFF-4222-A055-94AD5DEB0F22}"/>
            </c:ext>
          </c:extLst>
        </c:ser>
        <c:ser>
          <c:idx val="2"/>
          <c:order val="2"/>
          <c:tx>
            <c:strRef>
              <c:f>Trend_snusdebut!$A$6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76E2-441D-82D9-0AF40B954797}"/>
                </c:ext>
              </c:extLst>
            </c:dLbl>
            <c:dLbl>
              <c:idx val="2"/>
              <c:delete val="1"/>
              <c:extLst>
                <c:ext xmlns:c15="http://schemas.microsoft.com/office/drawing/2012/chart" uri="{CE6537A1-D6FC-4f65-9D91-7224C49458BB}"/>
                <c:ext xmlns:c16="http://schemas.microsoft.com/office/drawing/2014/chart" uri="{C3380CC4-5D6E-409C-BE32-E72D297353CC}">
                  <c16:uniqueId val="{0000000D-76E2-441D-82D9-0AF40B954797}"/>
                </c:ext>
              </c:extLst>
            </c:dLbl>
            <c:dLbl>
              <c:idx val="3"/>
              <c:delete val="1"/>
              <c:extLst>
                <c:ext xmlns:c15="http://schemas.microsoft.com/office/drawing/2012/chart" uri="{CE6537A1-D6FC-4f65-9D91-7224C49458BB}"/>
                <c:ext xmlns:c16="http://schemas.microsoft.com/office/drawing/2014/chart" uri="{C3380CC4-5D6E-409C-BE32-E72D297353CC}">
                  <c16:uniqueId val="{0000000E-76E2-441D-82D9-0AF40B954797}"/>
                </c:ext>
              </c:extLst>
            </c:dLbl>
            <c:dLbl>
              <c:idx val="4"/>
              <c:delete val="1"/>
              <c:extLst>
                <c:ext xmlns:c15="http://schemas.microsoft.com/office/drawing/2012/chart" uri="{CE6537A1-D6FC-4f65-9D91-7224C49458BB}"/>
                <c:ext xmlns:c16="http://schemas.microsoft.com/office/drawing/2014/chart" uri="{C3380CC4-5D6E-409C-BE32-E72D297353CC}">
                  <c16:uniqueId val="{0000000F-76E2-441D-82D9-0AF40B954797}"/>
                </c:ext>
              </c:extLst>
            </c:dLbl>
            <c:dLbl>
              <c:idx val="5"/>
              <c:delete val="1"/>
              <c:extLst>
                <c:ext xmlns:c15="http://schemas.microsoft.com/office/drawing/2012/chart" uri="{CE6537A1-D6FC-4f65-9D91-7224C49458BB}"/>
                <c:ext xmlns:c16="http://schemas.microsoft.com/office/drawing/2014/chart" uri="{C3380CC4-5D6E-409C-BE32-E72D297353CC}">
                  <c16:uniqueId val="{00000010-76E2-441D-82D9-0AF40B954797}"/>
                </c:ext>
              </c:extLst>
            </c:dLbl>
            <c:dLbl>
              <c:idx val="6"/>
              <c:layout>
                <c:manualLayout>
                  <c:x val="1.7638888888888888E-3"/>
                  <c:y val="-1.5679007506479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E2-441D-82D9-0AF40B95479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Trend_snusdebut!$B$3:$H$3</c:f>
              <c:numCache>
                <c:formatCode>General</c:formatCode>
                <c:ptCount val="7"/>
                <c:pt idx="0">
                  <c:v>2013</c:v>
                </c:pt>
                <c:pt idx="1">
                  <c:v>2015</c:v>
                </c:pt>
                <c:pt idx="2">
                  <c:v>2017</c:v>
                </c:pt>
                <c:pt idx="3">
                  <c:v>2019</c:v>
                </c:pt>
                <c:pt idx="4">
                  <c:v>2021</c:v>
                </c:pt>
                <c:pt idx="5">
                  <c:v>2023</c:v>
                </c:pt>
                <c:pt idx="6">
                  <c:v>2025</c:v>
                </c:pt>
              </c:numCache>
            </c:numRef>
          </c:cat>
          <c:val>
            <c:numRef>
              <c:f>Trend_snusdebut!$B$6:$H$6</c:f>
              <c:numCache>
                <c:formatCode>0</c:formatCode>
                <c:ptCount val="7"/>
                <c:pt idx="0" formatCode="General">
                  <c:v>11</c:v>
                </c:pt>
                <c:pt idx="1">
                  <c:v>9</c:v>
                </c:pt>
                <c:pt idx="2">
                  <c:v>5</c:v>
                </c:pt>
                <c:pt idx="3" formatCode="General">
                  <c:v>6</c:v>
                </c:pt>
                <c:pt idx="4" formatCode="General">
                  <c:v>9</c:v>
                </c:pt>
                <c:pt idx="5">
                  <c:v>10</c:v>
                </c:pt>
                <c:pt idx="6">
                  <c:v>14</c:v>
                </c:pt>
              </c:numCache>
            </c:numRef>
          </c:val>
          <c:smooth val="0"/>
          <c:extLst>
            <c:ext xmlns:c16="http://schemas.microsoft.com/office/drawing/2014/chart" uri="{C3380CC4-5D6E-409C-BE32-E72D297353CC}">
              <c16:uniqueId val="{00000013-9DFF-4222-A055-94AD5DEB0F22}"/>
            </c:ext>
          </c:extLst>
        </c:ser>
        <c:ser>
          <c:idx val="3"/>
          <c:order val="3"/>
          <c:tx>
            <c:strRef>
              <c:f>Trend_snusdebut!$A$7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1-76E2-441D-82D9-0AF40B954797}"/>
                </c:ext>
              </c:extLst>
            </c:dLbl>
            <c:dLbl>
              <c:idx val="2"/>
              <c:delete val="1"/>
              <c:extLst>
                <c:ext xmlns:c15="http://schemas.microsoft.com/office/drawing/2012/chart" uri="{CE6537A1-D6FC-4f65-9D91-7224C49458BB}"/>
                <c:ext xmlns:c16="http://schemas.microsoft.com/office/drawing/2014/chart" uri="{C3380CC4-5D6E-409C-BE32-E72D297353CC}">
                  <c16:uniqueId val="{00000012-76E2-441D-82D9-0AF40B954797}"/>
                </c:ext>
              </c:extLst>
            </c:dLbl>
            <c:dLbl>
              <c:idx val="3"/>
              <c:delete val="1"/>
              <c:extLst>
                <c:ext xmlns:c15="http://schemas.microsoft.com/office/drawing/2012/chart" uri="{CE6537A1-D6FC-4f65-9D91-7224C49458BB}"/>
                <c:ext xmlns:c16="http://schemas.microsoft.com/office/drawing/2014/chart" uri="{C3380CC4-5D6E-409C-BE32-E72D297353CC}">
                  <c16:uniqueId val="{00000013-76E2-441D-82D9-0AF40B954797}"/>
                </c:ext>
              </c:extLst>
            </c:dLbl>
            <c:dLbl>
              <c:idx val="4"/>
              <c:delete val="1"/>
              <c:extLst>
                <c:ext xmlns:c15="http://schemas.microsoft.com/office/drawing/2012/chart" uri="{CE6537A1-D6FC-4f65-9D91-7224C49458BB}"/>
                <c:ext xmlns:c16="http://schemas.microsoft.com/office/drawing/2014/chart" uri="{C3380CC4-5D6E-409C-BE32-E72D297353CC}">
                  <c16:uniqueId val="{00000014-76E2-441D-82D9-0AF40B954797}"/>
                </c:ext>
              </c:extLst>
            </c:dLbl>
            <c:dLbl>
              <c:idx val="5"/>
              <c:delete val="1"/>
              <c:extLst>
                <c:ext xmlns:c15="http://schemas.microsoft.com/office/drawing/2012/chart" uri="{CE6537A1-D6FC-4f65-9D91-7224C49458BB}"/>
                <c:ext xmlns:c16="http://schemas.microsoft.com/office/drawing/2014/chart" uri="{C3380CC4-5D6E-409C-BE32-E72D297353CC}">
                  <c16:uniqueId val="{00000015-76E2-441D-82D9-0AF40B954797}"/>
                </c:ext>
              </c:extLst>
            </c:dLbl>
            <c:dLbl>
              <c:idx val="6"/>
              <c:layout>
                <c:manualLayout>
                  <c:x val="0"/>
                  <c:y val="1.9598759383098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6E2-441D-82D9-0AF40B95479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Trend_snusdebut!$B$3:$H$3</c:f>
              <c:numCache>
                <c:formatCode>General</c:formatCode>
                <c:ptCount val="7"/>
                <c:pt idx="0">
                  <c:v>2013</c:v>
                </c:pt>
                <c:pt idx="1">
                  <c:v>2015</c:v>
                </c:pt>
                <c:pt idx="2">
                  <c:v>2017</c:v>
                </c:pt>
                <c:pt idx="3">
                  <c:v>2019</c:v>
                </c:pt>
                <c:pt idx="4">
                  <c:v>2021</c:v>
                </c:pt>
                <c:pt idx="5">
                  <c:v>2023</c:v>
                </c:pt>
                <c:pt idx="6">
                  <c:v>2025</c:v>
                </c:pt>
              </c:numCache>
            </c:numRef>
          </c:cat>
          <c:val>
            <c:numRef>
              <c:f>Trend_snusdebut!$B$7:$H$7</c:f>
              <c:numCache>
                <c:formatCode>0</c:formatCode>
                <c:ptCount val="7"/>
                <c:pt idx="0" formatCode="General">
                  <c:v>5</c:v>
                </c:pt>
                <c:pt idx="1">
                  <c:v>4</c:v>
                </c:pt>
                <c:pt idx="2">
                  <c:v>2</c:v>
                </c:pt>
                <c:pt idx="3" formatCode="General">
                  <c:v>3</c:v>
                </c:pt>
                <c:pt idx="4" formatCode="General">
                  <c:v>3</c:v>
                </c:pt>
                <c:pt idx="5">
                  <c:v>7</c:v>
                </c:pt>
                <c:pt idx="6">
                  <c:v>10</c:v>
                </c:pt>
              </c:numCache>
            </c:numRef>
          </c:val>
          <c:smooth val="0"/>
          <c:extLst>
            <c:ext xmlns:c16="http://schemas.microsoft.com/office/drawing/2014/chart" uri="{C3380CC4-5D6E-409C-BE32-E72D297353CC}">
              <c16:uniqueId val="{00000019-9DFF-4222-A055-94AD5DEB0F22}"/>
            </c:ext>
          </c:extLst>
        </c:ser>
        <c:dLbls>
          <c:dLblPos val="l"/>
          <c:showLegendKey val="0"/>
          <c:showVal val="1"/>
          <c:showCatName val="0"/>
          <c:showSerName val="0"/>
          <c:showPercent val="0"/>
          <c:showBubbleSize val="0"/>
        </c:dLbls>
        <c:marker val="1"/>
        <c:smooth val="0"/>
        <c:axId val="1979542143"/>
        <c:axId val="329881151"/>
      </c:lineChart>
      <c:catAx>
        <c:axId val="197954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9881151"/>
        <c:crosses val="autoZero"/>
        <c:auto val="1"/>
        <c:lblAlgn val="ctr"/>
        <c:lblOffset val="100"/>
        <c:noMultiLvlLbl val="0"/>
      </c:catAx>
      <c:valAx>
        <c:axId val="329881151"/>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7954214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'Snusdebut 13 år'!$B$3</c:f>
              <c:strCache>
                <c:ptCount val="1"/>
                <c:pt idx="0">
                  <c:v>Totalt</c:v>
                </c:pt>
              </c:strCache>
            </c:strRef>
          </c:tx>
          <c:spPr>
            <a:solidFill>
              <a:schemeClr val="accent1"/>
            </a:solidFill>
            <a:ln>
              <a:noFill/>
            </a:ln>
            <a:effectLst/>
          </c:spPr>
          <c:invertIfNegative val="0"/>
          <c:dLbls>
            <c:dLbl>
              <c:idx val="1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BCD-40BD-B147-9F846C531D21}"/>
                </c:ext>
              </c:extLst>
            </c:dLbl>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DBCD-40BD-B147-9F846C531D21}"/>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DBCD-40BD-B147-9F846C531D2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år'!$B$4:$B$21</c:f>
              <c:numCache>
                <c:formatCode>0</c:formatCode>
                <c:ptCount val="18"/>
                <c:pt idx="0">
                  <c:v>13.9</c:v>
                </c:pt>
                <c:pt idx="1">
                  <c:v>24.6</c:v>
                </c:pt>
                <c:pt idx="2">
                  <c:v>12.7</c:v>
                </c:pt>
                <c:pt idx="3">
                  <c:v>24</c:v>
                </c:pt>
                <c:pt idx="4">
                  <c:v>14.3</c:v>
                </c:pt>
                <c:pt idx="5">
                  <c:v>23.1</c:v>
                </c:pt>
                <c:pt idx="6">
                  <c:v>15.6</c:v>
                </c:pt>
                <c:pt idx="7">
                  <c:v>11.2</c:v>
                </c:pt>
                <c:pt idx="8">
                  <c:v>14</c:v>
                </c:pt>
                <c:pt idx="9">
                  <c:v>13.4</c:v>
                </c:pt>
                <c:pt idx="10">
                  <c:v>15.6</c:v>
                </c:pt>
                <c:pt idx="11">
                  <c:v>22.2</c:v>
                </c:pt>
                <c:pt idx="12">
                  <c:v>26</c:v>
                </c:pt>
                <c:pt idx="13">
                  <c:v>14.9</c:v>
                </c:pt>
                <c:pt idx="14">
                  <c:v>31.6</c:v>
                </c:pt>
                <c:pt idx="15">
                  <c:v>6.9</c:v>
                </c:pt>
                <c:pt idx="16">
                  <c:v>15.7</c:v>
                </c:pt>
                <c:pt idx="17">
                  <c:v>12</c:v>
                </c:pt>
              </c:numCache>
            </c:numRef>
          </c:val>
          <c:extLst>
            <c:ext xmlns:c16="http://schemas.microsoft.com/office/drawing/2014/chart" uri="{C3380CC4-5D6E-409C-BE32-E72D297353CC}">
              <c16:uniqueId val="{00000003-077C-4D3F-82EE-855A895BBC5A}"/>
            </c:ext>
          </c:extLst>
        </c:ser>
        <c:ser>
          <c:idx val="1"/>
          <c:order val="1"/>
          <c:tx>
            <c:strRef>
              <c:f>'Snusdebut 13 år'!$C$3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år'!$C$4:$C$21</c:f>
              <c:numCache>
                <c:formatCode>General</c:formatCode>
                <c:ptCount val="18"/>
                <c:pt idx="16" formatCode="0">
                  <c:v>18.8</c:v>
                </c:pt>
                <c:pt idx="17" formatCode="0">
                  <c:v>14</c:v>
                </c:pt>
              </c:numCache>
            </c:numRef>
          </c:val>
          <c:extLst>
            <c:ext xmlns:c16="http://schemas.microsoft.com/office/drawing/2014/chart" uri="{C3380CC4-5D6E-409C-BE32-E72D297353CC}">
              <c16:uniqueId val="{00000004-077C-4D3F-82EE-855A895BBC5A}"/>
            </c:ext>
          </c:extLst>
        </c:ser>
        <c:ser>
          <c:idx val="2"/>
          <c:order val="2"/>
          <c:tx>
            <c:strRef>
              <c:f>'Snusdebut 13 år'!$D$3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år'!$D$4:$D$21</c:f>
              <c:numCache>
                <c:formatCode>General</c:formatCode>
                <c:ptCount val="18"/>
                <c:pt idx="16" formatCode="0">
                  <c:v>12.1</c:v>
                </c:pt>
                <c:pt idx="17" formatCode="0">
                  <c:v>10</c:v>
                </c:pt>
              </c:numCache>
            </c:numRef>
          </c:val>
          <c:extLst>
            <c:ext xmlns:c16="http://schemas.microsoft.com/office/drawing/2014/chart" uri="{C3380CC4-5D6E-409C-BE32-E72D297353CC}">
              <c16:uniqueId val="{00000005-077C-4D3F-82EE-855A895BBC5A}"/>
            </c:ext>
          </c:extLst>
        </c:ser>
        <c:dLbls>
          <c:dLblPos val="outEnd"/>
          <c:showLegendKey val="0"/>
          <c:showVal val="1"/>
          <c:showCatName val="0"/>
          <c:showSerName val="0"/>
          <c:showPercent val="0"/>
          <c:showBubbleSize val="0"/>
        </c:dLbls>
        <c:gapWidth val="219"/>
        <c:overlap val="-27"/>
        <c:axId val="793190784"/>
        <c:axId val="793193408"/>
      </c:barChart>
      <c:catAx>
        <c:axId val="79319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93193408"/>
        <c:crosses val="autoZero"/>
        <c:auto val="1"/>
        <c:lblAlgn val="l"/>
        <c:lblOffset val="100"/>
        <c:noMultiLvlLbl val="0"/>
      </c:catAx>
      <c:valAx>
        <c:axId val="793193408"/>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9319078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snus'!$B$2</c:f>
              <c:strCache>
                <c:ptCount val="1"/>
                <c:pt idx="0">
                  <c:v>Tjejer</c:v>
                </c:pt>
              </c:strCache>
            </c:strRef>
          </c:tx>
          <c:spPr>
            <a:solidFill>
              <a:schemeClr val="bg2">
                <a:lumMod val="75000"/>
              </a:schemeClr>
            </a:solidFill>
            <a:ln>
              <a:noFill/>
            </a:ln>
            <a:effectLst/>
          </c:spPr>
          <c:invertIfNegative val="0"/>
          <c:dLbls>
            <c:delete val="1"/>
          </c:dLbls>
          <c:cat>
            <c:strRef>
              <c:f>'köpa snus'!$A$3:$A$6</c:f>
              <c:strCache>
                <c:ptCount val="4"/>
                <c:pt idx="0">
                  <c:v>Från föräldrar/vårdnadshavare</c:v>
                </c:pt>
                <c:pt idx="1">
                  <c:v>Köper själv</c:v>
                </c:pt>
                <c:pt idx="2">
                  <c:v>Från annan person</c:v>
                </c:pt>
                <c:pt idx="3">
                  <c:v>Från kompisar</c:v>
                </c:pt>
              </c:strCache>
            </c:strRef>
          </c:cat>
          <c:val>
            <c:numRef>
              <c:f>'köpa snus'!$B$3:$B$6</c:f>
              <c:numCache>
                <c:formatCode>0</c:formatCode>
                <c:ptCount val="4"/>
                <c:pt idx="0">
                  <c:v>1.8</c:v>
                </c:pt>
                <c:pt idx="1">
                  <c:v>17.3</c:v>
                </c:pt>
                <c:pt idx="2">
                  <c:v>35.5</c:v>
                </c:pt>
                <c:pt idx="3">
                  <c:v>45.5</c:v>
                </c:pt>
              </c:numCache>
            </c:numRef>
          </c:val>
          <c:extLst>
            <c:ext xmlns:c16="http://schemas.microsoft.com/office/drawing/2014/chart" uri="{C3380CC4-5D6E-409C-BE32-E72D297353CC}">
              <c16:uniqueId val="{00000000-5061-4A48-8A8E-C09DEC9D02DC}"/>
            </c:ext>
          </c:extLst>
        </c:ser>
        <c:ser>
          <c:idx val="1"/>
          <c:order val="1"/>
          <c:tx>
            <c:strRef>
              <c:f>'köpa snus'!$C$2</c:f>
              <c:strCache>
                <c:ptCount val="1"/>
                <c:pt idx="0">
                  <c:v>Killar</c:v>
                </c:pt>
              </c:strCache>
            </c:strRef>
          </c:tx>
          <c:spPr>
            <a:solidFill>
              <a:schemeClr val="accent1">
                <a:lumMod val="40000"/>
                <a:lumOff val="60000"/>
              </a:schemeClr>
            </a:solidFill>
            <a:ln>
              <a:noFill/>
            </a:ln>
            <a:effectLst/>
          </c:spPr>
          <c:invertIfNegative val="0"/>
          <c:dLbls>
            <c:delete val="1"/>
          </c:dLbls>
          <c:cat>
            <c:strRef>
              <c:f>'köpa snus'!$A$3:$A$6</c:f>
              <c:strCache>
                <c:ptCount val="4"/>
                <c:pt idx="0">
                  <c:v>Från föräldrar/vårdnadshavare</c:v>
                </c:pt>
                <c:pt idx="1">
                  <c:v>Köper själv</c:v>
                </c:pt>
                <c:pt idx="2">
                  <c:v>Från annan person</c:v>
                </c:pt>
                <c:pt idx="3">
                  <c:v>Från kompisar</c:v>
                </c:pt>
              </c:strCache>
            </c:strRef>
          </c:cat>
          <c:val>
            <c:numRef>
              <c:f>'köpa snus'!$C$3:$C$6</c:f>
              <c:numCache>
                <c:formatCode>0</c:formatCode>
                <c:ptCount val="4"/>
                <c:pt idx="0">
                  <c:v>7.1</c:v>
                </c:pt>
                <c:pt idx="1">
                  <c:v>33.200000000000003</c:v>
                </c:pt>
                <c:pt idx="2">
                  <c:v>29.3</c:v>
                </c:pt>
                <c:pt idx="3">
                  <c:v>30.4</c:v>
                </c:pt>
              </c:numCache>
            </c:numRef>
          </c:val>
          <c:extLst>
            <c:ext xmlns:c16="http://schemas.microsoft.com/office/drawing/2014/chart" uri="{C3380CC4-5D6E-409C-BE32-E72D297353CC}">
              <c16:uniqueId val="{00000001-5061-4A48-8A8E-C09DEC9D02DC}"/>
            </c:ext>
          </c:extLst>
        </c:ser>
        <c:ser>
          <c:idx val="2"/>
          <c:order val="2"/>
          <c:tx>
            <c:strRef>
              <c:f>'köpa snus'!$D$2</c:f>
              <c:strCache>
                <c:ptCount val="1"/>
                <c:pt idx="0">
                  <c:v>Totalt</c:v>
                </c:pt>
              </c:strCache>
            </c:strRef>
          </c:tx>
          <c:spPr>
            <a:solidFill>
              <a:schemeClr val="accent1"/>
            </a:solidFill>
            <a:ln>
              <a:noFill/>
            </a:ln>
            <a:effectLst/>
          </c:spPr>
          <c:invertIfNegative val="0"/>
          <c:dLbls>
            <c:dLbl>
              <c:idx val="1"/>
              <c:layout>
                <c:manualLayout>
                  <c:x val="0"/>
                  <c:y val="-1.1759259259259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3-47B2-ACFB-581EBF1A2AE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snus'!$A$3:$A$6</c:f>
              <c:strCache>
                <c:ptCount val="4"/>
                <c:pt idx="0">
                  <c:v>Från föräldrar/vårdnadshavare</c:v>
                </c:pt>
                <c:pt idx="1">
                  <c:v>Köper själv</c:v>
                </c:pt>
                <c:pt idx="2">
                  <c:v>Från annan person</c:v>
                </c:pt>
                <c:pt idx="3">
                  <c:v>Från kompisar</c:v>
                </c:pt>
              </c:strCache>
            </c:strRef>
          </c:cat>
          <c:val>
            <c:numRef>
              <c:f>'köpa snus'!$D$3:$D$6</c:f>
              <c:numCache>
                <c:formatCode>0</c:formatCode>
                <c:ptCount val="4"/>
                <c:pt idx="0">
                  <c:v>5</c:v>
                </c:pt>
                <c:pt idx="1">
                  <c:v>28.1</c:v>
                </c:pt>
                <c:pt idx="2">
                  <c:v>31.5</c:v>
                </c:pt>
                <c:pt idx="3">
                  <c:v>35.4</c:v>
                </c:pt>
              </c:numCache>
            </c:numRef>
          </c:val>
          <c:extLst>
            <c:ext xmlns:c16="http://schemas.microsoft.com/office/drawing/2014/chart" uri="{C3380CC4-5D6E-409C-BE32-E72D297353CC}">
              <c16:uniqueId val="{00000002-5061-4A48-8A8E-C09DEC9D02DC}"/>
            </c:ext>
          </c:extLst>
        </c:ser>
        <c:dLbls>
          <c:dLblPos val="outEnd"/>
          <c:showLegendKey val="0"/>
          <c:showVal val="1"/>
          <c:showCatName val="0"/>
          <c:showSerName val="0"/>
          <c:showPercent val="0"/>
          <c:showBubbleSize val="0"/>
        </c:dLbls>
        <c:gapWidth val="182"/>
        <c:axId val="1705675904"/>
        <c:axId val="1705684224"/>
      </c:barChart>
      <c:catAx>
        <c:axId val="170567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05684224"/>
        <c:crosses val="autoZero"/>
        <c:auto val="1"/>
        <c:lblAlgn val="ctr"/>
        <c:lblOffset val="100"/>
        <c:noMultiLvlLbl val="0"/>
      </c:catAx>
      <c:valAx>
        <c:axId val="1705684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0567590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snusa'!$B$2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snusa'!$B$3:$B$4</c:f>
              <c:numCache>
                <c:formatCode>0</c:formatCode>
                <c:ptCount val="2"/>
                <c:pt idx="0">
                  <c:v>46</c:v>
                </c:pt>
                <c:pt idx="1">
                  <c:v>49.1</c:v>
                </c:pt>
              </c:numCache>
            </c:numRef>
          </c:val>
          <c:extLst>
            <c:ext xmlns:c16="http://schemas.microsoft.com/office/drawing/2014/chart" uri="{C3380CC4-5D6E-409C-BE32-E72D297353CC}">
              <c16:uniqueId val="{00000000-D0E4-4266-9DDB-C442F4E8A0AC}"/>
            </c:ext>
          </c:extLst>
        </c:ser>
        <c:ser>
          <c:idx val="1"/>
          <c:order val="1"/>
          <c:tx>
            <c:strRef>
              <c:f>'sluta snusa'!$C$2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snusa'!$C$3:$C$4</c:f>
              <c:numCache>
                <c:formatCode>0</c:formatCode>
                <c:ptCount val="2"/>
                <c:pt idx="0">
                  <c:v>41.3</c:v>
                </c:pt>
                <c:pt idx="1">
                  <c:v>36.299999999999997</c:v>
                </c:pt>
              </c:numCache>
            </c:numRef>
          </c:val>
          <c:extLst>
            <c:ext xmlns:c16="http://schemas.microsoft.com/office/drawing/2014/chart" uri="{C3380CC4-5D6E-409C-BE32-E72D297353CC}">
              <c16:uniqueId val="{00000001-D0E4-4266-9DDB-C442F4E8A0AC}"/>
            </c:ext>
          </c:extLst>
        </c:ser>
        <c:ser>
          <c:idx val="2"/>
          <c:order val="2"/>
          <c:tx>
            <c:strRef>
              <c:f>'sluta snusa'!$D$2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snusa'!$D$3:$D$4</c:f>
              <c:numCache>
                <c:formatCode>0</c:formatCode>
                <c:ptCount val="2"/>
                <c:pt idx="0">
                  <c:v>57.4</c:v>
                </c:pt>
                <c:pt idx="1">
                  <c:v>67.900000000000006</c:v>
                </c:pt>
              </c:numCache>
            </c:numRef>
          </c:val>
          <c:extLst>
            <c:ext xmlns:c16="http://schemas.microsoft.com/office/drawing/2014/chart" uri="{C3380CC4-5D6E-409C-BE32-E72D297353CC}">
              <c16:uniqueId val="{00000002-D0E4-4266-9DDB-C442F4E8A0AC}"/>
            </c:ext>
          </c:extLst>
        </c:ser>
        <c:dLbls>
          <c:dLblPos val="outEnd"/>
          <c:showLegendKey val="0"/>
          <c:showVal val="1"/>
          <c:showCatName val="0"/>
          <c:showSerName val="0"/>
          <c:showPercent val="0"/>
          <c:showBubbleSize val="0"/>
        </c:dLbls>
        <c:gapWidth val="219"/>
        <c:overlap val="-27"/>
        <c:axId val="535398688"/>
        <c:axId val="535397704"/>
      </c:barChart>
      <c:catAx>
        <c:axId val="5353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7704"/>
        <c:crosses val="autoZero"/>
        <c:auto val="1"/>
        <c:lblAlgn val="ctr"/>
        <c:lblOffset val="100"/>
        <c:noMultiLvlLbl val="0"/>
      </c:catAx>
      <c:valAx>
        <c:axId val="5353977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868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'Trend_24 tim'!$B$20</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tim'!$B$21:$B$22</c:f>
              <c:numCache>
                <c:formatCode>0</c:formatCode>
                <c:ptCount val="2"/>
                <c:pt idx="0">
                  <c:v>32.799999999999997</c:v>
                </c:pt>
                <c:pt idx="1">
                  <c:v>46.3</c:v>
                </c:pt>
              </c:numCache>
            </c:numRef>
          </c:val>
          <c:extLst>
            <c:ext xmlns:c16="http://schemas.microsoft.com/office/drawing/2014/chart" uri="{C3380CC4-5D6E-409C-BE32-E72D297353CC}">
              <c16:uniqueId val="{00000000-2D3D-4DE7-A938-678E7A916F8A}"/>
            </c:ext>
          </c:extLst>
        </c:ser>
        <c:ser>
          <c:idx val="1"/>
          <c:order val="1"/>
          <c:tx>
            <c:strRef>
              <c:f>'Trend_24 tim'!$C$20</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tim'!$C$21:$C$22</c:f>
              <c:numCache>
                <c:formatCode>0</c:formatCode>
                <c:ptCount val="2"/>
                <c:pt idx="0">
                  <c:v>32.299999999999997</c:v>
                </c:pt>
                <c:pt idx="1">
                  <c:v>47.5</c:v>
                </c:pt>
              </c:numCache>
            </c:numRef>
          </c:val>
          <c:extLst>
            <c:ext xmlns:c16="http://schemas.microsoft.com/office/drawing/2014/chart" uri="{C3380CC4-5D6E-409C-BE32-E72D297353CC}">
              <c16:uniqueId val="{00000001-2D3D-4DE7-A938-678E7A916F8A}"/>
            </c:ext>
          </c:extLst>
        </c:ser>
        <c:ser>
          <c:idx val="2"/>
          <c:order val="2"/>
          <c:tx>
            <c:strRef>
              <c:f>'Trend_24 tim'!$D$20</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tim'!$D$21:$D$22</c:f>
              <c:numCache>
                <c:formatCode>0</c:formatCode>
                <c:ptCount val="2"/>
                <c:pt idx="0">
                  <c:v>33.1</c:v>
                </c:pt>
                <c:pt idx="1">
                  <c:v>45</c:v>
                </c:pt>
              </c:numCache>
            </c:numRef>
          </c:val>
          <c:extLst>
            <c:ext xmlns:c16="http://schemas.microsoft.com/office/drawing/2014/chart" uri="{C3380CC4-5D6E-409C-BE32-E72D297353CC}">
              <c16:uniqueId val="{00000002-2D3D-4DE7-A938-678E7A916F8A}"/>
            </c:ext>
          </c:extLst>
        </c:ser>
        <c:dLbls>
          <c:dLblPos val="outEnd"/>
          <c:showLegendKey val="0"/>
          <c:showVal val="1"/>
          <c:showCatName val="0"/>
          <c:showSerName val="0"/>
          <c:showPercent val="0"/>
          <c:showBubbleSize val="0"/>
        </c:dLbls>
        <c:gapWidth val="219"/>
        <c:overlap val="-27"/>
        <c:axId val="211135631"/>
        <c:axId val="211134671"/>
      </c:barChart>
      <c:catAx>
        <c:axId val="21113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134671"/>
        <c:crosses val="autoZero"/>
        <c:auto val="1"/>
        <c:lblAlgn val="ctr"/>
        <c:lblOffset val="100"/>
        <c:noMultiLvlLbl val="0"/>
      </c:catAx>
      <c:valAx>
        <c:axId val="2111346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1356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'Trend_24 tim'!$B$26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tim'!$B$27:$B$28</c:f>
              <c:numCache>
                <c:formatCode>0</c:formatCode>
                <c:ptCount val="2"/>
                <c:pt idx="0">
                  <c:v>49.4</c:v>
                </c:pt>
                <c:pt idx="1">
                  <c:v>60.5</c:v>
                </c:pt>
              </c:numCache>
            </c:numRef>
          </c:val>
          <c:extLst>
            <c:ext xmlns:c16="http://schemas.microsoft.com/office/drawing/2014/chart" uri="{C3380CC4-5D6E-409C-BE32-E72D297353CC}">
              <c16:uniqueId val="{00000000-EBC2-45B9-8176-D5345AAE8A5B}"/>
            </c:ext>
          </c:extLst>
        </c:ser>
        <c:ser>
          <c:idx val="1"/>
          <c:order val="1"/>
          <c:tx>
            <c:strRef>
              <c:f>'Trend_24 tim'!$C$26</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tim'!$C$27:$C$28</c:f>
              <c:numCache>
                <c:formatCode>0</c:formatCode>
                <c:ptCount val="2"/>
                <c:pt idx="0">
                  <c:v>51.2</c:v>
                </c:pt>
                <c:pt idx="1">
                  <c:v>60.9</c:v>
                </c:pt>
              </c:numCache>
            </c:numRef>
          </c:val>
          <c:extLst>
            <c:ext xmlns:c16="http://schemas.microsoft.com/office/drawing/2014/chart" uri="{C3380CC4-5D6E-409C-BE32-E72D297353CC}">
              <c16:uniqueId val="{00000001-EBC2-45B9-8176-D5345AAE8A5B}"/>
            </c:ext>
          </c:extLst>
        </c:ser>
        <c:ser>
          <c:idx val="2"/>
          <c:order val="2"/>
          <c:tx>
            <c:strRef>
              <c:f>'Trend_24 tim'!$D$26</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tim'!$D$27:$D$28</c:f>
              <c:numCache>
                <c:formatCode>0</c:formatCode>
                <c:ptCount val="2"/>
                <c:pt idx="0">
                  <c:v>47.6</c:v>
                </c:pt>
                <c:pt idx="1">
                  <c:v>60.2</c:v>
                </c:pt>
              </c:numCache>
            </c:numRef>
          </c:val>
          <c:extLst>
            <c:ext xmlns:c16="http://schemas.microsoft.com/office/drawing/2014/chart" uri="{C3380CC4-5D6E-409C-BE32-E72D297353CC}">
              <c16:uniqueId val="{00000002-EBC2-45B9-8176-D5345AAE8A5B}"/>
            </c:ext>
          </c:extLst>
        </c:ser>
        <c:dLbls>
          <c:dLblPos val="outEnd"/>
          <c:showLegendKey val="0"/>
          <c:showVal val="1"/>
          <c:showCatName val="0"/>
          <c:showSerName val="0"/>
          <c:showPercent val="0"/>
          <c:showBubbleSize val="0"/>
        </c:dLbls>
        <c:gapWidth val="219"/>
        <c:overlap val="-27"/>
        <c:axId val="409701039"/>
        <c:axId val="409703439"/>
      </c:barChart>
      <c:catAx>
        <c:axId val="40970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09703439"/>
        <c:crosses val="autoZero"/>
        <c:auto val="1"/>
        <c:lblAlgn val="ctr"/>
        <c:lblOffset val="100"/>
        <c:noMultiLvlLbl val="0"/>
      </c:catAx>
      <c:valAx>
        <c:axId val="4097034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09701039"/>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Trend_alkoholkonsument!$A$4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436D-4A50-8B83-37529AE864F6}"/>
                </c:ext>
              </c:extLst>
            </c:dLbl>
            <c:dLbl>
              <c:idx val="2"/>
              <c:delete val="1"/>
              <c:extLst>
                <c:ext xmlns:c15="http://schemas.microsoft.com/office/drawing/2012/chart" uri="{CE6537A1-D6FC-4f65-9D91-7224C49458BB}"/>
                <c:ext xmlns:c16="http://schemas.microsoft.com/office/drawing/2014/chart" uri="{C3380CC4-5D6E-409C-BE32-E72D297353CC}">
                  <c16:uniqueId val="{00000001-436D-4A50-8B83-37529AE864F6}"/>
                </c:ext>
              </c:extLst>
            </c:dLbl>
            <c:dLbl>
              <c:idx val="3"/>
              <c:delete val="1"/>
              <c:extLst>
                <c:ext xmlns:c15="http://schemas.microsoft.com/office/drawing/2012/chart" uri="{CE6537A1-D6FC-4f65-9D91-7224C49458BB}"/>
                <c:ext xmlns:c16="http://schemas.microsoft.com/office/drawing/2014/chart" uri="{C3380CC4-5D6E-409C-BE32-E72D297353CC}">
                  <c16:uniqueId val="{00000002-436D-4A50-8B83-37529AE864F6}"/>
                </c:ext>
              </c:extLst>
            </c:dLbl>
            <c:dLbl>
              <c:idx val="4"/>
              <c:delete val="1"/>
              <c:extLst>
                <c:ext xmlns:c15="http://schemas.microsoft.com/office/drawing/2012/chart" uri="{CE6537A1-D6FC-4f65-9D91-7224C49458BB}"/>
                <c:ext xmlns:c16="http://schemas.microsoft.com/office/drawing/2014/chart" uri="{C3380CC4-5D6E-409C-BE32-E72D297353CC}">
                  <c16:uniqueId val="{00000003-436D-4A50-8B83-37529AE864F6}"/>
                </c:ext>
              </c:extLst>
            </c:dLbl>
            <c:dLbl>
              <c:idx val="5"/>
              <c:delete val="1"/>
              <c:extLst>
                <c:ext xmlns:c15="http://schemas.microsoft.com/office/drawing/2012/chart" uri="{CE6537A1-D6FC-4f65-9D91-7224C49458BB}"/>
                <c:ext xmlns:c16="http://schemas.microsoft.com/office/drawing/2014/chart" uri="{C3380CC4-5D6E-409C-BE32-E72D297353CC}">
                  <c16:uniqueId val="{00000004-436D-4A50-8B83-37529AE864F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6D-4A50-8B83-37529AE864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Trend_alkoholkonsument!$B$3:$H$3</c:f>
              <c:numCache>
                <c:formatCode>General</c:formatCode>
                <c:ptCount val="7"/>
                <c:pt idx="0">
                  <c:v>2013</c:v>
                </c:pt>
                <c:pt idx="1">
                  <c:v>2015</c:v>
                </c:pt>
                <c:pt idx="2">
                  <c:v>2017</c:v>
                </c:pt>
                <c:pt idx="3">
                  <c:v>2019</c:v>
                </c:pt>
                <c:pt idx="4">
                  <c:v>2021</c:v>
                </c:pt>
                <c:pt idx="5">
                  <c:v>2023</c:v>
                </c:pt>
                <c:pt idx="6">
                  <c:v>2025</c:v>
                </c:pt>
              </c:numCache>
            </c:numRef>
          </c:cat>
          <c:val>
            <c:numRef>
              <c:f>Trend_alkoholkonsument!$B$4:$H$4</c:f>
              <c:numCache>
                <c:formatCode>General</c:formatCode>
                <c:ptCount val="7"/>
                <c:pt idx="0" formatCode="0">
                  <c:v>36.5</c:v>
                </c:pt>
                <c:pt idx="1">
                  <c:v>32</c:v>
                </c:pt>
                <c:pt idx="2" formatCode="0">
                  <c:v>29</c:v>
                </c:pt>
                <c:pt idx="3">
                  <c:v>32</c:v>
                </c:pt>
                <c:pt idx="4">
                  <c:v>31</c:v>
                </c:pt>
                <c:pt idx="5" formatCode="0">
                  <c:v>31.6</c:v>
                </c:pt>
                <c:pt idx="6" formatCode="0">
                  <c:v>30.3</c:v>
                </c:pt>
              </c:numCache>
            </c:numRef>
          </c:val>
          <c:smooth val="0"/>
          <c:extLst>
            <c:ext xmlns:c16="http://schemas.microsoft.com/office/drawing/2014/chart" uri="{C3380CC4-5D6E-409C-BE32-E72D297353CC}">
              <c16:uniqueId val="{00000006-436D-4A50-8B83-37529AE864F6}"/>
            </c:ext>
          </c:extLst>
        </c:ser>
        <c:ser>
          <c:idx val="1"/>
          <c:order val="1"/>
          <c:tx>
            <c:strRef>
              <c:f>Trend_alkoholkonsument!$A$5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436D-4A50-8B83-37529AE864F6}"/>
                </c:ext>
              </c:extLst>
            </c:dLbl>
            <c:dLbl>
              <c:idx val="2"/>
              <c:delete val="1"/>
              <c:extLst>
                <c:ext xmlns:c15="http://schemas.microsoft.com/office/drawing/2012/chart" uri="{CE6537A1-D6FC-4f65-9D91-7224C49458BB}"/>
                <c:ext xmlns:c16="http://schemas.microsoft.com/office/drawing/2014/chart" uri="{C3380CC4-5D6E-409C-BE32-E72D297353CC}">
                  <c16:uniqueId val="{00000008-436D-4A50-8B83-37529AE864F6}"/>
                </c:ext>
              </c:extLst>
            </c:dLbl>
            <c:dLbl>
              <c:idx val="3"/>
              <c:delete val="1"/>
              <c:extLst>
                <c:ext xmlns:c15="http://schemas.microsoft.com/office/drawing/2012/chart" uri="{CE6537A1-D6FC-4f65-9D91-7224C49458BB}"/>
                <c:ext xmlns:c16="http://schemas.microsoft.com/office/drawing/2014/chart" uri="{C3380CC4-5D6E-409C-BE32-E72D297353CC}">
                  <c16:uniqueId val="{00000009-436D-4A50-8B83-37529AE864F6}"/>
                </c:ext>
              </c:extLst>
            </c:dLbl>
            <c:dLbl>
              <c:idx val="4"/>
              <c:delete val="1"/>
              <c:extLst>
                <c:ext xmlns:c15="http://schemas.microsoft.com/office/drawing/2012/chart" uri="{CE6537A1-D6FC-4f65-9D91-7224C49458BB}"/>
                <c:ext xmlns:c16="http://schemas.microsoft.com/office/drawing/2014/chart" uri="{C3380CC4-5D6E-409C-BE32-E72D297353CC}">
                  <c16:uniqueId val="{0000000A-436D-4A50-8B83-37529AE864F6}"/>
                </c:ext>
              </c:extLst>
            </c:dLbl>
            <c:dLbl>
              <c:idx val="5"/>
              <c:delete val="1"/>
              <c:extLst>
                <c:ext xmlns:c15="http://schemas.microsoft.com/office/drawing/2012/chart" uri="{CE6537A1-D6FC-4f65-9D91-7224C49458BB}"/>
                <c:ext xmlns:c16="http://schemas.microsoft.com/office/drawing/2014/chart" uri="{C3380CC4-5D6E-409C-BE32-E72D297353CC}">
                  <c16:uniqueId val="{0000000B-436D-4A50-8B83-37529AE864F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6D-4A50-8B83-37529AE864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Trend_alkoholkonsument!$B$3:$H$3</c:f>
              <c:numCache>
                <c:formatCode>General</c:formatCode>
                <c:ptCount val="7"/>
                <c:pt idx="0">
                  <c:v>2013</c:v>
                </c:pt>
                <c:pt idx="1">
                  <c:v>2015</c:v>
                </c:pt>
                <c:pt idx="2">
                  <c:v>2017</c:v>
                </c:pt>
                <c:pt idx="3">
                  <c:v>2019</c:v>
                </c:pt>
                <c:pt idx="4">
                  <c:v>2021</c:v>
                </c:pt>
                <c:pt idx="5">
                  <c:v>2023</c:v>
                </c:pt>
                <c:pt idx="6">
                  <c:v>2025</c:v>
                </c:pt>
              </c:numCache>
            </c:numRef>
          </c:cat>
          <c:val>
            <c:numRef>
              <c:f>Trend_alkoholkonsument!$B$5:$H$5</c:f>
              <c:numCache>
                <c:formatCode>General</c:formatCode>
                <c:ptCount val="7"/>
                <c:pt idx="0" formatCode="0">
                  <c:v>45.5</c:v>
                </c:pt>
                <c:pt idx="1">
                  <c:v>38</c:v>
                </c:pt>
                <c:pt idx="2" formatCode="0">
                  <c:v>35</c:v>
                </c:pt>
                <c:pt idx="3">
                  <c:v>35</c:v>
                </c:pt>
                <c:pt idx="4">
                  <c:v>37</c:v>
                </c:pt>
                <c:pt idx="5" formatCode="0">
                  <c:v>32.5</c:v>
                </c:pt>
                <c:pt idx="6" formatCode="0">
                  <c:v>32.799999999999997</c:v>
                </c:pt>
              </c:numCache>
            </c:numRef>
          </c:val>
          <c:smooth val="0"/>
          <c:extLst>
            <c:ext xmlns:c16="http://schemas.microsoft.com/office/drawing/2014/chart" uri="{C3380CC4-5D6E-409C-BE32-E72D297353CC}">
              <c16:uniqueId val="{0000000D-436D-4A50-8B83-37529AE864F6}"/>
            </c:ext>
          </c:extLst>
        </c:ser>
        <c:ser>
          <c:idx val="2"/>
          <c:order val="2"/>
          <c:tx>
            <c:strRef>
              <c:f>Trend_alkoholkonsument!$A$6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6.2851178671731095E-2"/>
                  <c:y val="2.09041523449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6D-4A50-8B83-37529AE864F6}"/>
                </c:ext>
              </c:extLst>
            </c:dLbl>
            <c:dLbl>
              <c:idx val="1"/>
              <c:delete val="1"/>
              <c:extLst>
                <c:ext xmlns:c15="http://schemas.microsoft.com/office/drawing/2012/chart" uri="{CE6537A1-D6FC-4f65-9D91-7224C49458BB}"/>
                <c:ext xmlns:c16="http://schemas.microsoft.com/office/drawing/2014/chart" uri="{C3380CC4-5D6E-409C-BE32-E72D297353CC}">
                  <c16:uniqueId val="{0000000F-436D-4A50-8B83-37529AE864F6}"/>
                </c:ext>
              </c:extLst>
            </c:dLbl>
            <c:dLbl>
              <c:idx val="2"/>
              <c:delete val="1"/>
              <c:extLst>
                <c:ext xmlns:c15="http://schemas.microsoft.com/office/drawing/2012/chart" uri="{CE6537A1-D6FC-4f65-9D91-7224C49458BB}"/>
                <c:ext xmlns:c16="http://schemas.microsoft.com/office/drawing/2014/chart" uri="{C3380CC4-5D6E-409C-BE32-E72D297353CC}">
                  <c16:uniqueId val="{00000010-436D-4A50-8B83-37529AE864F6}"/>
                </c:ext>
              </c:extLst>
            </c:dLbl>
            <c:dLbl>
              <c:idx val="3"/>
              <c:delete val="1"/>
              <c:extLst>
                <c:ext xmlns:c15="http://schemas.microsoft.com/office/drawing/2012/chart" uri="{CE6537A1-D6FC-4f65-9D91-7224C49458BB}"/>
                <c:ext xmlns:c16="http://schemas.microsoft.com/office/drawing/2014/chart" uri="{C3380CC4-5D6E-409C-BE32-E72D297353CC}">
                  <c16:uniqueId val="{00000011-436D-4A50-8B83-37529AE864F6}"/>
                </c:ext>
              </c:extLst>
            </c:dLbl>
            <c:dLbl>
              <c:idx val="4"/>
              <c:delete val="1"/>
              <c:extLst>
                <c:ext xmlns:c15="http://schemas.microsoft.com/office/drawing/2012/chart" uri="{CE6537A1-D6FC-4f65-9D91-7224C49458BB}"/>
                <c:ext xmlns:c16="http://schemas.microsoft.com/office/drawing/2014/chart" uri="{C3380CC4-5D6E-409C-BE32-E72D297353CC}">
                  <c16:uniqueId val="{00000012-436D-4A50-8B83-37529AE864F6}"/>
                </c:ext>
              </c:extLst>
            </c:dLbl>
            <c:dLbl>
              <c:idx val="5"/>
              <c:delete val="1"/>
              <c:extLst>
                <c:ext xmlns:c15="http://schemas.microsoft.com/office/drawing/2012/chart" uri="{CE6537A1-D6FC-4f65-9D91-7224C49458BB}"/>
                <c:ext xmlns:c16="http://schemas.microsoft.com/office/drawing/2014/chart" uri="{C3380CC4-5D6E-409C-BE32-E72D297353CC}">
                  <c16:uniqueId val="{00000013-436D-4A50-8B83-37529AE864F6}"/>
                </c:ext>
              </c:extLst>
            </c:dLbl>
            <c:dLbl>
              <c:idx val="6"/>
              <c:delete val="1"/>
              <c:extLst>
                <c:ext xmlns:c15="http://schemas.microsoft.com/office/drawing/2012/chart" uri="{CE6537A1-D6FC-4f65-9D91-7224C49458BB}"/>
                <c:ext xmlns:c16="http://schemas.microsoft.com/office/drawing/2014/chart" uri="{C3380CC4-5D6E-409C-BE32-E72D297353CC}">
                  <c16:uniqueId val="{00000014-436D-4A50-8B83-37529AE864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Trend_alkoholkonsument!$B$3:$H$3</c:f>
              <c:numCache>
                <c:formatCode>General</c:formatCode>
                <c:ptCount val="7"/>
                <c:pt idx="0">
                  <c:v>2013</c:v>
                </c:pt>
                <c:pt idx="1">
                  <c:v>2015</c:v>
                </c:pt>
                <c:pt idx="2">
                  <c:v>2017</c:v>
                </c:pt>
                <c:pt idx="3">
                  <c:v>2019</c:v>
                </c:pt>
                <c:pt idx="4">
                  <c:v>2021</c:v>
                </c:pt>
                <c:pt idx="5">
                  <c:v>2023</c:v>
                </c:pt>
                <c:pt idx="6">
                  <c:v>2025</c:v>
                </c:pt>
              </c:numCache>
            </c:numRef>
          </c:cat>
          <c:val>
            <c:numRef>
              <c:f>Trend_alkoholkonsument!$B$6:$H$6</c:f>
              <c:numCache>
                <c:formatCode>0</c:formatCode>
                <c:ptCount val="7"/>
                <c:pt idx="0" formatCode="General">
                  <c:v>44</c:v>
                </c:pt>
                <c:pt idx="1">
                  <c:v>40</c:v>
                </c:pt>
                <c:pt idx="2">
                  <c:v>37</c:v>
                </c:pt>
                <c:pt idx="3" formatCode="General">
                  <c:v>38</c:v>
                </c:pt>
                <c:pt idx="4" formatCode="General">
                  <c:v>30</c:v>
                </c:pt>
                <c:pt idx="5">
                  <c:v>34</c:v>
                </c:pt>
                <c:pt idx="6">
                  <c:v>33</c:v>
                </c:pt>
              </c:numCache>
            </c:numRef>
          </c:val>
          <c:smooth val="0"/>
          <c:extLst>
            <c:ext xmlns:c16="http://schemas.microsoft.com/office/drawing/2014/chart" uri="{C3380CC4-5D6E-409C-BE32-E72D297353CC}">
              <c16:uniqueId val="{00000015-436D-4A50-8B83-37529AE864F6}"/>
            </c:ext>
          </c:extLst>
        </c:ser>
        <c:ser>
          <c:idx val="3"/>
          <c:order val="3"/>
          <c:tx>
            <c:strRef>
              <c:f>Trend_alkoholkonsument!$A$7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6-436D-4A50-8B83-37529AE864F6}"/>
                </c:ext>
              </c:extLst>
            </c:dLbl>
            <c:dLbl>
              <c:idx val="2"/>
              <c:delete val="1"/>
              <c:extLst>
                <c:ext xmlns:c15="http://schemas.microsoft.com/office/drawing/2012/chart" uri="{CE6537A1-D6FC-4f65-9D91-7224C49458BB}"/>
                <c:ext xmlns:c16="http://schemas.microsoft.com/office/drawing/2014/chart" uri="{C3380CC4-5D6E-409C-BE32-E72D297353CC}">
                  <c16:uniqueId val="{00000017-436D-4A50-8B83-37529AE864F6}"/>
                </c:ext>
              </c:extLst>
            </c:dLbl>
            <c:dLbl>
              <c:idx val="3"/>
              <c:delete val="1"/>
              <c:extLst>
                <c:ext xmlns:c15="http://schemas.microsoft.com/office/drawing/2012/chart" uri="{CE6537A1-D6FC-4f65-9D91-7224C49458BB}"/>
                <c:ext xmlns:c16="http://schemas.microsoft.com/office/drawing/2014/chart" uri="{C3380CC4-5D6E-409C-BE32-E72D297353CC}">
                  <c16:uniqueId val="{00000018-436D-4A50-8B83-37529AE864F6}"/>
                </c:ext>
              </c:extLst>
            </c:dLbl>
            <c:dLbl>
              <c:idx val="4"/>
              <c:delete val="1"/>
              <c:extLst>
                <c:ext xmlns:c15="http://schemas.microsoft.com/office/drawing/2012/chart" uri="{CE6537A1-D6FC-4f65-9D91-7224C49458BB}"/>
                <c:ext xmlns:c16="http://schemas.microsoft.com/office/drawing/2014/chart" uri="{C3380CC4-5D6E-409C-BE32-E72D297353CC}">
                  <c16:uniqueId val="{00000019-436D-4A50-8B83-37529AE864F6}"/>
                </c:ext>
              </c:extLst>
            </c:dLbl>
            <c:dLbl>
              <c:idx val="5"/>
              <c:delete val="1"/>
              <c:extLst>
                <c:ext xmlns:c15="http://schemas.microsoft.com/office/drawing/2012/chart" uri="{CE6537A1-D6FC-4f65-9D91-7224C49458BB}"/>
                <c:ext xmlns:c16="http://schemas.microsoft.com/office/drawing/2014/chart" uri="{C3380CC4-5D6E-409C-BE32-E72D297353CC}">
                  <c16:uniqueId val="{0000001A-436D-4A50-8B83-37529AE864F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36D-4A50-8B83-37529AE864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Trend_alkoholkonsument!$B$3:$H$3</c:f>
              <c:numCache>
                <c:formatCode>General</c:formatCode>
                <c:ptCount val="7"/>
                <c:pt idx="0">
                  <c:v>2013</c:v>
                </c:pt>
                <c:pt idx="1">
                  <c:v>2015</c:v>
                </c:pt>
                <c:pt idx="2">
                  <c:v>2017</c:v>
                </c:pt>
                <c:pt idx="3">
                  <c:v>2019</c:v>
                </c:pt>
                <c:pt idx="4">
                  <c:v>2021</c:v>
                </c:pt>
                <c:pt idx="5">
                  <c:v>2023</c:v>
                </c:pt>
                <c:pt idx="6">
                  <c:v>2025</c:v>
                </c:pt>
              </c:numCache>
            </c:numRef>
          </c:cat>
          <c:val>
            <c:numRef>
              <c:f>Trend_alkoholkonsument!$B$7:$H$7</c:f>
              <c:numCache>
                <c:formatCode>0</c:formatCode>
                <c:ptCount val="7"/>
                <c:pt idx="0" formatCode="General">
                  <c:v>50</c:v>
                </c:pt>
                <c:pt idx="1">
                  <c:v>44</c:v>
                </c:pt>
                <c:pt idx="2">
                  <c:v>42</c:v>
                </c:pt>
                <c:pt idx="3" formatCode="General">
                  <c:v>46</c:v>
                </c:pt>
                <c:pt idx="4" formatCode="General">
                  <c:v>43</c:v>
                </c:pt>
                <c:pt idx="5">
                  <c:v>43</c:v>
                </c:pt>
                <c:pt idx="6">
                  <c:v>39</c:v>
                </c:pt>
              </c:numCache>
            </c:numRef>
          </c:val>
          <c:smooth val="0"/>
          <c:extLst>
            <c:ext xmlns:c16="http://schemas.microsoft.com/office/drawing/2014/chart" uri="{C3380CC4-5D6E-409C-BE32-E72D297353CC}">
              <c16:uniqueId val="{0000001C-436D-4A50-8B83-37529AE864F6}"/>
            </c:ext>
          </c:extLst>
        </c:ser>
        <c:dLbls>
          <c:dLblPos val="l"/>
          <c:showLegendKey val="0"/>
          <c:showVal val="1"/>
          <c:showCatName val="0"/>
          <c:showSerName val="0"/>
          <c:showPercent val="0"/>
          <c:showBubbleSize val="0"/>
        </c:dLbls>
        <c:marker val="1"/>
        <c:smooth val="0"/>
        <c:axId val="344803071"/>
        <c:axId val="202988479"/>
      </c:lineChart>
      <c:catAx>
        <c:axId val="344803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2988479"/>
        <c:crosses val="autoZero"/>
        <c:auto val="1"/>
        <c:lblAlgn val="ctr"/>
        <c:lblOffset val="100"/>
        <c:noMultiLvlLbl val="0"/>
      </c:catAx>
      <c:valAx>
        <c:axId val="20298847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480307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Rökning!$C$8</c:f>
              <c:strCache>
                <c:ptCount val="1"/>
                <c:pt idx="0">
                  <c:v>Nej/Nej, bara prövat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Rökning!$B$9:$B$11</c:f>
              <c:strCache>
                <c:ptCount val="3"/>
                <c:pt idx="0">
                  <c:v>Tjej</c:v>
                </c:pt>
                <c:pt idx="1">
                  <c:v>Kille</c:v>
                </c:pt>
                <c:pt idx="2">
                  <c:v>Totalt</c:v>
                </c:pt>
              </c:strCache>
            </c:strRef>
          </c:cat>
          <c:val>
            <c:numRef>
              <c:f>Rökning!$C$9:$C$11</c:f>
              <c:numCache>
                <c:formatCode>0</c:formatCode>
                <c:ptCount val="3"/>
                <c:pt idx="0">
                  <c:v>90.9</c:v>
                </c:pt>
                <c:pt idx="1">
                  <c:v>92.9</c:v>
                </c:pt>
                <c:pt idx="2">
                  <c:v>91.7</c:v>
                </c:pt>
              </c:numCache>
            </c:numRef>
          </c:val>
          <c:extLst>
            <c:ext xmlns:c16="http://schemas.microsoft.com/office/drawing/2014/chart" uri="{C3380CC4-5D6E-409C-BE32-E72D297353CC}">
              <c16:uniqueId val="{00000000-BF16-40AE-B1FE-68D204B9003F}"/>
            </c:ext>
          </c:extLst>
        </c:ser>
        <c:ser>
          <c:idx val="1"/>
          <c:order val="1"/>
          <c:tx>
            <c:strRef>
              <c:f>Rökning!$D$8</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Rökning!$B$9:$B$11</c:f>
              <c:strCache>
                <c:ptCount val="3"/>
                <c:pt idx="0">
                  <c:v>Tjej</c:v>
                </c:pt>
                <c:pt idx="1">
                  <c:v>Kille</c:v>
                </c:pt>
                <c:pt idx="2">
                  <c:v>Totalt</c:v>
                </c:pt>
              </c:strCache>
            </c:strRef>
          </c:cat>
          <c:val>
            <c:numRef>
              <c:f>Rökning!$D$9:$D$11</c:f>
              <c:numCache>
                <c:formatCode>0</c:formatCode>
                <c:ptCount val="3"/>
                <c:pt idx="0">
                  <c:v>7.7</c:v>
                </c:pt>
                <c:pt idx="1">
                  <c:v>4.7</c:v>
                </c:pt>
                <c:pt idx="2">
                  <c:v>6.7</c:v>
                </c:pt>
              </c:numCache>
            </c:numRef>
          </c:val>
          <c:extLst>
            <c:ext xmlns:c16="http://schemas.microsoft.com/office/drawing/2014/chart" uri="{C3380CC4-5D6E-409C-BE32-E72D297353CC}">
              <c16:uniqueId val="{00000001-BF16-40AE-B1FE-68D204B9003F}"/>
            </c:ext>
          </c:extLst>
        </c:ser>
        <c:ser>
          <c:idx val="2"/>
          <c:order val="2"/>
          <c:tx>
            <c:strRef>
              <c:f>Rökning!$E$8</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Rökning!$B$9:$B$11</c:f>
              <c:strCache>
                <c:ptCount val="3"/>
                <c:pt idx="0">
                  <c:v>Tjej</c:v>
                </c:pt>
                <c:pt idx="1">
                  <c:v>Kille</c:v>
                </c:pt>
                <c:pt idx="2">
                  <c:v>Totalt</c:v>
                </c:pt>
              </c:strCache>
            </c:strRef>
          </c:cat>
          <c:val>
            <c:numRef>
              <c:f>Rökning!$E$9:$E$11</c:f>
              <c:numCache>
                <c:formatCode>0</c:formatCode>
                <c:ptCount val="3"/>
                <c:pt idx="0">
                  <c:v>0.8</c:v>
                </c:pt>
                <c:pt idx="1">
                  <c:v>1</c:v>
                </c:pt>
                <c:pt idx="2">
                  <c:v>0.9</c:v>
                </c:pt>
              </c:numCache>
            </c:numRef>
          </c:val>
          <c:extLst>
            <c:ext xmlns:c16="http://schemas.microsoft.com/office/drawing/2014/chart" uri="{C3380CC4-5D6E-409C-BE32-E72D297353CC}">
              <c16:uniqueId val="{00000002-BF16-40AE-B1FE-68D204B9003F}"/>
            </c:ext>
          </c:extLst>
        </c:ser>
        <c:ser>
          <c:idx val="3"/>
          <c:order val="3"/>
          <c:tx>
            <c:strRef>
              <c:f>Rökning!$F$8</c:f>
              <c:strCache>
                <c:ptCount val="1"/>
                <c:pt idx="0">
                  <c:v>Ja, varje dag</c:v>
                </c:pt>
              </c:strCache>
            </c:strRef>
          </c:tx>
          <c:spPr>
            <a:solidFill>
              <a:schemeClr val="accent5">
                <a:shade val="58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FD3-49D2-881D-FA8E3031B6C6}"/>
                </c:ext>
              </c:extLst>
            </c:dLbl>
            <c:dLbl>
              <c:idx val="2"/>
              <c:delete val="1"/>
              <c:extLst>
                <c:ext xmlns:c15="http://schemas.microsoft.com/office/drawing/2012/chart" uri="{CE6537A1-D6FC-4f65-9D91-7224C49458BB}"/>
                <c:ext xmlns:c16="http://schemas.microsoft.com/office/drawing/2014/chart" uri="{C3380CC4-5D6E-409C-BE32-E72D297353CC}">
                  <c16:uniqueId val="{00000001-AFD3-49D2-881D-FA8E3031B6C6}"/>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Rökning!$B$9:$B$11</c:f>
              <c:strCache>
                <c:ptCount val="3"/>
                <c:pt idx="0">
                  <c:v>Tjej</c:v>
                </c:pt>
                <c:pt idx="1">
                  <c:v>Kille</c:v>
                </c:pt>
                <c:pt idx="2">
                  <c:v>Totalt</c:v>
                </c:pt>
              </c:strCache>
            </c:strRef>
          </c:cat>
          <c:val>
            <c:numRef>
              <c:f>Rökning!$F$9:$F$11</c:f>
              <c:numCache>
                <c:formatCode>0</c:formatCode>
                <c:ptCount val="3"/>
                <c:pt idx="0">
                  <c:v>0.6</c:v>
                </c:pt>
                <c:pt idx="1">
                  <c:v>1.5</c:v>
                </c:pt>
                <c:pt idx="2">
                  <c:v>1.3</c:v>
                </c:pt>
              </c:numCache>
            </c:numRef>
          </c:val>
          <c:extLst>
            <c:ext xmlns:c16="http://schemas.microsoft.com/office/drawing/2014/chart" uri="{C3380CC4-5D6E-409C-BE32-E72D297353CC}">
              <c16:uniqueId val="{00000003-BF16-40AE-B1FE-68D204B9003F}"/>
            </c:ext>
          </c:extLst>
        </c:ser>
        <c:dLbls>
          <c:dLblPos val="ctr"/>
          <c:showLegendKey val="0"/>
          <c:showVal val="1"/>
          <c:showCatName val="0"/>
          <c:showSerName val="0"/>
          <c:showPercent val="0"/>
          <c:showBubbleSize val="0"/>
        </c:dLbls>
        <c:gapWidth val="150"/>
        <c:overlap val="100"/>
        <c:axId val="877958751"/>
        <c:axId val="877946687"/>
      </c:barChart>
      <c:catAx>
        <c:axId val="87795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7946687"/>
        <c:crosses val="autoZero"/>
        <c:auto val="1"/>
        <c:lblAlgn val="ctr"/>
        <c:lblOffset val="100"/>
        <c:noMultiLvlLbl val="0"/>
      </c:catAx>
      <c:valAx>
        <c:axId val="877946687"/>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7958751"/>
        <c:crosses val="autoZero"/>
        <c:crossBetween val="between"/>
      </c:valAx>
      <c:spPr>
        <a:noFill/>
        <a:ln>
          <a:noFill/>
        </a:ln>
        <a:effectLst/>
      </c:spPr>
    </c:plotArea>
    <c:legend>
      <c:legendPos val="t"/>
      <c:layout>
        <c:manualLayout>
          <c:xMode val="edge"/>
          <c:yMode val="edge"/>
          <c:x val="1.8250002534722573E-2"/>
          <c:y val="2.3518518518518518E-2"/>
          <c:w val="0.95997221666280796"/>
          <c:h val="8.4210493827160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Alkohol!$C$8</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Alkohol!$B$9:$B$11</c:f>
              <c:strCache>
                <c:ptCount val="3"/>
                <c:pt idx="0">
                  <c:v>Tjej</c:v>
                </c:pt>
                <c:pt idx="1">
                  <c:v>Kille</c:v>
                </c:pt>
                <c:pt idx="2">
                  <c:v>Totalt</c:v>
                </c:pt>
              </c:strCache>
            </c:strRef>
          </c:cat>
          <c:val>
            <c:numRef>
              <c:f>Alkohol!$C$9:$C$11</c:f>
              <c:numCache>
                <c:formatCode>0</c:formatCode>
                <c:ptCount val="3"/>
                <c:pt idx="0">
                  <c:v>61.1</c:v>
                </c:pt>
                <c:pt idx="1">
                  <c:v>63.4</c:v>
                </c:pt>
                <c:pt idx="2">
                  <c:v>62.3</c:v>
                </c:pt>
              </c:numCache>
            </c:numRef>
          </c:val>
          <c:extLst>
            <c:ext xmlns:c16="http://schemas.microsoft.com/office/drawing/2014/chart" uri="{C3380CC4-5D6E-409C-BE32-E72D297353CC}">
              <c16:uniqueId val="{00000000-2DA8-4ED8-A3C4-1556DD5DA932}"/>
            </c:ext>
          </c:extLst>
        </c:ser>
        <c:ser>
          <c:idx val="1"/>
          <c:order val="1"/>
          <c:tx>
            <c:strRef>
              <c:f>Alkohol!$D$8</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Alkohol!$B$9:$B$11</c:f>
              <c:strCache>
                <c:ptCount val="3"/>
                <c:pt idx="0">
                  <c:v>Tjej</c:v>
                </c:pt>
                <c:pt idx="1">
                  <c:v>Kille</c:v>
                </c:pt>
                <c:pt idx="2">
                  <c:v>Totalt</c:v>
                </c:pt>
              </c:strCache>
            </c:strRef>
          </c:cat>
          <c:val>
            <c:numRef>
              <c:f>Alkohol!$D$9:$D$11</c:f>
              <c:numCache>
                <c:formatCode>0</c:formatCode>
                <c:ptCount val="3"/>
                <c:pt idx="0">
                  <c:v>6</c:v>
                </c:pt>
                <c:pt idx="1">
                  <c:v>6.3</c:v>
                </c:pt>
                <c:pt idx="2">
                  <c:v>6.2</c:v>
                </c:pt>
              </c:numCache>
            </c:numRef>
          </c:val>
          <c:extLst>
            <c:ext xmlns:c16="http://schemas.microsoft.com/office/drawing/2014/chart" uri="{C3380CC4-5D6E-409C-BE32-E72D297353CC}">
              <c16:uniqueId val="{00000001-2DA8-4ED8-A3C4-1556DD5DA932}"/>
            </c:ext>
          </c:extLst>
        </c:ser>
        <c:ser>
          <c:idx val="2"/>
          <c:order val="2"/>
          <c:tx>
            <c:strRef>
              <c:f>Alkohol!$E$8</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Alkohol!$B$9:$B$11</c:f>
              <c:strCache>
                <c:ptCount val="3"/>
                <c:pt idx="0">
                  <c:v>Tjej</c:v>
                </c:pt>
                <c:pt idx="1">
                  <c:v>Kille</c:v>
                </c:pt>
                <c:pt idx="2">
                  <c:v>Totalt</c:v>
                </c:pt>
              </c:strCache>
            </c:strRef>
          </c:cat>
          <c:val>
            <c:numRef>
              <c:f>Alkohol!$E$9:$E$11</c:f>
              <c:numCache>
                <c:formatCode>0</c:formatCode>
                <c:ptCount val="3"/>
                <c:pt idx="0">
                  <c:v>18.100000000000001</c:v>
                </c:pt>
                <c:pt idx="1">
                  <c:v>16.2</c:v>
                </c:pt>
                <c:pt idx="2">
                  <c:v>16.899999999999999</c:v>
                </c:pt>
              </c:numCache>
            </c:numRef>
          </c:val>
          <c:extLst>
            <c:ext xmlns:c16="http://schemas.microsoft.com/office/drawing/2014/chart" uri="{C3380CC4-5D6E-409C-BE32-E72D297353CC}">
              <c16:uniqueId val="{00000002-2DA8-4ED8-A3C4-1556DD5DA932}"/>
            </c:ext>
          </c:extLst>
        </c:ser>
        <c:ser>
          <c:idx val="3"/>
          <c:order val="3"/>
          <c:tx>
            <c:strRef>
              <c:f>Alkohol!$F$8</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Alkohol!$B$9:$B$11</c:f>
              <c:strCache>
                <c:ptCount val="3"/>
                <c:pt idx="0">
                  <c:v>Tjej</c:v>
                </c:pt>
                <c:pt idx="1">
                  <c:v>Kille</c:v>
                </c:pt>
                <c:pt idx="2">
                  <c:v>Totalt</c:v>
                </c:pt>
              </c:strCache>
            </c:strRef>
          </c:cat>
          <c:val>
            <c:numRef>
              <c:f>Alkohol!$F$9:$F$11</c:f>
              <c:numCache>
                <c:formatCode>0</c:formatCode>
                <c:ptCount val="3"/>
                <c:pt idx="0">
                  <c:v>14.7</c:v>
                </c:pt>
                <c:pt idx="1">
                  <c:v>14</c:v>
                </c:pt>
                <c:pt idx="2">
                  <c:v>14.6</c:v>
                </c:pt>
              </c:numCache>
            </c:numRef>
          </c:val>
          <c:extLst>
            <c:ext xmlns:c16="http://schemas.microsoft.com/office/drawing/2014/chart" uri="{C3380CC4-5D6E-409C-BE32-E72D297353CC}">
              <c16:uniqueId val="{00000003-2DA8-4ED8-A3C4-1556DD5DA932}"/>
            </c:ext>
          </c:extLst>
        </c:ser>
        <c:dLbls>
          <c:dLblPos val="ctr"/>
          <c:showLegendKey val="0"/>
          <c:showVal val="1"/>
          <c:showCatName val="0"/>
          <c:showSerName val="0"/>
          <c:showPercent val="0"/>
          <c:showBubbleSize val="0"/>
        </c:dLbls>
        <c:gapWidth val="150"/>
        <c:overlap val="100"/>
        <c:axId val="508049007"/>
        <c:axId val="508055247"/>
      </c:barChart>
      <c:catAx>
        <c:axId val="508049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08055247"/>
        <c:crosses val="autoZero"/>
        <c:auto val="1"/>
        <c:lblAlgn val="ctr"/>
        <c:lblOffset val="100"/>
        <c:noMultiLvlLbl val="0"/>
      </c:catAx>
      <c:valAx>
        <c:axId val="5080552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080490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Alkoholkonsument!$B$3</c:f>
              <c:strCache>
                <c:ptCount val="1"/>
                <c:pt idx="0">
                  <c:v>Totalt</c:v>
                </c:pt>
              </c:strCache>
            </c:strRef>
          </c:tx>
          <c:spPr>
            <a:solidFill>
              <a:schemeClr val="accent1"/>
            </a:solidFill>
            <a:ln>
              <a:noFill/>
            </a:ln>
            <a:effectLst/>
          </c:spPr>
          <c:invertIfNegative val="0"/>
          <c:dLbls>
            <c:dLbl>
              <c:idx val="16"/>
              <c:layout>
                <c:manualLayout>
                  <c:x val="-3.5285707260327296E-3"/>
                  <c:y val="-1.1759259259259259E-2"/>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F-4478-812E-F6B0F045BBBE}"/>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13AF-4478-812E-F6B0F045BB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Alkoholkonsument!$B$4:$B$21</c:f>
              <c:numCache>
                <c:formatCode>0</c:formatCode>
                <c:ptCount val="18"/>
                <c:pt idx="0">
                  <c:v>34.299999999999997</c:v>
                </c:pt>
                <c:pt idx="1">
                  <c:v>45.5</c:v>
                </c:pt>
                <c:pt idx="2">
                  <c:v>43.1</c:v>
                </c:pt>
                <c:pt idx="3">
                  <c:v>36.700000000000003</c:v>
                </c:pt>
                <c:pt idx="4">
                  <c:v>23.9</c:v>
                </c:pt>
                <c:pt idx="5">
                  <c:v>34.799999999999997</c:v>
                </c:pt>
                <c:pt idx="6">
                  <c:v>33.200000000000003</c:v>
                </c:pt>
                <c:pt idx="7">
                  <c:v>24.2</c:v>
                </c:pt>
                <c:pt idx="8">
                  <c:v>27.6</c:v>
                </c:pt>
                <c:pt idx="9">
                  <c:v>29.6</c:v>
                </c:pt>
                <c:pt idx="10">
                  <c:v>23.5</c:v>
                </c:pt>
                <c:pt idx="11">
                  <c:v>37</c:v>
                </c:pt>
                <c:pt idx="12">
                  <c:v>39.200000000000003</c:v>
                </c:pt>
                <c:pt idx="13">
                  <c:v>32.299999999999997</c:v>
                </c:pt>
                <c:pt idx="14">
                  <c:v>44</c:v>
                </c:pt>
                <c:pt idx="15">
                  <c:v>37.299999999999997</c:v>
                </c:pt>
                <c:pt idx="16">
                  <c:v>31.5</c:v>
                </c:pt>
                <c:pt idx="17">
                  <c:v>36</c:v>
                </c:pt>
              </c:numCache>
            </c:numRef>
          </c:val>
          <c:extLst>
            <c:ext xmlns:c16="http://schemas.microsoft.com/office/drawing/2014/chart" uri="{C3380CC4-5D6E-409C-BE32-E72D297353CC}">
              <c16:uniqueId val="{00000002-13AF-4478-812E-F6B0F045BBBE}"/>
            </c:ext>
          </c:extLst>
        </c:ser>
        <c:ser>
          <c:idx val="1"/>
          <c:order val="1"/>
          <c:tx>
            <c:strRef>
              <c:f>Alkoholkonsument!$C$3</c:f>
              <c:strCache>
                <c:ptCount val="1"/>
                <c:pt idx="0">
                  <c:v>Killar</c:v>
                </c:pt>
              </c:strCache>
            </c:strRef>
          </c:tx>
          <c:spPr>
            <a:solidFill>
              <a:schemeClr val="accent1">
                <a:lumMod val="40000"/>
                <a:lumOff val="60000"/>
              </a:schemeClr>
            </a:solidFill>
            <a:ln>
              <a:noFill/>
            </a:ln>
            <a:effectLst/>
          </c:spPr>
          <c:invertIfNegative val="0"/>
          <c:dLbls>
            <c:dLbl>
              <c:idx val="16"/>
              <c:layout>
                <c:manualLayout>
                  <c:x val="-3.5285707260325999E-3"/>
                  <c:y val="7.8395061728395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AF-4478-812E-F6B0F045BBBE}"/>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Alkoholkonsument!$C$4:$C$21</c:f>
              <c:numCache>
                <c:formatCode>General</c:formatCode>
                <c:ptCount val="18"/>
                <c:pt idx="16" formatCode="0">
                  <c:v>30.3</c:v>
                </c:pt>
                <c:pt idx="17" formatCode="0">
                  <c:v>33</c:v>
                </c:pt>
              </c:numCache>
            </c:numRef>
          </c:val>
          <c:extLst>
            <c:ext xmlns:c16="http://schemas.microsoft.com/office/drawing/2014/chart" uri="{C3380CC4-5D6E-409C-BE32-E72D297353CC}">
              <c16:uniqueId val="{00000003-13AF-4478-812E-F6B0F045BBBE}"/>
            </c:ext>
          </c:extLst>
        </c:ser>
        <c:ser>
          <c:idx val="2"/>
          <c:order val="2"/>
          <c:tx>
            <c:strRef>
              <c:f>Alkoholkonsument!$D$3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Alkoholkonsument!$D$4:$D$21</c:f>
              <c:numCache>
                <c:formatCode>General</c:formatCode>
                <c:ptCount val="18"/>
                <c:pt idx="16" formatCode="0">
                  <c:v>32.799999999999997</c:v>
                </c:pt>
                <c:pt idx="17" formatCode="0">
                  <c:v>39</c:v>
                </c:pt>
              </c:numCache>
            </c:numRef>
          </c:val>
          <c:extLst>
            <c:ext xmlns:c16="http://schemas.microsoft.com/office/drawing/2014/chart" uri="{C3380CC4-5D6E-409C-BE32-E72D297353CC}">
              <c16:uniqueId val="{00000004-13AF-4478-812E-F6B0F045BBBE}"/>
            </c:ext>
          </c:extLst>
        </c:ser>
        <c:dLbls>
          <c:dLblPos val="outEnd"/>
          <c:showLegendKey val="0"/>
          <c:showVal val="1"/>
          <c:showCatName val="0"/>
          <c:showSerName val="0"/>
          <c:showPercent val="0"/>
          <c:showBubbleSize val="0"/>
        </c:dLbls>
        <c:gapWidth val="219"/>
        <c:overlap val="-27"/>
        <c:axId val="740745904"/>
        <c:axId val="847925608"/>
      </c:barChart>
      <c:catAx>
        <c:axId val="74074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925608"/>
        <c:crosses val="autoZero"/>
        <c:auto val="1"/>
        <c:lblAlgn val="l"/>
        <c:lblOffset val="100"/>
        <c:noMultiLvlLbl val="0"/>
      </c:catAx>
      <c:valAx>
        <c:axId val="84792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074590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Trend_intensivkonsument!$A$4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0001-4B44-929F-0C337681BB39}"/>
                </c:ext>
              </c:extLst>
            </c:dLbl>
            <c:dLbl>
              <c:idx val="2"/>
              <c:delete val="1"/>
              <c:extLst>
                <c:ext xmlns:c15="http://schemas.microsoft.com/office/drawing/2012/chart" uri="{CE6537A1-D6FC-4f65-9D91-7224C49458BB}"/>
                <c:ext xmlns:c16="http://schemas.microsoft.com/office/drawing/2014/chart" uri="{C3380CC4-5D6E-409C-BE32-E72D297353CC}">
                  <c16:uniqueId val="{00000001-0001-4B44-929F-0C337681BB39}"/>
                </c:ext>
              </c:extLst>
            </c:dLbl>
            <c:dLbl>
              <c:idx val="3"/>
              <c:delete val="1"/>
              <c:extLst>
                <c:ext xmlns:c15="http://schemas.microsoft.com/office/drawing/2012/chart" uri="{CE6537A1-D6FC-4f65-9D91-7224C49458BB}"/>
                <c:ext xmlns:c16="http://schemas.microsoft.com/office/drawing/2014/chart" uri="{C3380CC4-5D6E-409C-BE32-E72D297353CC}">
                  <c16:uniqueId val="{00000002-0001-4B44-929F-0C337681BB39}"/>
                </c:ext>
              </c:extLst>
            </c:dLbl>
            <c:dLbl>
              <c:idx val="4"/>
              <c:delete val="1"/>
              <c:extLst>
                <c:ext xmlns:c15="http://schemas.microsoft.com/office/drawing/2012/chart" uri="{CE6537A1-D6FC-4f65-9D91-7224C49458BB}"/>
                <c:ext xmlns:c16="http://schemas.microsoft.com/office/drawing/2014/chart" uri="{C3380CC4-5D6E-409C-BE32-E72D297353CC}">
                  <c16:uniqueId val="{00000003-0001-4B44-929F-0C337681BB39}"/>
                </c:ext>
              </c:extLst>
            </c:dLbl>
            <c:dLbl>
              <c:idx val="5"/>
              <c:delete val="1"/>
              <c:extLst>
                <c:ext xmlns:c15="http://schemas.microsoft.com/office/drawing/2012/chart" uri="{CE6537A1-D6FC-4f65-9D91-7224C49458BB}"/>
                <c:ext xmlns:c16="http://schemas.microsoft.com/office/drawing/2014/chart" uri="{C3380CC4-5D6E-409C-BE32-E72D297353CC}">
                  <c16:uniqueId val="{00000004-0001-4B44-929F-0C337681BB39}"/>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01-4B44-929F-0C337681BB3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Trend_intensivkonsument!$B$3:$H$3</c:f>
              <c:numCache>
                <c:formatCode>General</c:formatCode>
                <c:ptCount val="7"/>
                <c:pt idx="0">
                  <c:v>2013</c:v>
                </c:pt>
                <c:pt idx="1">
                  <c:v>2015</c:v>
                </c:pt>
                <c:pt idx="2">
                  <c:v>2017</c:v>
                </c:pt>
                <c:pt idx="3">
                  <c:v>2019</c:v>
                </c:pt>
                <c:pt idx="4">
                  <c:v>2021</c:v>
                </c:pt>
                <c:pt idx="5">
                  <c:v>2023</c:v>
                </c:pt>
                <c:pt idx="6">
                  <c:v>2025</c:v>
                </c:pt>
              </c:numCache>
            </c:numRef>
          </c:cat>
          <c:val>
            <c:numRef>
              <c:f>Trend_intensivkonsument!$B$4:$H$4</c:f>
              <c:numCache>
                <c:formatCode>0</c:formatCode>
                <c:ptCount val="7"/>
                <c:pt idx="0">
                  <c:v>8.1</c:v>
                </c:pt>
                <c:pt idx="1">
                  <c:v>9</c:v>
                </c:pt>
                <c:pt idx="2">
                  <c:v>9</c:v>
                </c:pt>
                <c:pt idx="3" formatCode="General">
                  <c:v>7</c:v>
                </c:pt>
                <c:pt idx="4" formatCode="General">
                  <c:v>4</c:v>
                </c:pt>
                <c:pt idx="5">
                  <c:v>5.7</c:v>
                </c:pt>
                <c:pt idx="6">
                  <c:v>6.7</c:v>
                </c:pt>
              </c:numCache>
            </c:numRef>
          </c:val>
          <c:smooth val="0"/>
          <c:extLst>
            <c:ext xmlns:c16="http://schemas.microsoft.com/office/drawing/2014/chart" uri="{C3380CC4-5D6E-409C-BE32-E72D297353CC}">
              <c16:uniqueId val="{00000006-0001-4B44-929F-0C337681BB39}"/>
            </c:ext>
          </c:extLst>
        </c:ser>
        <c:ser>
          <c:idx val="1"/>
          <c:order val="1"/>
          <c:tx>
            <c:strRef>
              <c:f>Trend_intensivkonsument!$A$5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0001-4B44-929F-0C337681BB39}"/>
                </c:ext>
              </c:extLst>
            </c:dLbl>
            <c:dLbl>
              <c:idx val="2"/>
              <c:delete val="1"/>
              <c:extLst>
                <c:ext xmlns:c15="http://schemas.microsoft.com/office/drawing/2012/chart" uri="{CE6537A1-D6FC-4f65-9D91-7224C49458BB}"/>
                <c:ext xmlns:c16="http://schemas.microsoft.com/office/drawing/2014/chart" uri="{C3380CC4-5D6E-409C-BE32-E72D297353CC}">
                  <c16:uniqueId val="{00000008-0001-4B44-929F-0C337681BB39}"/>
                </c:ext>
              </c:extLst>
            </c:dLbl>
            <c:dLbl>
              <c:idx val="3"/>
              <c:delete val="1"/>
              <c:extLst>
                <c:ext xmlns:c15="http://schemas.microsoft.com/office/drawing/2012/chart" uri="{CE6537A1-D6FC-4f65-9D91-7224C49458BB}"/>
                <c:ext xmlns:c16="http://schemas.microsoft.com/office/drawing/2014/chart" uri="{C3380CC4-5D6E-409C-BE32-E72D297353CC}">
                  <c16:uniqueId val="{00000009-0001-4B44-929F-0C337681BB39}"/>
                </c:ext>
              </c:extLst>
            </c:dLbl>
            <c:dLbl>
              <c:idx val="4"/>
              <c:delete val="1"/>
              <c:extLst>
                <c:ext xmlns:c15="http://schemas.microsoft.com/office/drawing/2012/chart" uri="{CE6537A1-D6FC-4f65-9D91-7224C49458BB}"/>
                <c:ext xmlns:c16="http://schemas.microsoft.com/office/drawing/2014/chart" uri="{C3380CC4-5D6E-409C-BE32-E72D297353CC}">
                  <c16:uniqueId val="{0000000A-0001-4B44-929F-0C337681BB39}"/>
                </c:ext>
              </c:extLst>
            </c:dLbl>
            <c:dLbl>
              <c:idx val="5"/>
              <c:delete val="1"/>
              <c:extLst>
                <c:ext xmlns:c15="http://schemas.microsoft.com/office/drawing/2012/chart" uri="{CE6537A1-D6FC-4f65-9D91-7224C49458BB}"/>
                <c:ext xmlns:c16="http://schemas.microsoft.com/office/drawing/2014/chart" uri="{C3380CC4-5D6E-409C-BE32-E72D297353CC}">
                  <c16:uniqueId val="{0000000B-0001-4B44-929F-0C337681BB39}"/>
                </c:ext>
              </c:extLst>
            </c:dLbl>
            <c:dLbl>
              <c:idx val="6"/>
              <c:layout>
                <c:manualLayout>
                  <c:x val="-1.508510779144795E-16"/>
                  <c:y val="2.0645158493586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01-4B44-929F-0C337681BB3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Trend_intensivkonsument!$B$3:$H$3</c:f>
              <c:numCache>
                <c:formatCode>General</c:formatCode>
                <c:ptCount val="7"/>
                <c:pt idx="0">
                  <c:v>2013</c:v>
                </c:pt>
                <c:pt idx="1">
                  <c:v>2015</c:v>
                </c:pt>
                <c:pt idx="2">
                  <c:v>2017</c:v>
                </c:pt>
                <c:pt idx="3">
                  <c:v>2019</c:v>
                </c:pt>
                <c:pt idx="4">
                  <c:v>2021</c:v>
                </c:pt>
                <c:pt idx="5">
                  <c:v>2023</c:v>
                </c:pt>
                <c:pt idx="6">
                  <c:v>2025</c:v>
                </c:pt>
              </c:numCache>
            </c:numRef>
          </c:cat>
          <c:val>
            <c:numRef>
              <c:f>Trend_intensivkonsument!$B$5:$H$5</c:f>
              <c:numCache>
                <c:formatCode>0</c:formatCode>
                <c:ptCount val="7"/>
                <c:pt idx="0">
                  <c:v>11.1</c:v>
                </c:pt>
                <c:pt idx="1">
                  <c:v>9</c:v>
                </c:pt>
                <c:pt idx="2">
                  <c:v>7</c:v>
                </c:pt>
                <c:pt idx="3" formatCode="General">
                  <c:v>7</c:v>
                </c:pt>
                <c:pt idx="4" formatCode="General">
                  <c:v>7</c:v>
                </c:pt>
                <c:pt idx="5">
                  <c:v>4.9000000000000004</c:v>
                </c:pt>
                <c:pt idx="6">
                  <c:v>6.3</c:v>
                </c:pt>
              </c:numCache>
            </c:numRef>
          </c:val>
          <c:smooth val="0"/>
          <c:extLst>
            <c:ext xmlns:c16="http://schemas.microsoft.com/office/drawing/2014/chart" uri="{C3380CC4-5D6E-409C-BE32-E72D297353CC}">
              <c16:uniqueId val="{0000000D-0001-4B44-929F-0C337681BB39}"/>
            </c:ext>
          </c:extLst>
        </c:ser>
        <c:ser>
          <c:idx val="2"/>
          <c:order val="2"/>
          <c:tx>
            <c:strRef>
              <c:f>Trend_intensivkonsument!$A$6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0001-4B44-929F-0C337681BB39}"/>
                </c:ext>
              </c:extLst>
            </c:dLbl>
            <c:dLbl>
              <c:idx val="2"/>
              <c:delete val="1"/>
              <c:extLst>
                <c:ext xmlns:c15="http://schemas.microsoft.com/office/drawing/2012/chart" uri="{CE6537A1-D6FC-4f65-9D91-7224C49458BB}"/>
                <c:ext xmlns:c16="http://schemas.microsoft.com/office/drawing/2014/chart" uri="{C3380CC4-5D6E-409C-BE32-E72D297353CC}">
                  <c16:uniqueId val="{0000000F-0001-4B44-929F-0C337681BB39}"/>
                </c:ext>
              </c:extLst>
            </c:dLbl>
            <c:dLbl>
              <c:idx val="3"/>
              <c:delete val="1"/>
              <c:extLst>
                <c:ext xmlns:c15="http://schemas.microsoft.com/office/drawing/2012/chart" uri="{CE6537A1-D6FC-4f65-9D91-7224C49458BB}"/>
                <c:ext xmlns:c16="http://schemas.microsoft.com/office/drawing/2014/chart" uri="{C3380CC4-5D6E-409C-BE32-E72D297353CC}">
                  <c16:uniqueId val="{00000010-0001-4B44-929F-0C337681BB39}"/>
                </c:ext>
              </c:extLst>
            </c:dLbl>
            <c:dLbl>
              <c:idx val="4"/>
              <c:delete val="1"/>
              <c:extLst>
                <c:ext xmlns:c15="http://schemas.microsoft.com/office/drawing/2012/chart" uri="{CE6537A1-D6FC-4f65-9D91-7224C49458BB}"/>
                <c:ext xmlns:c16="http://schemas.microsoft.com/office/drawing/2014/chart" uri="{C3380CC4-5D6E-409C-BE32-E72D297353CC}">
                  <c16:uniqueId val="{00000011-0001-4B44-929F-0C337681BB39}"/>
                </c:ext>
              </c:extLst>
            </c:dLbl>
            <c:dLbl>
              <c:idx val="5"/>
              <c:delete val="1"/>
              <c:extLst>
                <c:ext xmlns:c15="http://schemas.microsoft.com/office/drawing/2012/chart" uri="{CE6537A1-D6FC-4f65-9D91-7224C49458BB}"/>
                <c:ext xmlns:c16="http://schemas.microsoft.com/office/drawing/2014/chart" uri="{C3380CC4-5D6E-409C-BE32-E72D297353CC}">
                  <c16:uniqueId val="{00000012-0001-4B44-929F-0C337681BB39}"/>
                </c:ext>
              </c:extLst>
            </c:dLbl>
            <c:dLbl>
              <c:idx val="6"/>
              <c:layout>
                <c:manualLayout>
                  <c:x val="-1.508510779144795E-16"/>
                  <c:y val="-6.88171949786206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001-4B44-929F-0C337681BB3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Trend_intensivkonsument!$B$3:$H$3</c:f>
              <c:numCache>
                <c:formatCode>General</c:formatCode>
                <c:ptCount val="7"/>
                <c:pt idx="0">
                  <c:v>2013</c:v>
                </c:pt>
                <c:pt idx="1">
                  <c:v>2015</c:v>
                </c:pt>
                <c:pt idx="2">
                  <c:v>2017</c:v>
                </c:pt>
                <c:pt idx="3">
                  <c:v>2019</c:v>
                </c:pt>
                <c:pt idx="4">
                  <c:v>2021</c:v>
                </c:pt>
                <c:pt idx="5">
                  <c:v>2023</c:v>
                </c:pt>
                <c:pt idx="6">
                  <c:v>2025</c:v>
                </c:pt>
              </c:numCache>
            </c:numRef>
          </c:cat>
          <c:val>
            <c:numRef>
              <c:f>Trend_intensivkonsument!$B$6:$H$6</c:f>
              <c:numCache>
                <c:formatCode>0</c:formatCode>
                <c:ptCount val="7"/>
                <c:pt idx="0" formatCode="General">
                  <c:v>10</c:v>
                </c:pt>
                <c:pt idx="1">
                  <c:v>9</c:v>
                </c:pt>
                <c:pt idx="2">
                  <c:v>7</c:v>
                </c:pt>
                <c:pt idx="3" formatCode="General">
                  <c:v>7</c:v>
                </c:pt>
                <c:pt idx="4" formatCode="General">
                  <c:v>5</c:v>
                </c:pt>
                <c:pt idx="5" formatCode="General">
                  <c:v>5</c:v>
                </c:pt>
                <c:pt idx="6" formatCode="General">
                  <c:v>8</c:v>
                </c:pt>
              </c:numCache>
            </c:numRef>
          </c:val>
          <c:smooth val="0"/>
          <c:extLst>
            <c:ext xmlns:c16="http://schemas.microsoft.com/office/drawing/2014/chart" uri="{C3380CC4-5D6E-409C-BE32-E72D297353CC}">
              <c16:uniqueId val="{00000014-0001-4B44-929F-0C337681BB39}"/>
            </c:ext>
          </c:extLst>
        </c:ser>
        <c:ser>
          <c:idx val="3"/>
          <c:order val="3"/>
          <c:tx>
            <c:strRef>
              <c:f>Trend_intensivkonsument!$A$7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elete val="1"/>
          </c:dLbls>
          <c:cat>
            <c:numRef>
              <c:f>Trend_intensivkonsument!$B$3:$H$3</c:f>
              <c:numCache>
                <c:formatCode>General</c:formatCode>
                <c:ptCount val="7"/>
                <c:pt idx="0">
                  <c:v>2013</c:v>
                </c:pt>
                <c:pt idx="1">
                  <c:v>2015</c:v>
                </c:pt>
                <c:pt idx="2">
                  <c:v>2017</c:v>
                </c:pt>
                <c:pt idx="3">
                  <c:v>2019</c:v>
                </c:pt>
                <c:pt idx="4">
                  <c:v>2021</c:v>
                </c:pt>
                <c:pt idx="5">
                  <c:v>2023</c:v>
                </c:pt>
                <c:pt idx="6">
                  <c:v>2025</c:v>
                </c:pt>
              </c:numCache>
            </c:numRef>
          </c:cat>
          <c:val>
            <c:numRef>
              <c:f>Trend_intensivkonsument!$B$7:$H$7</c:f>
              <c:numCache>
                <c:formatCode>0</c:formatCode>
                <c:ptCount val="7"/>
                <c:pt idx="0" formatCode="General">
                  <c:v>10</c:v>
                </c:pt>
                <c:pt idx="1">
                  <c:v>8</c:v>
                </c:pt>
                <c:pt idx="2">
                  <c:v>9</c:v>
                </c:pt>
                <c:pt idx="3" formatCode="General">
                  <c:v>8</c:v>
                </c:pt>
                <c:pt idx="4" formatCode="General">
                  <c:v>6</c:v>
                </c:pt>
                <c:pt idx="5" formatCode="General">
                  <c:v>8</c:v>
                </c:pt>
                <c:pt idx="6" formatCode="General">
                  <c:v>7</c:v>
                </c:pt>
              </c:numCache>
            </c:numRef>
          </c:val>
          <c:smooth val="0"/>
          <c:extLst>
            <c:ext xmlns:c16="http://schemas.microsoft.com/office/drawing/2014/chart" uri="{C3380CC4-5D6E-409C-BE32-E72D297353CC}">
              <c16:uniqueId val="{00000015-0001-4B44-929F-0C337681BB39}"/>
            </c:ext>
          </c:extLst>
        </c:ser>
        <c:dLbls>
          <c:dLblPos val="l"/>
          <c:showLegendKey val="0"/>
          <c:showVal val="1"/>
          <c:showCatName val="0"/>
          <c:showSerName val="0"/>
          <c:showPercent val="0"/>
          <c:showBubbleSize val="0"/>
        </c:dLbls>
        <c:marker val="1"/>
        <c:smooth val="0"/>
        <c:axId val="62170623"/>
        <c:axId val="333630255"/>
      </c:lineChart>
      <c:catAx>
        <c:axId val="6217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3630255"/>
        <c:crosses val="autoZero"/>
        <c:auto val="1"/>
        <c:lblAlgn val="ctr"/>
        <c:lblOffset val="100"/>
        <c:noMultiLvlLbl val="0"/>
      </c:catAx>
      <c:valAx>
        <c:axId val="333630255"/>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21706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Intensivkonsument!$B$3</c:f>
              <c:strCache>
                <c:ptCount val="1"/>
                <c:pt idx="0">
                  <c:v>Totalt</c:v>
                </c:pt>
              </c:strCache>
            </c:strRef>
          </c:tx>
          <c:spPr>
            <a:solidFill>
              <a:schemeClr val="accent1"/>
            </a:solidFill>
            <a:ln>
              <a:noFill/>
            </a:ln>
            <a:effectLst/>
          </c:spPr>
          <c:invertIfNegative val="0"/>
          <c:dLbls>
            <c:dLbl>
              <c:idx val="3"/>
              <c:tx>
                <c:rich>
                  <a:bodyPr rot="0" spcFirstLastPara="1" vertOverflow="ellipsis" vert="horz" wrap="square" anchor="ctr" anchorCtr="1"/>
                  <a:lstStyle/>
                  <a:p>
                    <a:pPr algn="ct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n-US"/>
                      <a:t>...</a:t>
                    </a:r>
                  </a:p>
                </c:rich>
              </c:tx>
              <c:spPr>
                <a:noFill/>
                <a:ln>
                  <a:noFill/>
                </a:ln>
                <a:effectLst/>
              </c:spPr>
              <c:txPr>
                <a:bodyPr rot="0" spcFirstLastPara="1" vertOverflow="ellipsis" vert="horz" wrap="square" anchor="ctr" anchorCtr="1"/>
                <a:lstStyle/>
                <a:p>
                  <a:pPr algn="ct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BF-4E07-9C36-C009B00A5B3A}"/>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BF-4E07-9C36-C009B00A5B3A}"/>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7BF-4E07-9C36-C009B00A5B3A}"/>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7BF-4E07-9C36-C009B00A5B3A}"/>
                </c:ext>
              </c:extLst>
            </c:dLbl>
            <c:dLbl>
              <c:idx val="12"/>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7BF-4E07-9C36-C009B00A5B3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Intensivkonsument!$B$4:$B$21</c:f>
              <c:numCache>
                <c:formatCode>0</c:formatCode>
                <c:ptCount val="18"/>
                <c:pt idx="0">
                  <c:v>7</c:v>
                </c:pt>
                <c:pt idx="1">
                  <c:v>11</c:v>
                </c:pt>
                <c:pt idx="2">
                  <c:v>11.1</c:v>
                </c:pt>
                <c:pt idx="3">
                  <c:v>0</c:v>
                </c:pt>
                <c:pt idx="4">
                  <c:v>0</c:v>
                </c:pt>
                <c:pt idx="5">
                  <c:v>10</c:v>
                </c:pt>
                <c:pt idx="6">
                  <c:v>5</c:v>
                </c:pt>
                <c:pt idx="7">
                  <c:v>5.8</c:v>
                </c:pt>
                <c:pt idx="8">
                  <c:v>10.3</c:v>
                </c:pt>
                <c:pt idx="9">
                  <c:v>4.9000000000000004</c:v>
                </c:pt>
                <c:pt idx="10">
                  <c:v>0</c:v>
                </c:pt>
                <c:pt idx="11">
                  <c:v>0</c:v>
                </c:pt>
                <c:pt idx="12">
                  <c:v>8.1999999999999993</c:v>
                </c:pt>
                <c:pt idx="13">
                  <c:v>9.1</c:v>
                </c:pt>
                <c:pt idx="14">
                  <c:v>7</c:v>
                </c:pt>
                <c:pt idx="15">
                  <c:v>13.3</c:v>
                </c:pt>
                <c:pt idx="16">
                  <c:v>7</c:v>
                </c:pt>
                <c:pt idx="17">
                  <c:v>8</c:v>
                </c:pt>
              </c:numCache>
            </c:numRef>
          </c:val>
          <c:extLst>
            <c:ext xmlns:c16="http://schemas.microsoft.com/office/drawing/2014/chart" uri="{C3380CC4-5D6E-409C-BE32-E72D297353CC}">
              <c16:uniqueId val="{00000007-97BF-4E07-9C36-C009B00A5B3A}"/>
            </c:ext>
          </c:extLst>
        </c:ser>
        <c:ser>
          <c:idx val="1"/>
          <c:order val="1"/>
          <c:tx>
            <c:strRef>
              <c:f>Intensivkonsument!$C$3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Intensivkonsument!$C$4:$C$21</c:f>
              <c:numCache>
                <c:formatCode>General</c:formatCode>
                <c:ptCount val="18"/>
                <c:pt idx="16" formatCode="0">
                  <c:v>7</c:v>
                </c:pt>
                <c:pt idx="17" formatCode="0">
                  <c:v>8</c:v>
                </c:pt>
              </c:numCache>
            </c:numRef>
          </c:val>
          <c:extLst>
            <c:ext xmlns:c16="http://schemas.microsoft.com/office/drawing/2014/chart" uri="{C3380CC4-5D6E-409C-BE32-E72D297353CC}">
              <c16:uniqueId val="{00000008-97BF-4E07-9C36-C009B00A5B3A}"/>
            </c:ext>
          </c:extLst>
        </c:ser>
        <c:ser>
          <c:idx val="2"/>
          <c:order val="2"/>
          <c:tx>
            <c:strRef>
              <c:f>Intensivkonsument!$D$3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Intensivkonsument!$D$4:$D$21</c:f>
              <c:numCache>
                <c:formatCode>General</c:formatCode>
                <c:ptCount val="18"/>
                <c:pt idx="16" formatCode="0">
                  <c:v>6.3</c:v>
                </c:pt>
                <c:pt idx="17" formatCode="0">
                  <c:v>7</c:v>
                </c:pt>
              </c:numCache>
            </c:numRef>
          </c:val>
          <c:extLst>
            <c:ext xmlns:c16="http://schemas.microsoft.com/office/drawing/2014/chart" uri="{C3380CC4-5D6E-409C-BE32-E72D297353CC}">
              <c16:uniqueId val="{00000009-97BF-4E07-9C36-C009B00A5B3A}"/>
            </c:ext>
          </c:extLst>
        </c:ser>
        <c:dLbls>
          <c:dLblPos val="outEnd"/>
          <c:showLegendKey val="0"/>
          <c:showVal val="1"/>
          <c:showCatName val="0"/>
          <c:showSerName val="0"/>
          <c:showPercent val="0"/>
          <c:showBubbleSize val="0"/>
        </c:dLbls>
        <c:gapWidth val="219"/>
        <c:overlap val="-27"/>
        <c:axId val="842742464"/>
        <c:axId val="842749024"/>
      </c:barChart>
      <c:catAx>
        <c:axId val="84274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2749024"/>
        <c:crosses val="autoZero"/>
        <c:auto val="1"/>
        <c:lblAlgn val="l"/>
        <c:lblOffset val="100"/>
        <c:noMultiLvlLbl val="0"/>
      </c:catAx>
      <c:valAx>
        <c:axId val="8427490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274246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'Trend_berusad 13'!$A$4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00B-48A3-8F9E-8FE9FAFCF97B}"/>
                </c:ext>
              </c:extLst>
            </c:dLbl>
            <c:dLbl>
              <c:idx val="2"/>
              <c:delete val="1"/>
              <c:extLst>
                <c:ext xmlns:c15="http://schemas.microsoft.com/office/drawing/2012/chart" uri="{CE6537A1-D6FC-4f65-9D91-7224C49458BB}"/>
                <c:ext xmlns:c16="http://schemas.microsoft.com/office/drawing/2014/chart" uri="{C3380CC4-5D6E-409C-BE32-E72D297353CC}">
                  <c16:uniqueId val="{00000001-F00B-48A3-8F9E-8FE9FAFCF97B}"/>
                </c:ext>
              </c:extLst>
            </c:dLbl>
            <c:dLbl>
              <c:idx val="3"/>
              <c:delete val="1"/>
              <c:extLst>
                <c:ext xmlns:c15="http://schemas.microsoft.com/office/drawing/2012/chart" uri="{CE6537A1-D6FC-4f65-9D91-7224C49458BB}"/>
                <c:ext xmlns:c16="http://schemas.microsoft.com/office/drawing/2014/chart" uri="{C3380CC4-5D6E-409C-BE32-E72D297353CC}">
                  <c16:uniqueId val="{00000002-F00B-48A3-8F9E-8FE9FAFCF97B}"/>
                </c:ext>
              </c:extLst>
            </c:dLbl>
            <c:dLbl>
              <c:idx val="4"/>
              <c:delete val="1"/>
              <c:extLst>
                <c:ext xmlns:c15="http://schemas.microsoft.com/office/drawing/2012/chart" uri="{CE6537A1-D6FC-4f65-9D91-7224C49458BB}"/>
                <c:ext xmlns:c16="http://schemas.microsoft.com/office/drawing/2014/chart" uri="{C3380CC4-5D6E-409C-BE32-E72D297353CC}">
                  <c16:uniqueId val="{00000003-F00B-48A3-8F9E-8FE9FAFCF97B}"/>
                </c:ext>
              </c:extLst>
            </c:dLbl>
            <c:dLbl>
              <c:idx val="5"/>
              <c:delete val="1"/>
              <c:extLst>
                <c:ext xmlns:c15="http://schemas.microsoft.com/office/drawing/2012/chart" uri="{CE6537A1-D6FC-4f65-9D91-7224C49458BB}"/>
                <c:ext xmlns:c16="http://schemas.microsoft.com/office/drawing/2014/chart" uri="{C3380CC4-5D6E-409C-BE32-E72D297353CC}">
                  <c16:uniqueId val="{00000004-F00B-48A3-8F9E-8FE9FAFCF97B}"/>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0B-48A3-8F9E-8FE9FAFCF9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'Trend_berusad 13'!$B$3:$H$3</c:f>
              <c:numCache>
                <c:formatCode>General</c:formatCode>
                <c:ptCount val="7"/>
                <c:pt idx="0">
                  <c:v>2013</c:v>
                </c:pt>
                <c:pt idx="1">
                  <c:v>2015</c:v>
                </c:pt>
                <c:pt idx="2">
                  <c:v>2017</c:v>
                </c:pt>
                <c:pt idx="3">
                  <c:v>2019</c:v>
                </c:pt>
                <c:pt idx="4">
                  <c:v>2021</c:v>
                </c:pt>
                <c:pt idx="5">
                  <c:v>2023</c:v>
                </c:pt>
                <c:pt idx="6">
                  <c:v>2025</c:v>
                </c:pt>
              </c:numCache>
            </c:numRef>
          </c:cat>
          <c:val>
            <c:numRef>
              <c:f>'Trend_berusad 13'!$B$4:$H$4</c:f>
              <c:numCache>
                <c:formatCode>General</c:formatCode>
                <c:ptCount val="7"/>
                <c:pt idx="0">
                  <c:v>11</c:v>
                </c:pt>
                <c:pt idx="1">
                  <c:v>6</c:v>
                </c:pt>
                <c:pt idx="2">
                  <c:v>6</c:v>
                </c:pt>
                <c:pt idx="3">
                  <c:v>7</c:v>
                </c:pt>
                <c:pt idx="4">
                  <c:v>6</c:v>
                </c:pt>
                <c:pt idx="5" formatCode="0">
                  <c:v>6.8</c:v>
                </c:pt>
                <c:pt idx="6">
                  <c:v>7</c:v>
                </c:pt>
              </c:numCache>
            </c:numRef>
          </c:val>
          <c:smooth val="0"/>
          <c:extLst>
            <c:ext xmlns:c16="http://schemas.microsoft.com/office/drawing/2014/chart" uri="{C3380CC4-5D6E-409C-BE32-E72D297353CC}">
              <c16:uniqueId val="{00000006-2F73-42C5-B657-3CC325D4560B}"/>
            </c:ext>
          </c:extLst>
        </c:ser>
        <c:ser>
          <c:idx val="1"/>
          <c:order val="1"/>
          <c:tx>
            <c:strRef>
              <c:f>'Trend_berusad 13'!$A$5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1124890638670167E-2"/>
                  <c:y val="1.388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0B-48A3-8F9E-8FE9FAFCF97B}"/>
                </c:ext>
              </c:extLst>
            </c:dLbl>
            <c:dLbl>
              <c:idx val="1"/>
              <c:delete val="1"/>
              <c:extLst>
                <c:ext xmlns:c15="http://schemas.microsoft.com/office/drawing/2012/chart" uri="{CE6537A1-D6FC-4f65-9D91-7224C49458BB}"/>
                <c:ext xmlns:c16="http://schemas.microsoft.com/office/drawing/2014/chart" uri="{C3380CC4-5D6E-409C-BE32-E72D297353CC}">
                  <c16:uniqueId val="{00000007-F00B-48A3-8F9E-8FE9FAFCF97B}"/>
                </c:ext>
              </c:extLst>
            </c:dLbl>
            <c:dLbl>
              <c:idx val="2"/>
              <c:delete val="1"/>
              <c:extLst>
                <c:ext xmlns:c15="http://schemas.microsoft.com/office/drawing/2012/chart" uri="{CE6537A1-D6FC-4f65-9D91-7224C49458BB}"/>
                <c:ext xmlns:c16="http://schemas.microsoft.com/office/drawing/2014/chart" uri="{C3380CC4-5D6E-409C-BE32-E72D297353CC}">
                  <c16:uniqueId val="{00000008-F00B-48A3-8F9E-8FE9FAFCF97B}"/>
                </c:ext>
              </c:extLst>
            </c:dLbl>
            <c:dLbl>
              <c:idx val="3"/>
              <c:delete val="1"/>
              <c:extLst>
                <c:ext xmlns:c15="http://schemas.microsoft.com/office/drawing/2012/chart" uri="{CE6537A1-D6FC-4f65-9D91-7224C49458BB}"/>
                <c:ext xmlns:c16="http://schemas.microsoft.com/office/drawing/2014/chart" uri="{C3380CC4-5D6E-409C-BE32-E72D297353CC}">
                  <c16:uniqueId val="{00000009-F00B-48A3-8F9E-8FE9FAFCF97B}"/>
                </c:ext>
              </c:extLst>
            </c:dLbl>
            <c:dLbl>
              <c:idx val="4"/>
              <c:delete val="1"/>
              <c:extLst>
                <c:ext xmlns:c15="http://schemas.microsoft.com/office/drawing/2012/chart" uri="{CE6537A1-D6FC-4f65-9D91-7224C49458BB}"/>
                <c:ext xmlns:c16="http://schemas.microsoft.com/office/drawing/2014/chart" uri="{C3380CC4-5D6E-409C-BE32-E72D297353CC}">
                  <c16:uniqueId val="{0000000A-F00B-48A3-8F9E-8FE9FAFCF97B}"/>
                </c:ext>
              </c:extLst>
            </c:dLbl>
            <c:dLbl>
              <c:idx val="5"/>
              <c:delete val="1"/>
              <c:extLst>
                <c:ext xmlns:c15="http://schemas.microsoft.com/office/drawing/2012/chart" uri="{CE6537A1-D6FC-4f65-9D91-7224C49458BB}"/>
                <c:ext xmlns:c16="http://schemas.microsoft.com/office/drawing/2014/chart" uri="{C3380CC4-5D6E-409C-BE32-E72D297353CC}">
                  <c16:uniqueId val="{0000000B-F00B-48A3-8F9E-8FE9FAFCF97B}"/>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0B-48A3-8F9E-8FE9FAFCF9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'Trend_berusad 13'!$B$3:$H$3</c:f>
              <c:numCache>
                <c:formatCode>General</c:formatCode>
                <c:ptCount val="7"/>
                <c:pt idx="0">
                  <c:v>2013</c:v>
                </c:pt>
                <c:pt idx="1">
                  <c:v>2015</c:v>
                </c:pt>
                <c:pt idx="2">
                  <c:v>2017</c:v>
                </c:pt>
                <c:pt idx="3">
                  <c:v>2019</c:v>
                </c:pt>
                <c:pt idx="4">
                  <c:v>2021</c:v>
                </c:pt>
                <c:pt idx="5">
                  <c:v>2023</c:v>
                </c:pt>
                <c:pt idx="6">
                  <c:v>2025</c:v>
                </c:pt>
              </c:numCache>
            </c:numRef>
          </c:cat>
          <c:val>
            <c:numRef>
              <c:f>'Trend_berusad 13'!$B$5:$H$5</c:f>
              <c:numCache>
                <c:formatCode>General</c:formatCode>
                <c:ptCount val="7"/>
                <c:pt idx="0">
                  <c:v>8</c:v>
                </c:pt>
                <c:pt idx="1">
                  <c:v>6</c:v>
                </c:pt>
                <c:pt idx="2">
                  <c:v>5</c:v>
                </c:pt>
                <c:pt idx="3">
                  <c:v>6</c:v>
                </c:pt>
                <c:pt idx="4">
                  <c:v>8</c:v>
                </c:pt>
                <c:pt idx="5" formatCode="0">
                  <c:v>7</c:v>
                </c:pt>
                <c:pt idx="6" formatCode="0">
                  <c:v>8.3000000000000007</c:v>
                </c:pt>
              </c:numCache>
            </c:numRef>
          </c:val>
          <c:smooth val="0"/>
          <c:extLst>
            <c:ext xmlns:c16="http://schemas.microsoft.com/office/drawing/2014/chart" uri="{C3380CC4-5D6E-409C-BE32-E72D297353CC}">
              <c16:uniqueId val="{0000000E-2F73-42C5-B657-3CC325D4560B}"/>
            </c:ext>
          </c:extLst>
        </c:ser>
        <c:ser>
          <c:idx val="2"/>
          <c:order val="2"/>
          <c:tx>
            <c:strRef>
              <c:f>'Trend_berusad 13'!$A$6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6.1124890638670167E-2"/>
                  <c:y val="-9.25925925925925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0B-48A3-8F9E-8FE9FAFCF97B}"/>
                </c:ext>
              </c:extLst>
            </c:dLbl>
            <c:dLbl>
              <c:idx val="1"/>
              <c:delete val="1"/>
              <c:extLst>
                <c:ext xmlns:c15="http://schemas.microsoft.com/office/drawing/2012/chart" uri="{CE6537A1-D6FC-4f65-9D91-7224C49458BB}"/>
                <c:ext xmlns:c16="http://schemas.microsoft.com/office/drawing/2014/chart" uri="{C3380CC4-5D6E-409C-BE32-E72D297353CC}">
                  <c16:uniqueId val="{0000000E-F00B-48A3-8F9E-8FE9FAFCF97B}"/>
                </c:ext>
              </c:extLst>
            </c:dLbl>
            <c:dLbl>
              <c:idx val="2"/>
              <c:delete val="1"/>
              <c:extLst>
                <c:ext xmlns:c15="http://schemas.microsoft.com/office/drawing/2012/chart" uri="{CE6537A1-D6FC-4f65-9D91-7224C49458BB}"/>
                <c:ext xmlns:c16="http://schemas.microsoft.com/office/drawing/2014/chart" uri="{C3380CC4-5D6E-409C-BE32-E72D297353CC}">
                  <c16:uniqueId val="{0000000F-F00B-48A3-8F9E-8FE9FAFCF97B}"/>
                </c:ext>
              </c:extLst>
            </c:dLbl>
            <c:dLbl>
              <c:idx val="3"/>
              <c:delete val="1"/>
              <c:extLst>
                <c:ext xmlns:c15="http://schemas.microsoft.com/office/drawing/2012/chart" uri="{CE6537A1-D6FC-4f65-9D91-7224C49458BB}"/>
                <c:ext xmlns:c16="http://schemas.microsoft.com/office/drawing/2014/chart" uri="{C3380CC4-5D6E-409C-BE32-E72D297353CC}">
                  <c16:uniqueId val="{00000010-F00B-48A3-8F9E-8FE9FAFCF97B}"/>
                </c:ext>
              </c:extLst>
            </c:dLbl>
            <c:dLbl>
              <c:idx val="4"/>
              <c:delete val="1"/>
              <c:extLst>
                <c:ext xmlns:c15="http://schemas.microsoft.com/office/drawing/2012/chart" uri="{CE6537A1-D6FC-4f65-9D91-7224C49458BB}"/>
                <c:ext xmlns:c16="http://schemas.microsoft.com/office/drawing/2014/chart" uri="{C3380CC4-5D6E-409C-BE32-E72D297353CC}">
                  <c16:uniqueId val="{00000011-F00B-48A3-8F9E-8FE9FAFCF97B}"/>
                </c:ext>
              </c:extLst>
            </c:dLbl>
            <c:dLbl>
              <c:idx val="5"/>
              <c:delete val="1"/>
              <c:extLst>
                <c:ext xmlns:c15="http://schemas.microsoft.com/office/drawing/2012/chart" uri="{CE6537A1-D6FC-4f65-9D91-7224C49458BB}"/>
                <c:ext xmlns:c16="http://schemas.microsoft.com/office/drawing/2014/chart" uri="{C3380CC4-5D6E-409C-BE32-E72D297353CC}">
                  <c16:uniqueId val="{00000012-F00B-48A3-8F9E-8FE9FAFCF97B}"/>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00B-48A3-8F9E-8FE9FAFCF9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'Trend_berusad 13'!$B$3:$H$3</c:f>
              <c:numCache>
                <c:formatCode>General</c:formatCode>
                <c:ptCount val="7"/>
                <c:pt idx="0">
                  <c:v>2013</c:v>
                </c:pt>
                <c:pt idx="1">
                  <c:v>2015</c:v>
                </c:pt>
                <c:pt idx="2">
                  <c:v>2017</c:v>
                </c:pt>
                <c:pt idx="3">
                  <c:v>2019</c:v>
                </c:pt>
                <c:pt idx="4">
                  <c:v>2021</c:v>
                </c:pt>
                <c:pt idx="5">
                  <c:v>2023</c:v>
                </c:pt>
                <c:pt idx="6">
                  <c:v>2025</c:v>
                </c:pt>
              </c:numCache>
            </c:numRef>
          </c:cat>
          <c:val>
            <c:numRef>
              <c:f>'Trend_berusad 13'!$B$6:$H$6</c:f>
              <c:numCache>
                <c:formatCode>General</c:formatCode>
                <c:ptCount val="7"/>
                <c:pt idx="0">
                  <c:v>9</c:v>
                </c:pt>
                <c:pt idx="1">
                  <c:v>5</c:v>
                </c:pt>
                <c:pt idx="2">
                  <c:v>4</c:v>
                </c:pt>
                <c:pt idx="3">
                  <c:v>4</c:v>
                </c:pt>
                <c:pt idx="4">
                  <c:v>4</c:v>
                </c:pt>
                <c:pt idx="5" formatCode="0">
                  <c:v>4</c:v>
                </c:pt>
                <c:pt idx="6">
                  <c:v>5</c:v>
                </c:pt>
              </c:numCache>
            </c:numRef>
          </c:val>
          <c:smooth val="0"/>
          <c:extLst>
            <c:ext xmlns:c16="http://schemas.microsoft.com/office/drawing/2014/chart" uri="{C3380CC4-5D6E-409C-BE32-E72D297353CC}">
              <c16:uniqueId val="{00000015-2F73-42C5-B657-3CC325D4560B}"/>
            </c:ext>
          </c:extLst>
        </c:ser>
        <c:ser>
          <c:idx val="3"/>
          <c:order val="3"/>
          <c:tx>
            <c:strRef>
              <c:f>'Trend_berusad 13'!$A$7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3-F00B-48A3-8F9E-8FE9FAFCF97B}"/>
                </c:ext>
              </c:extLst>
            </c:dLbl>
            <c:dLbl>
              <c:idx val="1"/>
              <c:delete val="1"/>
              <c:extLst>
                <c:ext xmlns:c15="http://schemas.microsoft.com/office/drawing/2012/chart" uri="{CE6537A1-D6FC-4f65-9D91-7224C49458BB}"/>
                <c:ext xmlns:c16="http://schemas.microsoft.com/office/drawing/2014/chart" uri="{C3380CC4-5D6E-409C-BE32-E72D297353CC}">
                  <c16:uniqueId val="{00000014-F00B-48A3-8F9E-8FE9FAFCF97B}"/>
                </c:ext>
              </c:extLst>
            </c:dLbl>
            <c:dLbl>
              <c:idx val="2"/>
              <c:delete val="1"/>
              <c:extLst>
                <c:ext xmlns:c15="http://schemas.microsoft.com/office/drawing/2012/chart" uri="{CE6537A1-D6FC-4f65-9D91-7224C49458BB}"/>
                <c:ext xmlns:c16="http://schemas.microsoft.com/office/drawing/2014/chart" uri="{C3380CC4-5D6E-409C-BE32-E72D297353CC}">
                  <c16:uniqueId val="{00000015-F00B-48A3-8F9E-8FE9FAFCF97B}"/>
                </c:ext>
              </c:extLst>
            </c:dLbl>
            <c:dLbl>
              <c:idx val="3"/>
              <c:delete val="1"/>
              <c:extLst>
                <c:ext xmlns:c15="http://schemas.microsoft.com/office/drawing/2012/chart" uri="{CE6537A1-D6FC-4f65-9D91-7224C49458BB}"/>
                <c:ext xmlns:c16="http://schemas.microsoft.com/office/drawing/2014/chart" uri="{C3380CC4-5D6E-409C-BE32-E72D297353CC}">
                  <c16:uniqueId val="{00000016-F00B-48A3-8F9E-8FE9FAFCF97B}"/>
                </c:ext>
              </c:extLst>
            </c:dLbl>
            <c:dLbl>
              <c:idx val="4"/>
              <c:delete val="1"/>
              <c:extLst>
                <c:ext xmlns:c15="http://schemas.microsoft.com/office/drawing/2012/chart" uri="{CE6537A1-D6FC-4f65-9D91-7224C49458BB}"/>
                <c:ext xmlns:c16="http://schemas.microsoft.com/office/drawing/2014/chart" uri="{C3380CC4-5D6E-409C-BE32-E72D297353CC}">
                  <c16:uniqueId val="{00000017-F00B-48A3-8F9E-8FE9FAFCF97B}"/>
                </c:ext>
              </c:extLst>
            </c:dLbl>
            <c:dLbl>
              <c:idx val="5"/>
              <c:delete val="1"/>
              <c:extLst>
                <c:ext xmlns:c15="http://schemas.microsoft.com/office/drawing/2012/chart" uri="{CE6537A1-D6FC-4f65-9D91-7224C49458BB}"/>
                <c:ext xmlns:c16="http://schemas.microsoft.com/office/drawing/2014/chart" uri="{C3380CC4-5D6E-409C-BE32-E72D297353CC}">
                  <c16:uniqueId val="{00000018-F00B-48A3-8F9E-8FE9FAFCF97B}"/>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00B-48A3-8F9E-8FE9FAFCF9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'Trend_berusad 13'!$B$3:$H$3</c:f>
              <c:numCache>
                <c:formatCode>General</c:formatCode>
                <c:ptCount val="7"/>
                <c:pt idx="0">
                  <c:v>2013</c:v>
                </c:pt>
                <c:pt idx="1">
                  <c:v>2015</c:v>
                </c:pt>
                <c:pt idx="2">
                  <c:v>2017</c:v>
                </c:pt>
                <c:pt idx="3">
                  <c:v>2019</c:v>
                </c:pt>
                <c:pt idx="4">
                  <c:v>2021</c:v>
                </c:pt>
                <c:pt idx="5">
                  <c:v>2023</c:v>
                </c:pt>
                <c:pt idx="6">
                  <c:v>2025</c:v>
                </c:pt>
              </c:numCache>
            </c:numRef>
          </c:cat>
          <c:val>
            <c:numRef>
              <c:f>'Trend_berusad 13'!$B$7:$H$7</c:f>
              <c:numCache>
                <c:formatCode>General</c:formatCode>
                <c:ptCount val="7"/>
                <c:pt idx="0">
                  <c:v>8</c:v>
                </c:pt>
                <c:pt idx="1">
                  <c:v>6</c:v>
                </c:pt>
                <c:pt idx="2">
                  <c:v>5</c:v>
                </c:pt>
                <c:pt idx="3">
                  <c:v>6</c:v>
                </c:pt>
                <c:pt idx="4">
                  <c:v>5</c:v>
                </c:pt>
                <c:pt idx="5">
                  <c:v>7</c:v>
                </c:pt>
                <c:pt idx="6">
                  <c:v>7</c:v>
                </c:pt>
              </c:numCache>
            </c:numRef>
          </c:val>
          <c:smooth val="0"/>
          <c:extLst>
            <c:ext xmlns:c16="http://schemas.microsoft.com/office/drawing/2014/chart" uri="{C3380CC4-5D6E-409C-BE32-E72D297353CC}">
              <c16:uniqueId val="{0000001D-2F73-42C5-B657-3CC325D4560B}"/>
            </c:ext>
          </c:extLst>
        </c:ser>
        <c:dLbls>
          <c:dLblPos val="l"/>
          <c:showLegendKey val="0"/>
          <c:showVal val="1"/>
          <c:showCatName val="0"/>
          <c:showSerName val="0"/>
          <c:showPercent val="0"/>
          <c:showBubbleSize val="0"/>
        </c:dLbls>
        <c:marker val="1"/>
        <c:smooth val="0"/>
        <c:axId val="313100447"/>
        <c:axId val="302892783"/>
      </c:lineChart>
      <c:catAx>
        <c:axId val="3131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2892783"/>
        <c:crosses val="autoZero"/>
        <c:auto val="1"/>
        <c:lblAlgn val="ctr"/>
        <c:lblOffset val="100"/>
        <c:noMultiLvlLbl val="0"/>
      </c:catAx>
      <c:valAx>
        <c:axId val="30289278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13100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'Berusad 13 år'!$B$2</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28-4104-9019-71FA665EC2D4}"/>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128-4104-9019-71FA665EC2D4}"/>
                </c:ext>
              </c:extLst>
            </c:dLbl>
            <c:dLbl>
              <c:idx val="1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128-4104-9019-71FA665EC2D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år'!$B$3:$B$20</c:f>
              <c:numCache>
                <c:formatCode>0</c:formatCode>
                <c:ptCount val="18"/>
                <c:pt idx="0">
                  <c:v>8.6999999999999993</c:v>
                </c:pt>
                <c:pt idx="1">
                  <c:v>7.7</c:v>
                </c:pt>
                <c:pt idx="2">
                  <c:v>7.1</c:v>
                </c:pt>
                <c:pt idx="3">
                  <c:v>8.1999999999999993</c:v>
                </c:pt>
                <c:pt idx="4">
                  <c:v>0</c:v>
                </c:pt>
                <c:pt idx="5">
                  <c:v>7.7</c:v>
                </c:pt>
                <c:pt idx="6">
                  <c:v>9.1</c:v>
                </c:pt>
                <c:pt idx="7">
                  <c:v>4.5999999999999996</c:v>
                </c:pt>
                <c:pt idx="8">
                  <c:v>10.5</c:v>
                </c:pt>
                <c:pt idx="9">
                  <c:v>6.9</c:v>
                </c:pt>
                <c:pt idx="10">
                  <c:v>0</c:v>
                </c:pt>
                <c:pt idx="11">
                  <c:v>0</c:v>
                </c:pt>
                <c:pt idx="12">
                  <c:v>16.7</c:v>
                </c:pt>
                <c:pt idx="13">
                  <c:v>6.3</c:v>
                </c:pt>
                <c:pt idx="14">
                  <c:v>15.6</c:v>
                </c:pt>
                <c:pt idx="15">
                  <c:v>12.5</c:v>
                </c:pt>
                <c:pt idx="16">
                  <c:v>7.8</c:v>
                </c:pt>
                <c:pt idx="17">
                  <c:v>6</c:v>
                </c:pt>
              </c:numCache>
            </c:numRef>
          </c:val>
          <c:extLst>
            <c:ext xmlns:c16="http://schemas.microsoft.com/office/drawing/2014/chart" uri="{C3380CC4-5D6E-409C-BE32-E72D297353CC}">
              <c16:uniqueId val="{00000005-F128-4104-9019-71FA665EC2D4}"/>
            </c:ext>
          </c:extLst>
        </c:ser>
        <c:ser>
          <c:idx val="1"/>
          <c:order val="1"/>
          <c:tx>
            <c:strRef>
              <c:f>'Berusad 13 år'!$C$2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år'!$C$3:$C$20</c:f>
              <c:numCache>
                <c:formatCode>General</c:formatCode>
                <c:ptCount val="18"/>
                <c:pt idx="16" formatCode="0">
                  <c:v>7</c:v>
                </c:pt>
                <c:pt idx="17" formatCode="0">
                  <c:v>5</c:v>
                </c:pt>
              </c:numCache>
            </c:numRef>
          </c:val>
          <c:extLst>
            <c:ext xmlns:c16="http://schemas.microsoft.com/office/drawing/2014/chart" uri="{C3380CC4-5D6E-409C-BE32-E72D297353CC}">
              <c16:uniqueId val="{00000006-F128-4104-9019-71FA665EC2D4}"/>
            </c:ext>
          </c:extLst>
        </c:ser>
        <c:ser>
          <c:idx val="2"/>
          <c:order val="2"/>
          <c:tx>
            <c:strRef>
              <c:f>'Berusad 13 år'!$D$2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år'!$D$3:$D$20</c:f>
              <c:numCache>
                <c:formatCode>General</c:formatCode>
                <c:ptCount val="18"/>
                <c:pt idx="16" formatCode="0">
                  <c:v>8.3000000000000007</c:v>
                </c:pt>
                <c:pt idx="17" formatCode="0">
                  <c:v>7</c:v>
                </c:pt>
              </c:numCache>
            </c:numRef>
          </c:val>
          <c:extLst>
            <c:ext xmlns:c16="http://schemas.microsoft.com/office/drawing/2014/chart" uri="{C3380CC4-5D6E-409C-BE32-E72D297353CC}">
              <c16:uniqueId val="{00000007-F128-4104-9019-71FA665EC2D4}"/>
            </c:ext>
          </c:extLst>
        </c:ser>
        <c:dLbls>
          <c:dLblPos val="outEnd"/>
          <c:showLegendKey val="0"/>
          <c:showVal val="1"/>
          <c:showCatName val="0"/>
          <c:showSerName val="0"/>
          <c:showPercent val="0"/>
          <c:showBubbleSize val="0"/>
        </c:dLbls>
        <c:gapWidth val="219"/>
        <c:overlap val="-27"/>
        <c:axId val="970525008"/>
        <c:axId val="970525336"/>
      </c:barChart>
      <c:catAx>
        <c:axId val="97052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25336"/>
        <c:crosses val="autoZero"/>
        <c:auto val="1"/>
        <c:lblAlgn val="l"/>
        <c:lblOffset val="100"/>
        <c:noMultiLvlLbl val="0"/>
      </c:catAx>
      <c:valAx>
        <c:axId val="970525336"/>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25008"/>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hänt_alkohol!$B$2</c:f>
              <c:strCache>
                <c:ptCount val="1"/>
                <c:pt idx="0">
                  <c:v>Tjejer</c:v>
                </c:pt>
              </c:strCache>
            </c:strRef>
          </c:tx>
          <c:spPr>
            <a:solidFill>
              <a:schemeClr val="bg2">
                <a:lumMod val="75000"/>
              </a:schemeClr>
            </a:solidFill>
            <a:ln>
              <a:noFill/>
            </a:ln>
            <a:effectLst/>
          </c:spPr>
          <c:invertIfNegative val="0"/>
          <c:dLbls>
            <c:dLbl>
              <c:idx val="4"/>
              <c:layout>
                <c:manualLayout>
                  <c:x val="0"/>
                  <c:y val="2.3518518518518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F8-41FD-A16B-7F26F273FD45}"/>
                </c:ext>
              </c:extLst>
            </c:dLbl>
            <c:dLbl>
              <c:idx val="7"/>
              <c:layout>
                <c:manualLayout>
                  <c:x val="-5.291666666666796E-3"/>
                  <c:y val="-3.91975308641975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8-41FD-A16B-7F26F273FD4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hänt_alkohol!$A$4:$A$12</c:f>
              <c:strCache>
                <c:ptCount val="9"/>
                <c:pt idx="0">
                  <c:v>Utsatt för våld</c:v>
                </c:pt>
                <c:pt idx="1">
                  <c:v>Behövt uppsöka sjukhus</c:v>
                </c:pt>
                <c:pt idx="2">
                  <c:v>Råkat i slagsmål</c:v>
                </c:pt>
                <c:pt idx="3">
                  <c:v>Medvetet skadat mig själv</c:v>
                </c:pt>
                <c:pt idx="4">
                  <c:v>Haft oskyddat sex</c:v>
                </c:pt>
                <c:pt idx="5">
                  <c:v>Åkt motorfordon med berusad förare</c:v>
                </c:pt>
                <c:pt idx="6">
                  <c:v>Råkat ut för olycka</c:v>
                </c:pt>
                <c:pt idx="7">
                  <c:v>Kört motorfordon</c:v>
                </c:pt>
                <c:pt idx="8">
                  <c:v>Blivit fotad i pinsam situation</c:v>
                </c:pt>
              </c:strCache>
            </c:strRef>
          </c:cat>
          <c:val>
            <c:numRef>
              <c:f>hänt_alkohol!$B$4:$B$12</c:f>
              <c:numCache>
                <c:formatCode>0</c:formatCode>
                <c:ptCount val="9"/>
                <c:pt idx="0">
                  <c:v>5.6</c:v>
                </c:pt>
                <c:pt idx="1">
                  <c:v>7.7</c:v>
                </c:pt>
                <c:pt idx="2">
                  <c:v>5.5</c:v>
                </c:pt>
                <c:pt idx="3">
                  <c:v>14.2</c:v>
                </c:pt>
                <c:pt idx="4">
                  <c:v>12</c:v>
                </c:pt>
                <c:pt idx="5">
                  <c:v>14.5</c:v>
                </c:pt>
                <c:pt idx="6">
                  <c:v>20</c:v>
                </c:pt>
                <c:pt idx="7">
                  <c:v>17.2</c:v>
                </c:pt>
                <c:pt idx="8">
                  <c:v>26.9</c:v>
                </c:pt>
              </c:numCache>
            </c:numRef>
          </c:val>
          <c:extLst>
            <c:ext xmlns:c16="http://schemas.microsoft.com/office/drawing/2014/chart" uri="{C3380CC4-5D6E-409C-BE32-E72D297353CC}">
              <c16:uniqueId val="{00000000-207B-448C-B76B-AC2DE837094D}"/>
            </c:ext>
          </c:extLst>
        </c:ser>
        <c:ser>
          <c:idx val="1"/>
          <c:order val="1"/>
          <c:tx>
            <c:strRef>
              <c:f>hänt_alkohol!$C$2</c:f>
              <c:strCache>
                <c:ptCount val="1"/>
                <c:pt idx="0">
                  <c:v>Killar</c:v>
                </c:pt>
              </c:strCache>
            </c:strRef>
          </c:tx>
          <c:spPr>
            <a:solidFill>
              <a:schemeClr val="accent1">
                <a:lumMod val="60000"/>
                <a:lumOff val="40000"/>
              </a:schemeClr>
            </a:solidFill>
            <a:ln>
              <a:noFill/>
            </a:ln>
            <a:effectLst/>
          </c:spPr>
          <c:invertIfNegative val="0"/>
          <c:dLbls>
            <c:dLbl>
              <c:idx val="4"/>
              <c:dLblPos val="outEnd"/>
              <c:showLegendKey val="0"/>
              <c:showVal val="1"/>
              <c:showCatName val="0"/>
              <c:showSerName val="0"/>
              <c:showPercent val="0"/>
              <c:showBubbleSize val="0"/>
              <c:extLst>
                <c:ext xmlns:c15="http://schemas.microsoft.com/office/drawing/2012/chart" uri="{CE6537A1-D6FC-4f65-9D91-7224C49458BB}">
                  <c15:layout>
                    <c:manualLayout>
                      <c:w val="3.4131250000000002E-2"/>
                      <c:h val="8.5470370370370349E-2"/>
                    </c:manualLayout>
                  </c15:layout>
                </c:ext>
                <c:ext xmlns:c16="http://schemas.microsoft.com/office/drawing/2014/chart" uri="{C3380CC4-5D6E-409C-BE32-E72D297353CC}">
                  <c16:uniqueId val="{00000003-4CF8-41FD-A16B-7F26F273FD45}"/>
                </c:ext>
              </c:extLst>
            </c:dLbl>
            <c:dLbl>
              <c:idx val="6"/>
              <c:layout>
                <c:manualLayout>
                  <c:x val="0"/>
                  <c:y val="-2.3518518518518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F8-41FD-A16B-7F26F273FD45}"/>
                </c:ext>
              </c:extLst>
            </c:dLbl>
            <c:dLbl>
              <c:idx val="8"/>
              <c:layout>
                <c:manualLayout>
                  <c:x val="-1.2935035758548312E-16"/>
                  <c:y val="-1.9598765432098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8-41FD-A16B-7F26F273FD4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hänt_alkohol!$A$4:$A$12</c:f>
              <c:strCache>
                <c:ptCount val="9"/>
                <c:pt idx="0">
                  <c:v>Utsatt för våld</c:v>
                </c:pt>
                <c:pt idx="1">
                  <c:v>Behövt uppsöka sjukhus</c:v>
                </c:pt>
                <c:pt idx="2">
                  <c:v>Råkat i slagsmål</c:v>
                </c:pt>
                <c:pt idx="3">
                  <c:v>Medvetet skadat mig själv</c:v>
                </c:pt>
                <c:pt idx="4">
                  <c:v>Haft oskyddat sex</c:v>
                </c:pt>
                <c:pt idx="5">
                  <c:v>Åkt motorfordon med berusad förare</c:v>
                </c:pt>
                <c:pt idx="6">
                  <c:v>Råkat ut för olycka</c:v>
                </c:pt>
                <c:pt idx="7">
                  <c:v>Kört motorfordon</c:v>
                </c:pt>
                <c:pt idx="8">
                  <c:v>Blivit fotad i pinsam situation</c:v>
                </c:pt>
              </c:strCache>
            </c:strRef>
          </c:cat>
          <c:val>
            <c:numRef>
              <c:f>hänt_alkohol!$C$4:$C$12</c:f>
              <c:numCache>
                <c:formatCode>0</c:formatCode>
                <c:ptCount val="9"/>
                <c:pt idx="0">
                  <c:v>11.3</c:v>
                </c:pt>
                <c:pt idx="1">
                  <c:v>10.7</c:v>
                </c:pt>
                <c:pt idx="2">
                  <c:v>18.3</c:v>
                </c:pt>
                <c:pt idx="3">
                  <c:v>9</c:v>
                </c:pt>
                <c:pt idx="4">
                  <c:v>12</c:v>
                </c:pt>
                <c:pt idx="5">
                  <c:v>19.100000000000001</c:v>
                </c:pt>
                <c:pt idx="6">
                  <c:v>21</c:v>
                </c:pt>
                <c:pt idx="7">
                  <c:v>31.9</c:v>
                </c:pt>
                <c:pt idx="8">
                  <c:v>23.7</c:v>
                </c:pt>
              </c:numCache>
            </c:numRef>
          </c:val>
          <c:extLst>
            <c:ext xmlns:c16="http://schemas.microsoft.com/office/drawing/2014/chart" uri="{C3380CC4-5D6E-409C-BE32-E72D297353CC}">
              <c16:uniqueId val="{00000001-207B-448C-B76B-AC2DE837094D}"/>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3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layout>
            <c:manualLayout>
              <c:xMode val="edge"/>
              <c:yMode val="edge"/>
              <c:x val="0.55158652777777784"/>
              <c:y val="0.91524598765432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9662828201302"/>
          <c:y val="0.12509196006305834"/>
          <c:w val="0.62911039576548755"/>
          <c:h val="0.69814776502910858"/>
        </c:manualLayout>
      </c:layout>
      <c:barChart>
        <c:barDir val="bar"/>
        <c:grouping val="clustered"/>
        <c:varyColors val="0"/>
        <c:ser>
          <c:idx val="0"/>
          <c:order val="0"/>
          <c:tx>
            <c:strRef>
              <c:f>'köpa alkohol'!$B$3</c:f>
              <c:strCache>
                <c:ptCount val="1"/>
                <c:pt idx="0">
                  <c:v>Tjejer</c:v>
                </c:pt>
              </c:strCache>
            </c:strRef>
          </c:tx>
          <c:spPr>
            <a:solidFill>
              <a:schemeClr val="bg1">
                <a:lumMod val="65000"/>
              </a:schemeClr>
            </a:solidFill>
            <a:ln>
              <a:noFill/>
            </a:ln>
            <a:effectLst/>
          </c:spPr>
          <c:invertIfNegative val="0"/>
          <c:dLbls>
            <c:delete val="1"/>
          </c:dLbls>
          <c:cat>
            <c:strRef>
              <c:f>'köpa alkohol'!$A$4:$A$11</c:f>
              <c:strCache>
                <c:ptCount val="8"/>
                <c:pt idx="0">
                  <c:v>Köpte själv (affär, bar)</c:v>
                </c:pt>
                <c:pt idx="1">
                  <c:v>Kompis föräldrar med eller lov</c:v>
                </c:pt>
                <c:pt idx="2">
                  <c:v>Egna föräldrar utan lov</c:v>
                </c:pt>
                <c:pt idx="3">
                  <c:v>Från langare</c:v>
                </c:pt>
                <c:pt idx="4">
                  <c:v>Egna föräldrar med lov</c:v>
                </c:pt>
                <c:pt idx="5">
                  <c:v>Annan</c:v>
                </c:pt>
                <c:pt idx="6">
                  <c:v>Vet ej</c:v>
                </c:pt>
                <c:pt idx="7">
                  <c:v>Syskon, kompis, partner</c:v>
                </c:pt>
              </c:strCache>
            </c:strRef>
          </c:cat>
          <c:val>
            <c:numRef>
              <c:f>'köpa alkohol'!$B$4:$B$11</c:f>
              <c:numCache>
                <c:formatCode>0</c:formatCode>
                <c:ptCount val="8"/>
                <c:pt idx="0">
                  <c:v>1.2</c:v>
                </c:pt>
                <c:pt idx="1">
                  <c:v>6.1</c:v>
                </c:pt>
                <c:pt idx="2">
                  <c:v>9.1</c:v>
                </c:pt>
                <c:pt idx="3">
                  <c:v>13.7</c:v>
                </c:pt>
                <c:pt idx="4">
                  <c:v>10.1</c:v>
                </c:pt>
                <c:pt idx="5">
                  <c:v>14.9</c:v>
                </c:pt>
                <c:pt idx="6">
                  <c:v>19.2</c:v>
                </c:pt>
                <c:pt idx="7">
                  <c:v>25.6</c:v>
                </c:pt>
              </c:numCache>
            </c:numRef>
          </c:val>
          <c:extLst>
            <c:ext xmlns:c16="http://schemas.microsoft.com/office/drawing/2014/chart" uri="{C3380CC4-5D6E-409C-BE32-E72D297353CC}">
              <c16:uniqueId val="{00000000-D243-4CD3-A541-9B5267E09740}"/>
            </c:ext>
          </c:extLst>
        </c:ser>
        <c:ser>
          <c:idx val="1"/>
          <c:order val="1"/>
          <c:tx>
            <c:strRef>
              <c:f>'köpa alkohol'!$C$3</c:f>
              <c:strCache>
                <c:ptCount val="1"/>
                <c:pt idx="0">
                  <c:v>Killar</c:v>
                </c:pt>
              </c:strCache>
            </c:strRef>
          </c:tx>
          <c:spPr>
            <a:solidFill>
              <a:schemeClr val="accent1">
                <a:lumMod val="40000"/>
                <a:lumOff val="60000"/>
              </a:schemeClr>
            </a:solidFill>
            <a:ln>
              <a:noFill/>
            </a:ln>
            <a:effectLst/>
          </c:spPr>
          <c:invertIfNegative val="0"/>
          <c:dLbls>
            <c:delete val="1"/>
          </c:dLbls>
          <c:cat>
            <c:strRef>
              <c:f>'köpa alkohol'!$A$4:$A$11</c:f>
              <c:strCache>
                <c:ptCount val="8"/>
                <c:pt idx="0">
                  <c:v>Köpte själv (affär, bar)</c:v>
                </c:pt>
                <c:pt idx="1">
                  <c:v>Kompis föräldrar med eller lov</c:v>
                </c:pt>
                <c:pt idx="2">
                  <c:v>Egna föräldrar utan lov</c:v>
                </c:pt>
                <c:pt idx="3">
                  <c:v>Från langare</c:v>
                </c:pt>
                <c:pt idx="4">
                  <c:v>Egna föräldrar med lov</c:v>
                </c:pt>
                <c:pt idx="5">
                  <c:v>Annan</c:v>
                </c:pt>
                <c:pt idx="6">
                  <c:v>Vet ej</c:v>
                </c:pt>
                <c:pt idx="7">
                  <c:v>Syskon, kompis, partner</c:v>
                </c:pt>
              </c:strCache>
            </c:strRef>
          </c:cat>
          <c:val>
            <c:numRef>
              <c:f>'köpa alkohol'!$C$4:$C$11</c:f>
              <c:numCache>
                <c:formatCode>0</c:formatCode>
                <c:ptCount val="8"/>
                <c:pt idx="0">
                  <c:v>3.4</c:v>
                </c:pt>
                <c:pt idx="1">
                  <c:v>1.9</c:v>
                </c:pt>
                <c:pt idx="2">
                  <c:v>5.6</c:v>
                </c:pt>
                <c:pt idx="3">
                  <c:v>12.1</c:v>
                </c:pt>
                <c:pt idx="4">
                  <c:v>17.399999999999999</c:v>
                </c:pt>
                <c:pt idx="5">
                  <c:v>13.1</c:v>
                </c:pt>
                <c:pt idx="6">
                  <c:v>25.2</c:v>
                </c:pt>
                <c:pt idx="7">
                  <c:v>21.2</c:v>
                </c:pt>
              </c:numCache>
            </c:numRef>
          </c:val>
          <c:extLst>
            <c:ext xmlns:c16="http://schemas.microsoft.com/office/drawing/2014/chart" uri="{C3380CC4-5D6E-409C-BE32-E72D297353CC}">
              <c16:uniqueId val="{00000001-D243-4CD3-A541-9B5267E09740}"/>
            </c:ext>
          </c:extLst>
        </c:ser>
        <c:ser>
          <c:idx val="2"/>
          <c:order val="2"/>
          <c:tx>
            <c:strRef>
              <c:f>'köpa alkohol'!$D$3</c:f>
              <c:strCache>
                <c:ptCount val="1"/>
                <c:pt idx="0">
                  <c:v>Totalt</c:v>
                </c:pt>
              </c:strCache>
            </c:strRef>
          </c:tx>
          <c:spPr>
            <a:solidFill>
              <a:schemeClr val="accent1"/>
            </a:solidFill>
            <a:ln>
              <a:noFill/>
            </a:ln>
            <a:effectLst/>
          </c:spPr>
          <c:invertIfNegative val="0"/>
          <c:dLbls>
            <c:dLbl>
              <c:idx val="6"/>
              <c:layout>
                <c:manualLayout>
                  <c:x val="0"/>
                  <c:y val="-7.8395061728395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BD-4ADA-8413-53D3E35FDF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alkohol'!$A$4:$A$11</c:f>
              <c:strCache>
                <c:ptCount val="8"/>
                <c:pt idx="0">
                  <c:v>Köpte själv (affär, bar)</c:v>
                </c:pt>
                <c:pt idx="1">
                  <c:v>Kompis föräldrar med eller lov</c:v>
                </c:pt>
                <c:pt idx="2">
                  <c:v>Egna föräldrar utan lov</c:v>
                </c:pt>
                <c:pt idx="3">
                  <c:v>Från langare</c:v>
                </c:pt>
                <c:pt idx="4">
                  <c:v>Egna föräldrar med lov</c:v>
                </c:pt>
                <c:pt idx="5">
                  <c:v>Annan</c:v>
                </c:pt>
                <c:pt idx="6">
                  <c:v>Vet ej</c:v>
                </c:pt>
                <c:pt idx="7">
                  <c:v>Syskon, kompis, partner</c:v>
                </c:pt>
              </c:strCache>
            </c:strRef>
          </c:cat>
          <c:val>
            <c:numRef>
              <c:f>'köpa alkohol'!$D$4:$D$11</c:f>
              <c:numCache>
                <c:formatCode>0</c:formatCode>
                <c:ptCount val="8"/>
                <c:pt idx="0">
                  <c:v>2.4</c:v>
                </c:pt>
                <c:pt idx="1">
                  <c:v>3.9</c:v>
                </c:pt>
                <c:pt idx="2">
                  <c:v>7.3</c:v>
                </c:pt>
                <c:pt idx="3">
                  <c:v>13.2</c:v>
                </c:pt>
                <c:pt idx="4">
                  <c:v>13.7</c:v>
                </c:pt>
                <c:pt idx="5">
                  <c:v>14.1</c:v>
                </c:pt>
                <c:pt idx="6">
                  <c:v>22.2</c:v>
                </c:pt>
                <c:pt idx="7">
                  <c:v>23.2</c:v>
                </c:pt>
              </c:numCache>
            </c:numRef>
          </c:val>
          <c:extLst>
            <c:ext xmlns:c16="http://schemas.microsoft.com/office/drawing/2014/chart" uri="{C3380CC4-5D6E-409C-BE32-E72D297353CC}">
              <c16:uniqueId val="{00000002-D243-4CD3-A541-9B5267E09740}"/>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Alkohol_internet!$B$4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Alkohol_internet!$A$5:$A$7</c:f>
              <c:strCache>
                <c:ptCount val="3"/>
                <c:pt idx="0">
                  <c:v>Nej</c:v>
                </c:pt>
                <c:pt idx="1">
                  <c:v>Ja, 1–2 gånger  </c:v>
                </c:pt>
                <c:pt idx="2">
                  <c:v>Ja, 3 gånger eller fler  </c:v>
                </c:pt>
              </c:strCache>
            </c:strRef>
          </c:cat>
          <c:val>
            <c:numRef>
              <c:f>Alkohol_internet!$B$5:$B$7</c:f>
              <c:numCache>
                <c:formatCode>0</c:formatCode>
                <c:ptCount val="3"/>
                <c:pt idx="0">
                  <c:v>91</c:v>
                </c:pt>
                <c:pt idx="1">
                  <c:v>6.3</c:v>
                </c:pt>
                <c:pt idx="2">
                  <c:v>2.7</c:v>
                </c:pt>
              </c:numCache>
            </c:numRef>
          </c:val>
          <c:extLst>
            <c:ext xmlns:c16="http://schemas.microsoft.com/office/drawing/2014/chart" uri="{C3380CC4-5D6E-409C-BE32-E72D297353CC}">
              <c16:uniqueId val="{00000000-4900-4FB2-BC80-2753D7BF4C31}"/>
            </c:ext>
          </c:extLst>
        </c:ser>
        <c:ser>
          <c:idx val="1"/>
          <c:order val="1"/>
          <c:tx>
            <c:strRef>
              <c:f>Alkohol_internet!$C$4</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Alkohol_internet!$A$5:$A$7</c:f>
              <c:strCache>
                <c:ptCount val="3"/>
                <c:pt idx="0">
                  <c:v>Nej</c:v>
                </c:pt>
                <c:pt idx="1">
                  <c:v>Ja, 1–2 gånger  </c:v>
                </c:pt>
                <c:pt idx="2">
                  <c:v>Ja, 3 gånger eller fler  </c:v>
                </c:pt>
              </c:strCache>
            </c:strRef>
          </c:cat>
          <c:val>
            <c:numRef>
              <c:f>Alkohol_internet!$C$5:$C$7</c:f>
              <c:numCache>
                <c:formatCode>0</c:formatCode>
                <c:ptCount val="3"/>
                <c:pt idx="0">
                  <c:v>92.8</c:v>
                </c:pt>
                <c:pt idx="1">
                  <c:v>3.8</c:v>
                </c:pt>
                <c:pt idx="2">
                  <c:v>3.4</c:v>
                </c:pt>
              </c:numCache>
            </c:numRef>
          </c:val>
          <c:extLst>
            <c:ext xmlns:c16="http://schemas.microsoft.com/office/drawing/2014/chart" uri="{C3380CC4-5D6E-409C-BE32-E72D297353CC}">
              <c16:uniqueId val="{00000001-4900-4FB2-BC80-2753D7BF4C31}"/>
            </c:ext>
          </c:extLst>
        </c:ser>
        <c:ser>
          <c:idx val="2"/>
          <c:order val="2"/>
          <c:tx>
            <c:strRef>
              <c:f>Alkohol_internet!$D$4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Alkohol_internet!$A$5:$A$7</c:f>
              <c:strCache>
                <c:ptCount val="3"/>
                <c:pt idx="0">
                  <c:v>Nej</c:v>
                </c:pt>
                <c:pt idx="1">
                  <c:v>Ja, 1–2 gånger  </c:v>
                </c:pt>
                <c:pt idx="2">
                  <c:v>Ja, 3 gånger eller fler  </c:v>
                </c:pt>
              </c:strCache>
            </c:strRef>
          </c:cat>
          <c:val>
            <c:numRef>
              <c:f>Alkohol_internet!$D$5:$D$7</c:f>
              <c:numCache>
                <c:formatCode>0</c:formatCode>
                <c:ptCount val="3"/>
                <c:pt idx="0">
                  <c:v>89.9</c:v>
                </c:pt>
                <c:pt idx="1">
                  <c:v>8.3000000000000007</c:v>
                </c:pt>
                <c:pt idx="2">
                  <c:v>1.8</c:v>
                </c:pt>
              </c:numCache>
            </c:numRef>
          </c:val>
          <c:extLst>
            <c:ext xmlns:c16="http://schemas.microsoft.com/office/drawing/2014/chart" uri="{C3380CC4-5D6E-409C-BE32-E72D297353CC}">
              <c16:uniqueId val="{00000002-4900-4FB2-BC80-2753D7BF4C31}"/>
            </c:ext>
          </c:extLst>
        </c:ser>
        <c:dLbls>
          <c:dLblPos val="outEnd"/>
          <c:showLegendKey val="0"/>
          <c:showVal val="1"/>
          <c:showCatName val="0"/>
          <c:showSerName val="0"/>
          <c:showPercent val="0"/>
          <c:showBubbleSize val="0"/>
        </c:dLbls>
        <c:gapWidth val="219"/>
        <c:overlap val="-27"/>
        <c:axId val="1042986367"/>
        <c:axId val="1660020543"/>
      </c:barChart>
      <c:catAx>
        <c:axId val="104298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60020543"/>
        <c:crosses val="autoZero"/>
        <c:auto val="1"/>
        <c:lblAlgn val="ctr"/>
        <c:lblOffset val="100"/>
        <c:noMultiLvlLbl val="0"/>
      </c:catAx>
      <c:valAx>
        <c:axId val="16600205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42986367"/>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Trend_erbjudnarkotika!$A$4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5C90-4D78-B110-03E129A506A1}"/>
                </c:ext>
              </c:extLst>
            </c:dLbl>
            <c:dLbl>
              <c:idx val="2"/>
              <c:delete val="1"/>
              <c:extLst>
                <c:ext xmlns:c15="http://schemas.microsoft.com/office/drawing/2012/chart" uri="{CE6537A1-D6FC-4f65-9D91-7224C49458BB}"/>
                <c:ext xmlns:c16="http://schemas.microsoft.com/office/drawing/2014/chart" uri="{C3380CC4-5D6E-409C-BE32-E72D297353CC}">
                  <c16:uniqueId val="{00000001-5C90-4D78-B110-03E129A506A1}"/>
                </c:ext>
              </c:extLst>
            </c:dLbl>
            <c:dLbl>
              <c:idx val="3"/>
              <c:delete val="1"/>
              <c:extLst>
                <c:ext xmlns:c15="http://schemas.microsoft.com/office/drawing/2012/chart" uri="{CE6537A1-D6FC-4f65-9D91-7224C49458BB}"/>
                <c:ext xmlns:c16="http://schemas.microsoft.com/office/drawing/2014/chart" uri="{C3380CC4-5D6E-409C-BE32-E72D297353CC}">
                  <c16:uniqueId val="{00000002-5C90-4D78-B110-03E129A506A1}"/>
                </c:ext>
              </c:extLst>
            </c:dLbl>
            <c:dLbl>
              <c:idx val="4"/>
              <c:delete val="1"/>
              <c:extLst>
                <c:ext xmlns:c15="http://schemas.microsoft.com/office/drawing/2012/chart" uri="{CE6537A1-D6FC-4f65-9D91-7224C49458BB}"/>
                <c:ext xmlns:c16="http://schemas.microsoft.com/office/drawing/2014/chart" uri="{C3380CC4-5D6E-409C-BE32-E72D297353CC}">
                  <c16:uniqueId val="{00000003-5C90-4D78-B110-03E129A506A1}"/>
                </c:ext>
              </c:extLst>
            </c:dLbl>
            <c:dLbl>
              <c:idx val="5"/>
              <c:delete val="1"/>
              <c:extLst>
                <c:ext xmlns:c15="http://schemas.microsoft.com/office/drawing/2012/chart" uri="{CE6537A1-D6FC-4f65-9D91-7224C49458BB}"/>
                <c:ext xmlns:c16="http://schemas.microsoft.com/office/drawing/2014/chart" uri="{C3380CC4-5D6E-409C-BE32-E72D297353CC}">
                  <c16:uniqueId val="{00000004-5C90-4D78-B110-03E129A506A1}"/>
                </c:ext>
              </c:extLst>
            </c:dLbl>
            <c:dLbl>
              <c:idx val="6"/>
              <c:delete val="1"/>
              <c:extLst>
                <c:ext xmlns:c15="http://schemas.microsoft.com/office/drawing/2012/chart" uri="{CE6537A1-D6FC-4f65-9D91-7224C49458BB}"/>
                <c:ext xmlns:c16="http://schemas.microsoft.com/office/drawing/2014/chart" uri="{C3380CC4-5D6E-409C-BE32-E72D297353CC}">
                  <c16:uniqueId val="{00000005-5C90-4D78-B110-03E129A506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Trend_erbjudnarkotika!$B$3:$H$3</c:f>
              <c:numCache>
                <c:formatCode>General</c:formatCode>
                <c:ptCount val="7"/>
                <c:pt idx="0">
                  <c:v>2013</c:v>
                </c:pt>
                <c:pt idx="1">
                  <c:v>2015</c:v>
                </c:pt>
                <c:pt idx="2">
                  <c:v>2017</c:v>
                </c:pt>
                <c:pt idx="3">
                  <c:v>2019</c:v>
                </c:pt>
                <c:pt idx="4">
                  <c:v>2021</c:v>
                </c:pt>
                <c:pt idx="5">
                  <c:v>2023</c:v>
                </c:pt>
                <c:pt idx="6">
                  <c:v>2025</c:v>
                </c:pt>
              </c:numCache>
            </c:numRef>
          </c:cat>
          <c:val>
            <c:numRef>
              <c:f>Trend_erbjudnarkotika!$B$4:$H$4</c:f>
              <c:numCache>
                <c:formatCode>General</c:formatCode>
                <c:ptCount val="7"/>
                <c:pt idx="0">
                  <c:v>11</c:v>
                </c:pt>
                <c:pt idx="1">
                  <c:v>12</c:v>
                </c:pt>
                <c:pt idx="2">
                  <c:v>15</c:v>
                </c:pt>
                <c:pt idx="3">
                  <c:v>17</c:v>
                </c:pt>
                <c:pt idx="4">
                  <c:v>16</c:v>
                </c:pt>
                <c:pt idx="5" formatCode="0">
                  <c:v>17.2</c:v>
                </c:pt>
                <c:pt idx="6" formatCode="0">
                  <c:v>15.9</c:v>
                </c:pt>
              </c:numCache>
            </c:numRef>
          </c:val>
          <c:smooth val="0"/>
          <c:extLst>
            <c:ext xmlns:c16="http://schemas.microsoft.com/office/drawing/2014/chart" uri="{C3380CC4-5D6E-409C-BE32-E72D297353CC}">
              <c16:uniqueId val="{00000006-5C90-4D78-B110-03E129A506A1}"/>
            </c:ext>
          </c:extLst>
        </c:ser>
        <c:ser>
          <c:idx val="1"/>
          <c:order val="1"/>
          <c:tx>
            <c:strRef>
              <c:f>Trend_erbjudnarkotika!$A$5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2097222222222239E-2"/>
                  <c:y val="-2.9567892108675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90-4D78-B110-03E129A506A1}"/>
                </c:ext>
              </c:extLst>
            </c:dLbl>
            <c:dLbl>
              <c:idx val="1"/>
              <c:delete val="1"/>
              <c:extLst>
                <c:ext xmlns:c15="http://schemas.microsoft.com/office/drawing/2012/chart" uri="{CE6537A1-D6FC-4f65-9D91-7224C49458BB}"/>
                <c:ext xmlns:c16="http://schemas.microsoft.com/office/drawing/2014/chart" uri="{C3380CC4-5D6E-409C-BE32-E72D297353CC}">
                  <c16:uniqueId val="{00000008-5C90-4D78-B110-03E129A506A1}"/>
                </c:ext>
              </c:extLst>
            </c:dLbl>
            <c:dLbl>
              <c:idx val="2"/>
              <c:delete val="1"/>
              <c:extLst>
                <c:ext xmlns:c15="http://schemas.microsoft.com/office/drawing/2012/chart" uri="{CE6537A1-D6FC-4f65-9D91-7224C49458BB}"/>
                <c:ext xmlns:c16="http://schemas.microsoft.com/office/drawing/2014/chart" uri="{C3380CC4-5D6E-409C-BE32-E72D297353CC}">
                  <c16:uniqueId val="{00000009-5C90-4D78-B110-03E129A506A1}"/>
                </c:ext>
              </c:extLst>
            </c:dLbl>
            <c:dLbl>
              <c:idx val="3"/>
              <c:delete val="1"/>
              <c:extLst>
                <c:ext xmlns:c15="http://schemas.microsoft.com/office/drawing/2012/chart" uri="{CE6537A1-D6FC-4f65-9D91-7224C49458BB}"/>
                <c:ext xmlns:c16="http://schemas.microsoft.com/office/drawing/2014/chart" uri="{C3380CC4-5D6E-409C-BE32-E72D297353CC}">
                  <c16:uniqueId val="{0000000A-5C90-4D78-B110-03E129A506A1}"/>
                </c:ext>
              </c:extLst>
            </c:dLbl>
            <c:dLbl>
              <c:idx val="4"/>
              <c:delete val="1"/>
              <c:extLst>
                <c:ext xmlns:c15="http://schemas.microsoft.com/office/drawing/2012/chart" uri="{CE6537A1-D6FC-4f65-9D91-7224C49458BB}"/>
                <c:ext xmlns:c16="http://schemas.microsoft.com/office/drawing/2014/chart" uri="{C3380CC4-5D6E-409C-BE32-E72D297353CC}">
                  <c16:uniqueId val="{0000000B-5C90-4D78-B110-03E129A506A1}"/>
                </c:ext>
              </c:extLst>
            </c:dLbl>
            <c:dLbl>
              <c:idx val="5"/>
              <c:delete val="1"/>
              <c:extLst>
                <c:ext xmlns:c15="http://schemas.microsoft.com/office/drawing/2012/chart" uri="{CE6537A1-D6FC-4f65-9D91-7224C49458BB}"/>
                <c:ext xmlns:c16="http://schemas.microsoft.com/office/drawing/2014/chart" uri="{C3380CC4-5D6E-409C-BE32-E72D297353CC}">
                  <c16:uniqueId val="{0000000C-5C90-4D78-B110-03E129A506A1}"/>
                </c:ext>
              </c:extLst>
            </c:dLbl>
            <c:dLbl>
              <c:idx val="6"/>
              <c:layout>
                <c:manualLayout>
                  <c:x val="-1.7638888888888888E-3"/>
                  <c:y val="-2.3518511259718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90-4D78-B110-03E129A506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Trend_erbjudnarkotika!$B$3:$H$3</c:f>
              <c:numCache>
                <c:formatCode>General</c:formatCode>
                <c:ptCount val="7"/>
                <c:pt idx="0">
                  <c:v>2013</c:v>
                </c:pt>
                <c:pt idx="1">
                  <c:v>2015</c:v>
                </c:pt>
                <c:pt idx="2">
                  <c:v>2017</c:v>
                </c:pt>
                <c:pt idx="3">
                  <c:v>2019</c:v>
                </c:pt>
                <c:pt idx="4">
                  <c:v>2021</c:v>
                </c:pt>
                <c:pt idx="5">
                  <c:v>2023</c:v>
                </c:pt>
                <c:pt idx="6">
                  <c:v>2025</c:v>
                </c:pt>
              </c:numCache>
            </c:numRef>
          </c:cat>
          <c:val>
            <c:numRef>
              <c:f>Trend_erbjudnarkotika!$B$5:$H$5</c:f>
              <c:numCache>
                <c:formatCode>General</c:formatCode>
                <c:ptCount val="7"/>
                <c:pt idx="0">
                  <c:v>12</c:v>
                </c:pt>
                <c:pt idx="1">
                  <c:v>11</c:v>
                </c:pt>
                <c:pt idx="2">
                  <c:v>16</c:v>
                </c:pt>
                <c:pt idx="3">
                  <c:v>18</c:v>
                </c:pt>
                <c:pt idx="4">
                  <c:v>19</c:v>
                </c:pt>
                <c:pt idx="5" formatCode="0">
                  <c:v>23.1</c:v>
                </c:pt>
                <c:pt idx="6" formatCode="0">
                  <c:v>16</c:v>
                </c:pt>
              </c:numCache>
            </c:numRef>
          </c:val>
          <c:smooth val="0"/>
          <c:extLst>
            <c:ext xmlns:c16="http://schemas.microsoft.com/office/drawing/2014/chart" uri="{C3380CC4-5D6E-409C-BE32-E72D297353CC}">
              <c16:uniqueId val="{0000000E-5C90-4D78-B110-03E129A506A1}"/>
            </c:ext>
          </c:extLst>
        </c:ser>
        <c:ser>
          <c:idx val="2"/>
          <c:order val="2"/>
          <c:tx>
            <c:strRef>
              <c:f>Trend_erbjudnarkotika!$A$6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386111111111111E-2"/>
                  <c:y val="-2.7777769204392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C90-4D78-B110-03E129A506A1}"/>
                </c:ext>
              </c:extLst>
            </c:dLbl>
            <c:dLbl>
              <c:idx val="1"/>
              <c:delete val="1"/>
              <c:extLst>
                <c:ext xmlns:c15="http://schemas.microsoft.com/office/drawing/2012/chart" uri="{CE6537A1-D6FC-4f65-9D91-7224C49458BB}"/>
                <c:ext xmlns:c16="http://schemas.microsoft.com/office/drawing/2014/chart" uri="{C3380CC4-5D6E-409C-BE32-E72D297353CC}">
                  <c16:uniqueId val="{00000010-5C90-4D78-B110-03E129A506A1}"/>
                </c:ext>
              </c:extLst>
            </c:dLbl>
            <c:dLbl>
              <c:idx val="2"/>
              <c:delete val="1"/>
              <c:extLst>
                <c:ext xmlns:c15="http://schemas.microsoft.com/office/drawing/2012/chart" uri="{CE6537A1-D6FC-4f65-9D91-7224C49458BB}"/>
                <c:ext xmlns:c16="http://schemas.microsoft.com/office/drawing/2014/chart" uri="{C3380CC4-5D6E-409C-BE32-E72D297353CC}">
                  <c16:uniqueId val="{00000011-5C90-4D78-B110-03E129A506A1}"/>
                </c:ext>
              </c:extLst>
            </c:dLbl>
            <c:dLbl>
              <c:idx val="3"/>
              <c:delete val="1"/>
              <c:extLst>
                <c:ext xmlns:c15="http://schemas.microsoft.com/office/drawing/2012/chart" uri="{CE6537A1-D6FC-4f65-9D91-7224C49458BB}"/>
                <c:ext xmlns:c16="http://schemas.microsoft.com/office/drawing/2014/chart" uri="{C3380CC4-5D6E-409C-BE32-E72D297353CC}">
                  <c16:uniqueId val="{00000012-5C90-4D78-B110-03E129A506A1}"/>
                </c:ext>
              </c:extLst>
            </c:dLbl>
            <c:dLbl>
              <c:idx val="4"/>
              <c:delete val="1"/>
              <c:extLst>
                <c:ext xmlns:c15="http://schemas.microsoft.com/office/drawing/2012/chart" uri="{CE6537A1-D6FC-4f65-9D91-7224C49458BB}"/>
                <c:ext xmlns:c16="http://schemas.microsoft.com/office/drawing/2014/chart" uri="{C3380CC4-5D6E-409C-BE32-E72D297353CC}">
                  <c16:uniqueId val="{00000013-5C90-4D78-B110-03E129A506A1}"/>
                </c:ext>
              </c:extLst>
            </c:dLbl>
            <c:dLbl>
              <c:idx val="5"/>
              <c:delete val="1"/>
              <c:extLst>
                <c:ext xmlns:c15="http://schemas.microsoft.com/office/drawing/2012/chart" uri="{CE6537A1-D6FC-4f65-9D91-7224C49458BB}"/>
                <c:ext xmlns:c16="http://schemas.microsoft.com/office/drawing/2014/chart" uri="{C3380CC4-5D6E-409C-BE32-E72D297353CC}">
                  <c16:uniqueId val="{00000014-5C90-4D78-B110-03E129A506A1}"/>
                </c:ext>
              </c:extLst>
            </c:dLbl>
            <c:dLbl>
              <c:idx val="6"/>
              <c:layout>
                <c:manualLayout>
                  <c:x val="0"/>
                  <c:y val="2.3518511259718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C90-4D78-B110-03E129A506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Trend_erbjudnarkotika!$B$3:$H$3</c:f>
              <c:numCache>
                <c:formatCode>General</c:formatCode>
                <c:ptCount val="7"/>
                <c:pt idx="0">
                  <c:v>2013</c:v>
                </c:pt>
                <c:pt idx="1">
                  <c:v>2015</c:v>
                </c:pt>
                <c:pt idx="2">
                  <c:v>2017</c:v>
                </c:pt>
                <c:pt idx="3">
                  <c:v>2019</c:v>
                </c:pt>
                <c:pt idx="4">
                  <c:v>2021</c:v>
                </c:pt>
                <c:pt idx="5">
                  <c:v>2023</c:v>
                </c:pt>
                <c:pt idx="6">
                  <c:v>2025</c:v>
                </c:pt>
              </c:numCache>
            </c:numRef>
          </c:cat>
          <c:val>
            <c:numRef>
              <c:f>Trend_erbjudnarkotika!$B$6:$H$6</c:f>
              <c:numCache>
                <c:formatCode>General</c:formatCode>
                <c:ptCount val="7"/>
                <c:pt idx="0">
                  <c:v>23</c:v>
                </c:pt>
                <c:pt idx="1">
                  <c:v>23</c:v>
                </c:pt>
                <c:pt idx="2">
                  <c:v>23</c:v>
                </c:pt>
                <c:pt idx="3">
                  <c:v>25</c:v>
                </c:pt>
                <c:pt idx="4">
                  <c:v>21</c:v>
                </c:pt>
                <c:pt idx="5" formatCode="0">
                  <c:v>21</c:v>
                </c:pt>
                <c:pt idx="6" formatCode="0">
                  <c:v>14</c:v>
                </c:pt>
              </c:numCache>
            </c:numRef>
          </c:val>
          <c:smooth val="0"/>
          <c:extLst>
            <c:ext xmlns:c16="http://schemas.microsoft.com/office/drawing/2014/chart" uri="{C3380CC4-5D6E-409C-BE32-E72D297353CC}">
              <c16:uniqueId val="{00000015-5C90-4D78-B110-03E129A506A1}"/>
            </c:ext>
          </c:extLst>
        </c:ser>
        <c:ser>
          <c:idx val="3"/>
          <c:order val="3"/>
          <c:tx>
            <c:strRef>
              <c:f>Trend_erbjudnarkotika!$A$7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6-5C90-4D78-B110-03E129A506A1}"/>
                </c:ext>
              </c:extLst>
            </c:dLbl>
            <c:dLbl>
              <c:idx val="2"/>
              <c:delete val="1"/>
              <c:extLst>
                <c:ext xmlns:c15="http://schemas.microsoft.com/office/drawing/2012/chart" uri="{CE6537A1-D6FC-4f65-9D91-7224C49458BB}"/>
                <c:ext xmlns:c16="http://schemas.microsoft.com/office/drawing/2014/chart" uri="{C3380CC4-5D6E-409C-BE32-E72D297353CC}">
                  <c16:uniqueId val="{00000017-5C90-4D78-B110-03E129A506A1}"/>
                </c:ext>
              </c:extLst>
            </c:dLbl>
            <c:dLbl>
              <c:idx val="3"/>
              <c:delete val="1"/>
              <c:extLst>
                <c:ext xmlns:c15="http://schemas.microsoft.com/office/drawing/2012/chart" uri="{CE6537A1-D6FC-4f65-9D91-7224C49458BB}"/>
                <c:ext xmlns:c16="http://schemas.microsoft.com/office/drawing/2014/chart" uri="{C3380CC4-5D6E-409C-BE32-E72D297353CC}">
                  <c16:uniqueId val="{00000018-5C90-4D78-B110-03E129A506A1}"/>
                </c:ext>
              </c:extLst>
            </c:dLbl>
            <c:dLbl>
              <c:idx val="4"/>
              <c:delete val="1"/>
              <c:extLst>
                <c:ext xmlns:c15="http://schemas.microsoft.com/office/drawing/2012/chart" uri="{CE6537A1-D6FC-4f65-9D91-7224C49458BB}"/>
                <c:ext xmlns:c16="http://schemas.microsoft.com/office/drawing/2014/chart" uri="{C3380CC4-5D6E-409C-BE32-E72D297353CC}">
                  <c16:uniqueId val="{00000019-5C90-4D78-B110-03E129A506A1}"/>
                </c:ext>
              </c:extLst>
            </c:dLbl>
            <c:dLbl>
              <c:idx val="5"/>
              <c:delete val="1"/>
              <c:extLst>
                <c:ext xmlns:c15="http://schemas.microsoft.com/office/drawing/2012/chart" uri="{CE6537A1-D6FC-4f65-9D91-7224C49458BB}"/>
                <c:ext xmlns:c16="http://schemas.microsoft.com/office/drawing/2014/chart" uri="{C3380CC4-5D6E-409C-BE32-E72D297353CC}">
                  <c16:uniqueId val="{0000001A-5C90-4D78-B110-03E129A506A1}"/>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C90-4D78-B110-03E129A506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Trend_erbjudnarkotika!$B$3:$H$3</c:f>
              <c:numCache>
                <c:formatCode>General</c:formatCode>
                <c:ptCount val="7"/>
                <c:pt idx="0">
                  <c:v>2013</c:v>
                </c:pt>
                <c:pt idx="1">
                  <c:v>2015</c:v>
                </c:pt>
                <c:pt idx="2">
                  <c:v>2017</c:v>
                </c:pt>
                <c:pt idx="3">
                  <c:v>2019</c:v>
                </c:pt>
                <c:pt idx="4">
                  <c:v>2021</c:v>
                </c:pt>
                <c:pt idx="5">
                  <c:v>2023</c:v>
                </c:pt>
                <c:pt idx="6">
                  <c:v>2025</c:v>
                </c:pt>
              </c:numCache>
            </c:numRef>
          </c:cat>
          <c:val>
            <c:numRef>
              <c:f>Trend_erbjudnarkotika!$B$7:$H$7</c:f>
              <c:numCache>
                <c:formatCode>General</c:formatCode>
                <c:ptCount val="7"/>
                <c:pt idx="0">
                  <c:v>22</c:v>
                </c:pt>
                <c:pt idx="1">
                  <c:v>23</c:v>
                </c:pt>
                <c:pt idx="2">
                  <c:v>26</c:v>
                </c:pt>
                <c:pt idx="3">
                  <c:v>24</c:v>
                </c:pt>
                <c:pt idx="4">
                  <c:v>21</c:v>
                </c:pt>
                <c:pt idx="5" formatCode="0">
                  <c:v>23</c:v>
                </c:pt>
                <c:pt idx="6" formatCode="0">
                  <c:v>15</c:v>
                </c:pt>
              </c:numCache>
            </c:numRef>
          </c:val>
          <c:smooth val="0"/>
          <c:extLst>
            <c:ext xmlns:c16="http://schemas.microsoft.com/office/drawing/2014/chart" uri="{C3380CC4-5D6E-409C-BE32-E72D297353CC}">
              <c16:uniqueId val="{0000001B-5C90-4D78-B110-03E129A506A1}"/>
            </c:ext>
          </c:extLst>
        </c:ser>
        <c:dLbls>
          <c:dLblPos val="l"/>
          <c:showLegendKey val="0"/>
          <c:showVal val="1"/>
          <c:showCatName val="0"/>
          <c:showSerName val="0"/>
          <c:showPercent val="0"/>
          <c:showBubbleSize val="0"/>
        </c:dLbls>
        <c:marker val="1"/>
        <c:smooth val="0"/>
        <c:axId val="331256399"/>
        <c:axId val="389915247"/>
      </c:lineChart>
      <c:catAx>
        <c:axId val="33125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5247"/>
        <c:crosses val="autoZero"/>
        <c:auto val="1"/>
        <c:lblAlgn val="ctr"/>
        <c:lblOffset val="100"/>
        <c:noMultiLvlLbl val="0"/>
      </c:catAx>
      <c:valAx>
        <c:axId val="389915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1256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Rökare!$B$2</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E7-4788-87AF-53A00BE7AF5C}"/>
                </c:ext>
              </c:extLst>
            </c:dLbl>
            <c:dLbl>
              <c:idx val="6"/>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E7-4788-87AF-53A00BE7AF5C}"/>
                </c:ext>
              </c:extLst>
            </c:dLbl>
            <c:dLbl>
              <c:idx val="11"/>
              <c:tx>
                <c:rich>
                  <a:bodyPr/>
                  <a:lstStyle/>
                  <a:p>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4E7-4788-87AF-53A00BE7AF5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Rökare!$B$3:$B$20</c:f>
              <c:numCache>
                <c:formatCode>0</c:formatCode>
                <c:ptCount val="18"/>
                <c:pt idx="0">
                  <c:v>10.4</c:v>
                </c:pt>
                <c:pt idx="1">
                  <c:v>15.2</c:v>
                </c:pt>
                <c:pt idx="2">
                  <c:v>12.5</c:v>
                </c:pt>
                <c:pt idx="3">
                  <c:v>7.1</c:v>
                </c:pt>
                <c:pt idx="4">
                  <c:v>0</c:v>
                </c:pt>
                <c:pt idx="5">
                  <c:v>7.6</c:v>
                </c:pt>
                <c:pt idx="6">
                  <c:v>5.4</c:v>
                </c:pt>
                <c:pt idx="7">
                  <c:v>4.7</c:v>
                </c:pt>
                <c:pt idx="8">
                  <c:v>9.1999999999999993</c:v>
                </c:pt>
                <c:pt idx="9">
                  <c:v>7.4</c:v>
                </c:pt>
                <c:pt idx="10">
                  <c:v>17.600000000000001</c:v>
                </c:pt>
                <c:pt idx="11">
                  <c:v>0</c:v>
                </c:pt>
                <c:pt idx="12">
                  <c:v>14.4</c:v>
                </c:pt>
                <c:pt idx="13">
                  <c:v>4</c:v>
                </c:pt>
                <c:pt idx="14">
                  <c:v>19</c:v>
                </c:pt>
                <c:pt idx="15">
                  <c:v>16</c:v>
                </c:pt>
                <c:pt idx="16">
                  <c:v>8.4</c:v>
                </c:pt>
                <c:pt idx="17">
                  <c:v>7</c:v>
                </c:pt>
              </c:numCache>
            </c:numRef>
          </c:val>
          <c:extLst>
            <c:ext xmlns:c16="http://schemas.microsoft.com/office/drawing/2014/chart" uri="{C3380CC4-5D6E-409C-BE32-E72D297353CC}">
              <c16:uniqueId val="{00000003-94E7-4788-87AF-53A00BE7AF5C}"/>
            </c:ext>
          </c:extLst>
        </c:ser>
        <c:ser>
          <c:idx val="1"/>
          <c:order val="1"/>
          <c:tx>
            <c:strRef>
              <c:f>Rökare!$C$2</c:f>
              <c:strCache>
                <c:ptCount val="1"/>
                <c:pt idx="0">
                  <c:v>Killar</c:v>
                </c:pt>
              </c:strCache>
            </c:strRef>
          </c:tx>
          <c:spPr>
            <a:solidFill>
              <a:schemeClr val="accent1">
                <a:lumMod val="40000"/>
                <a:lumOff val="60000"/>
              </a:schemeClr>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4-94E7-4788-87AF-53A00BE7AF5C}"/>
                </c:ext>
              </c:extLst>
            </c:dLbl>
            <c:dLbl>
              <c:idx val="11"/>
              <c:delete val="1"/>
              <c:extLst>
                <c:ext xmlns:c15="http://schemas.microsoft.com/office/drawing/2012/chart" uri="{CE6537A1-D6FC-4f65-9D91-7224C49458BB}"/>
                <c:ext xmlns:c16="http://schemas.microsoft.com/office/drawing/2014/chart" uri="{C3380CC4-5D6E-409C-BE32-E72D297353CC}">
                  <c16:uniqueId val="{00000005-94E7-4788-87AF-53A00BE7AF5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Rökare!$C$3:$C$20</c:f>
              <c:numCache>
                <c:formatCode>General</c:formatCode>
                <c:ptCount val="18"/>
                <c:pt idx="16" formatCode="0">
                  <c:v>7.2</c:v>
                </c:pt>
                <c:pt idx="17" formatCode="0">
                  <c:v>6</c:v>
                </c:pt>
              </c:numCache>
            </c:numRef>
          </c:val>
          <c:extLst>
            <c:ext xmlns:c16="http://schemas.microsoft.com/office/drawing/2014/chart" uri="{C3380CC4-5D6E-409C-BE32-E72D297353CC}">
              <c16:uniqueId val="{00000006-94E7-4788-87AF-53A00BE7AF5C}"/>
            </c:ext>
          </c:extLst>
        </c:ser>
        <c:ser>
          <c:idx val="2"/>
          <c:order val="2"/>
          <c:tx>
            <c:strRef>
              <c:f>Rökare!$D$2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Rökare!$D$3:$D$20</c:f>
              <c:numCache>
                <c:formatCode>General</c:formatCode>
                <c:ptCount val="18"/>
                <c:pt idx="16" formatCode="0">
                  <c:v>9.1</c:v>
                </c:pt>
                <c:pt idx="17">
                  <c:v>8</c:v>
                </c:pt>
              </c:numCache>
            </c:numRef>
          </c:val>
          <c:extLst>
            <c:ext xmlns:c16="http://schemas.microsoft.com/office/drawing/2014/chart" uri="{C3380CC4-5D6E-409C-BE32-E72D297353CC}">
              <c16:uniqueId val="{00000007-94E7-4788-87AF-53A00BE7AF5C}"/>
            </c:ext>
          </c:extLst>
        </c:ser>
        <c:dLbls>
          <c:dLblPos val="outEnd"/>
          <c:showLegendKey val="0"/>
          <c:showVal val="1"/>
          <c:showCatName val="0"/>
          <c:showSerName val="0"/>
          <c:showPercent val="0"/>
          <c:showBubbleSize val="0"/>
        </c:dLbls>
        <c:gapWidth val="219"/>
        <c:overlap val="-27"/>
        <c:axId val="856351104"/>
        <c:axId val="856351432"/>
      </c:barChart>
      <c:catAx>
        <c:axId val="85635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6351432"/>
        <c:crosses val="autoZero"/>
        <c:auto val="1"/>
        <c:lblAlgn val="l"/>
        <c:lblOffset val="100"/>
        <c:noMultiLvlLbl val="0"/>
      </c:catAx>
      <c:valAx>
        <c:axId val="85635143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5635110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'erbjuden narkotika'!$B$3</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25-4E32-8502-2CA9F8591D37}"/>
                </c:ext>
              </c:extLst>
            </c:dLbl>
            <c:dLbl>
              <c:idx val="16"/>
              <c:delete val="1"/>
              <c:extLst>
                <c:ext xmlns:c15="http://schemas.microsoft.com/office/drawing/2012/chart" uri="{CE6537A1-D6FC-4f65-9D91-7224C49458BB}"/>
                <c:ext xmlns:c16="http://schemas.microsoft.com/office/drawing/2014/chart" uri="{C3380CC4-5D6E-409C-BE32-E72D297353CC}">
                  <c16:uniqueId val="{00000001-CC25-4E32-8502-2CA9F8591D37}"/>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CC25-4E32-8502-2CA9F8591D3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narkotika'!$B$4:$B$21</c:f>
              <c:numCache>
                <c:formatCode>0</c:formatCode>
                <c:ptCount val="18"/>
                <c:pt idx="0">
                  <c:v>13.6</c:v>
                </c:pt>
                <c:pt idx="1">
                  <c:v>18.2</c:v>
                </c:pt>
                <c:pt idx="2">
                  <c:v>12.5</c:v>
                </c:pt>
                <c:pt idx="3">
                  <c:v>18.399999999999999</c:v>
                </c:pt>
                <c:pt idx="4">
                  <c:v>15.2</c:v>
                </c:pt>
                <c:pt idx="5">
                  <c:v>16.3</c:v>
                </c:pt>
                <c:pt idx="6">
                  <c:v>15.8</c:v>
                </c:pt>
                <c:pt idx="7">
                  <c:v>16.8</c:v>
                </c:pt>
                <c:pt idx="8">
                  <c:v>16.100000000000001</c:v>
                </c:pt>
                <c:pt idx="9">
                  <c:v>13.7</c:v>
                </c:pt>
                <c:pt idx="10">
                  <c:v>0</c:v>
                </c:pt>
                <c:pt idx="11">
                  <c:v>25.9</c:v>
                </c:pt>
                <c:pt idx="12">
                  <c:v>15.5</c:v>
                </c:pt>
                <c:pt idx="13">
                  <c:v>14.3</c:v>
                </c:pt>
                <c:pt idx="14">
                  <c:v>22</c:v>
                </c:pt>
                <c:pt idx="15">
                  <c:v>12.2</c:v>
                </c:pt>
                <c:pt idx="16">
                  <c:v>16</c:v>
                </c:pt>
                <c:pt idx="17">
                  <c:v>15</c:v>
                </c:pt>
              </c:numCache>
            </c:numRef>
          </c:val>
          <c:extLst>
            <c:ext xmlns:c16="http://schemas.microsoft.com/office/drawing/2014/chart" uri="{C3380CC4-5D6E-409C-BE32-E72D297353CC}">
              <c16:uniqueId val="{00000003-E768-40A7-B369-8532C69B75B5}"/>
            </c:ext>
          </c:extLst>
        </c:ser>
        <c:ser>
          <c:idx val="1"/>
          <c:order val="1"/>
          <c:tx>
            <c:strRef>
              <c:f>'erbjuden narkotika'!$C$3</c:f>
              <c:strCache>
                <c:ptCount val="1"/>
                <c:pt idx="0">
                  <c:v>Killar</c:v>
                </c:pt>
              </c:strCache>
            </c:strRef>
          </c:tx>
          <c:spPr>
            <a:solidFill>
              <a:schemeClr val="accent1">
                <a:lumMod val="40000"/>
                <a:lumOff val="60000"/>
              </a:schemeClr>
            </a:solidFill>
            <a:ln>
              <a:noFill/>
            </a:ln>
            <a:effectLst/>
          </c:spPr>
          <c:invertIfNegative val="0"/>
          <c:dLbls>
            <c:dLbl>
              <c:idx val="17"/>
              <c:layout>
                <c:manualLayout>
                  <c:x val="-1.1273317451435956E-16"/>
                  <c:y val="1.08397938220003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25-4E32-8502-2CA9F8591D3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narkotika'!$C$4:$C$21</c:f>
              <c:numCache>
                <c:formatCode>General</c:formatCode>
                <c:ptCount val="18"/>
                <c:pt idx="16" formatCode="0">
                  <c:v>15.9</c:v>
                </c:pt>
                <c:pt idx="17">
                  <c:v>14</c:v>
                </c:pt>
              </c:numCache>
            </c:numRef>
          </c:val>
          <c:extLst>
            <c:ext xmlns:c16="http://schemas.microsoft.com/office/drawing/2014/chart" uri="{C3380CC4-5D6E-409C-BE32-E72D297353CC}">
              <c16:uniqueId val="{00000004-E768-40A7-B369-8532C69B75B5}"/>
            </c:ext>
          </c:extLst>
        </c:ser>
        <c:ser>
          <c:idx val="2"/>
          <c:order val="2"/>
          <c:tx>
            <c:strRef>
              <c:f>'erbjuden narkotika'!$D$3</c:f>
              <c:strCache>
                <c:ptCount val="1"/>
                <c:pt idx="0">
                  <c:v>Tjejer</c:v>
                </c:pt>
              </c:strCache>
            </c:strRef>
          </c:tx>
          <c:spPr>
            <a:solidFill>
              <a:schemeClr val="accent3"/>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3-CC25-4E32-8502-2CA9F8591D3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narkotika'!$A$4:$A$21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narkotika'!$D$4:$D$21</c:f>
              <c:numCache>
                <c:formatCode>General</c:formatCode>
                <c:ptCount val="18"/>
                <c:pt idx="16" formatCode="0">
                  <c:v>16</c:v>
                </c:pt>
                <c:pt idx="17">
                  <c:v>15</c:v>
                </c:pt>
              </c:numCache>
            </c:numRef>
          </c:val>
          <c:extLst>
            <c:ext xmlns:c16="http://schemas.microsoft.com/office/drawing/2014/chart" uri="{C3380CC4-5D6E-409C-BE32-E72D297353CC}">
              <c16:uniqueId val="{00000005-E768-40A7-B369-8532C69B75B5}"/>
            </c:ext>
          </c:extLst>
        </c:ser>
        <c:dLbls>
          <c:dLblPos val="outEnd"/>
          <c:showLegendKey val="0"/>
          <c:showVal val="1"/>
          <c:showCatName val="0"/>
          <c:showSerName val="0"/>
          <c:showPercent val="0"/>
          <c:showBubbleSize val="0"/>
        </c:dLbls>
        <c:gapWidth val="219"/>
        <c:overlap val="-27"/>
        <c:axId val="830631440"/>
        <c:axId val="830616352"/>
      </c:barChart>
      <c:catAx>
        <c:axId val="83063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30616352"/>
        <c:crosses val="autoZero"/>
        <c:auto val="1"/>
        <c:lblAlgn val="l"/>
        <c:lblOffset val="100"/>
        <c:noMultiLvlLbl val="0"/>
      </c:catAx>
      <c:valAx>
        <c:axId val="83061635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3063144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Trend_narkotika!$A$4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C9A2-4BD6-A55A-D3CA5D55E84E}"/>
                </c:ext>
              </c:extLst>
            </c:dLbl>
            <c:dLbl>
              <c:idx val="2"/>
              <c:delete val="1"/>
              <c:extLst>
                <c:ext xmlns:c15="http://schemas.microsoft.com/office/drawing/2012/chart" uri="{CE6537A1-D6FC-4f65-9D91-7224C49458BB}"/>
                <c:ext xmlns:c16="http://schemas.microsoft.com/office/drawing/2014/chart" uri="{C3380CC4-5D6E-409C-BE32-E72D297353CC}">
                  <c16:uniqueId val="{00000001-C9A2-4BD6-A55A-D3CA5D55E84E}"/>
                </c:ext>
              </c:extLst>
            </c:dLbl>
            <c:dLbl>
              <c:idx val="3"/>
              <c:delete val="1"/>
              <c:extLst>
                <c:ext xmlns:c15="http://schemas.microsoft.com/office/drawing/2012/chart" uri="{CE6537A1-D6FC-4f65-9D91-7224C49458BB}"/>
                <c:ext xmlns:c16="http://schemas.microsoft.com/office/drawing/2014/chart" uri="{C3380CC4-5D6E-409C-BE32-E72D297353CC}">
                  <c16:uniqueId val="{00000002-C9A2-4BD6-A55A-D3CA5D55E84E}"/>
                </c:ext>
              </c:extLst>
            </c:dLbl>
            <c:dLbl>
              <c:idx val="4"/>
              <c:delete val="1"/>
              <c:extLst>
                <c:ext xmlns:c15="http://schemas.microsoft.com/office/drawing/2012/chart" uri="{CE6537A1-D6FC-4f65-9D91-7224C49458BB}"/>
                <c:ext xmlns:c16="http://schemas.microsoft.com/office/drawing/2014/chart" uri="{C3380CC4-5D6E-409C-BE32-E72D297353CC}">
                  <c16:uniqueId val="{00000003-C9A2-4BD6-A55A-D3CA5D55E84E}"/>
                </c:ext>
              </c:extLst>
            </c:dLbl>
            <c:dLbl>
              <c:idx val="5"/>
              <c:delete val="1"/>
              <c:extLst>
                <c:ext xmlns:c15="http://schemas.microsoft.com/office/drawing/2012/chart" uri="{CE6537A1-D6FC-4f65-9D91-7224C49458BB}"/>
                <c:ext xmlns:c16="http://schemas.microsoft.com/office/drawing/2014/chart" uri="{C3380CC4-5D6E-409C-BE32-E72D297353CC}">
                  <c16:uniqueId val="{00000004-C9A2-4BD6-A55A-D3CA5D55E84E}"/>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A2-4BD6-A55A-D3CA5D55E8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Trend_narkotika!$B$3:$H$3</c:f>
              <c:numCache>
                <c:formatCode>General</c:formatCode>
                <c:ptCount val="7"/>
                <c:pt idx="0">
                  <c:v>2013</c:v>
                </c:pt>
                <c:pt idx="1">
                  <c:v>2015</c:v>
                </c:pt>
                <c:pt idx="2">
                  <c:v>2017</c:v>
                </c:pt>
                <c:pt idx="3">
                  <c:v>2019</c:v>
                </c:pt>
                <c:pt idx="4">
                  <c:v>2021</c:v>
                </c:pt>
                <c:pt idx="5">
                  <c:v>2023</c:v>
                </c:pt>
                <c:pt idx="6">
                  <c:v>2025</c:v>
                </c:pt>
              </c:numCache>
            </c:numRef>
          </c:cat>
          <c:val>
            <c:numRef>
              <c:f>Trend_narkotika!$B$4:$H$4</c:f>
              <c:numCache>
                <c:formatCode>0</c:formatCode>
                <c:ptCount val="7"/>
                <c:pt idx="0">
                  <c:v>5.6</c:v>
                </c:pt>
                <c:pt idx="1">
                  <c:v>4</c:v>
                </c:pt>
                <c:pt idx="2" formatCode="General">
                  <c:v>5</c:v>
                </c:pt>
                <c:pt idx="3" formatCode="General">
                  <c:v>6</c:v>
                </c:pt>
                <c:pt idx="4" formatCode="General">
                  <c:v>5</c:v>
                </c:pt>
                <c:pt idx="5">
                  <c:v>3.7</c:v>
                </c:pt>
                <c:pt idx="6">
                  <c:v>4.9000000000000004</c:v>
                </c:pt>
              </c:numCache>
            </c:numRef>
          </c:val>
          <c:smooth val="0"/>
          <c:extLst>
            <c:ext xmlns:c16="http://schemas.microsoft.com/office/drawing/2014/chart" uri="{C3380CC4-5D6E-409C-BE32-E72D297353CC}">
              <c16:uniqueId val="{00000006-C9A2-4BD6-A55A-D3CA5D55E84E}"/>
            </c:ext>
          </c:extLst>
        </c:ser>
        <c:ser>
          <c:idx val="1"/>
          <c:order val="1"/>
          <c:tx>
            <c:strRef>
              <c:f>Trend_narkotika!$A$5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0708611111111112E-2"/>
                  <c:y val="3.1488261886338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2-4BD6-A55A-D3CA5D55E84E}"/>
                </c:ext>
              </c:extLst>
            </c:dLbl>
            <c:dLbl>
              <c:idx val="1"/>
              <c:delete val="1"/>
              <c:extLst>
                <c:ext xmlns:c15="http://schemas.microsoft.com/office/drawing/2012/chart" uri="{CE6537A1-D6FC-4f65-9D91-7224C49458BB}"/>
                <c:ext xmlns:c16="http://schemas.microsoft.com/office/drawing/2014/chart" uri="{C3380CC4-5D6E-409C-BE32-E72D297353CC}">
                  <c16:uniqueId val="{00000008-C9A2-4BD6-A55A-D3CA5D55E84E}"/>
                </c:ext>
              </c:extLst>
            </c:dLbl>
            <c:dLbl>
              <c:idx val="2"/>
              <c:delete val="1"/>
              <c:extLst>
                <c:ext xmlns:c15="http://schemas.microsoft.com/office/drawing/2012/chart" uri="{CE6537A1-D6FC-4f65-9D91-7224C49458BB}"/>
                <c:ext xmlns:c16="http://schemas.microsoft.com/office/drawing/2014/chart" uri="{C3380CC4-5D6E-409C-BE32-E72D297353CC}">
                  <c16:uniqueId val="{00000009-C9A2-4BD6-A55A-D3CA5D55E84E}"/>
                </c:ext>
              </c:extLst>
            </c:dLbl>
            <c:dLbl>
              <c:idx val="3"/>
              <c:delete val="1"/>
              <c:extLst>
                <c:ext xmlns:c15="http://schemas.microsoft.com/office/drawing/2012/chart" uri="{CE6537A1-D6FC-4f65-9D91-7224C49458BB}"/>
                <c:ext xmlns:c16="http://schemas.microsoft.com/office/drawing/2014/chart" uri="{C3380CC4-5D6E-409C-BE32-E72D297353CC}">
                  <c16:uniqueId val="{0000000A-C9A2-4BD6-A55A-D3CA5D55E84E}"/>
                </c:ext>
              </c:extLst>
            </c:dLbl>
            <c:dLbl>
              <c:idx val="4"/>
              <c:delete val="1"/>
              <c:extLst>
                <c:ext xmlns:c15="http://schemas.microsoft.com/office/drawing/2012/chart" uri="{CE6537A1-D6FC-4f65-9D91-7224C49458BB}"/>
                <c:ext xmlns:c16="http://schemas.microsoft.com/office/drawing/2014/chart" uri="{C3380CC4-5D6E-409C-BE32-E72D297353CC}">
                  <c16:uniqueId val="{0000000B-C9A2-4BD6-A55A-D3CA5D55E84E}"/>
                </c:ext>
              </c:extLst>
            </c:dLbl>
            <c:dLbl>
              <c:idx val="5"/>
              <c:delete val="1"/>
              <c:extLst>
                <c:ext xmlns:c15="http://schemas.microsoft.com/office/drawing/2012/chart" uri="{CE6537A1-D6FC-4f65-9D91-7224C49458BB}"/>
                <c:ext xmlns:c16="http://schemas.microsoft.com/office/drawing/2014/chart" uri="{C3380CC4-5D6E-409C-BE32-E72D297353CC}">
                  <c16:uniqueId val="{0000000C-C9A2-4BD6-A55A-D3CA5D55E84E}"/>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2-4BD6-A55A-D3CA5D55E8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Trend_narkotika!$B$3:$H$3</c:f>
              <c:numCache>
                <c:formatCode>General</c:formatCode>
                <c:ptCount val="7"/>
                <c:pt idx="0">
                  <c:v>2013</c:v>
                </c:pt>
                <c:pt idx="1">
                  <c:v>2015</c:v>
                </c:pt>
                <c:pt idx="2">
                  <c:v>2017</c:v>
                </c:pt>
                <c:pt idx="3">
                  <c:v>2019</c:v>
                </c:pt>
                <c:pt idx="4">
                  <c:v>2021</c:v>
                </c:pt>
                <c:pt idx="5">
                  <c:v>2023</c:v>
                </c:pt>
                <c:pt idx="6">
                  <c:v>2025</c:v>
                </c:pt>
              </c:numCache>
            </c:numRef>
          </c:cat>
          <c:val>
            <c:numRef>
              <c:f>Trend_narkotika!$B$5:$H$5</c:f>
              <c:numCache>
                <c:formatCode>0</c:formatCode>
                <c:ptCount val="7"/>
                <c:pt idx="0">
                  <c:v>4.9000000000000004</c:v>
                </c:pt>
                <c:pt idx="1">
                  <c:v>4</c:v>
                </c:pt>
                <c:pt idx="2" formatCode="General">
                  <c:v>2</c:v>
                </c:pt>
                <c:pt idx="3" formatCode="General">
                  <c:v>5</c:v>
                </c:pt>
                <c:pt idx="4" formatCode="General">
                  <c:v>3</c:v>
                </c:pt>
                <c:pt idx="5">
                  <c:v>4.5999999999999996</c:v>
                </c:pt>
                <c:pt idx="6">
                  <c:v>2.6</c:v>
                </c:pt>
              </c:numCache>
            </c:numRef>
          </c:val>
          <c:smooth val="0"/>
          <c:extLst>
            <c:ext xmlns:c16="http://schemas.microsoft.com/office/drawing/2014/chart" uri="{C3380CC4-5D6E-409C-BE32-E72D297353CC}">
              <c16:uniqueId val="{0000000E-C9A2-4BD6-A55A-D3CA5D55E84E}"/>
            </c:ext>
          </c:extLst>
        </c:ser>
        <c:ser>
          <c:idx val="2"/>
          <c:order val="2"/>
          <c:tx>
            <c:strRef>
              <c:f>Trend_narkotika!$A$6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C9A2-4BD6-A55A-D3CA5D55E84E}"/>
                </c:ext>
              </c:extLst>
            </c:dLbl>
            <c:dLbl>
              <c:idx val="2"/>
              <c:delete val="1"/>
              <c:extLst>
                <c:ext xmlns:c15="http://schemas.microsoft.com/office/drawing/2012/chart" uri="{CE6537A1-D6FC-4f65-9D91-7224C49458BB}"/>
                <c:ext xmlns:c16="http://schemas.microsoft.com/office/drawing/2014/chart" uri="{C3380CC4-5D6E-409C-BE32-E72D297353CC}">
                  <c16:uniqueId val="{00000010-C9A2-4BD6-A55A-D3CA5D55E84E}"/>
                </c:ext>
              </c:extLst>
            </c:dLbl>
            <c:dLbl>
              <c:idx val="3"/>
              <c:delete val="1"/>
              <c:extLst>
                <c:ext xmlns:c15="http://schemas.microsoft.com/office/drawing/2012/chart" uri="{CE6537A1-D6FC-4f65-9D91-7224C49458BB}"/>
                <c:ext xmlns:c16="http://schemas.microsoft.com/office/drawing/2014/chart" uri="{C3380CC4-5D6E-409C-BE32-E72D297353CC}">
                  <c16:uniqueId val="{00000011-C9A2-4BD6-A55A-D3CA5D55E84E}"/>
                </c:ext>
              </c:extLst>
            </c:dLbl>
            <c:dLbl>
              <c:idx val="4"/>
              <c:delete val="1"/>
              <c:extLst>
                <c:ext xmlns:c15="http://schemas.microsoft.com/office/drawing/2012/chart" uri="{CE6537A1-D6FC-4f65-9D91-7224C49458BB}"/>
                <c:ext xmlns:c16="http://schemas.microsoft.com/office/drawing/2014/chart" uri="{C3380CC4-5D6E-409C-BE32-E72D297353CC}">
                  <c16:uniqueId val="{00000012-C9A2-4BD6-A55A-D3CA5D55E84E}"/>
                </c:ext>
              </c:extLst>
            </c:dLbl>
            <c:dLbl>
              <c:idx val="5"/>
              <c:delete val="1"/>
              <c:extLst>
                <c:ext xmlns:c15="http://schemas.microsoft.com/office/drawing/2012/chart" uri="{CE6537A1-D6FC-4f65-9D91-7224C49458BB}"/>
                <c:ext xmlns:c16="http://schemas.microsoft.com/office/drawing/2014/chart" uri="{C3380CC4-5D6E-409C-BE32-E72D297353CC}">
                  <c16:uniqueId val="{00000013-C9A2-4BD6-A55A-D3CA5D55E84E}"/>
                </c:ext>
              </c:extLst>
            </c:dLbl>
            <c:dLbl>
              <c:idx val="6"/>
              <c:delete val="1"/>
              <c:extLst>
                <c:ext xmlns:c15="http://schemas.microsoft.com/office/drawing/2012/chart" uri="{CE6537A1-D6FC-4f65-9D91-7224C49458BB}"/>
                <c:ext xmlns:c16="http://schemas.microsoft.com/office/drawing/2014/chart" uri="{C3380CC4-5D6E-409C-BE32-E72D297353CC}">
                  <c16:uniqueId val="{0000001C-C9A2-4BD6-A55A-D3CA5D55E84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Trend_narkotika!$B$3:$H$3</c:f>
              <c:numCache>
                <c:formatCode>General</c:formatCode>
                <c:ptCount val="7"/>
                <c:pt idx="0">
                  <c:v>2013</c:v>
                </c:pt>
                <c:pt idx="1">
                  <c:v>2015</c:v>
                </c:pt>
                <c:pt idx="2">
                  <c:v>2017</c:v>
                </c:pt>
                <c:pt idx="3">
                  <c:v>2019</c:v>
                </c:pt>
                <c:pt idx="4">
                  <c:v>2021</c:v>
                </c:pt>
                <c:pt idx="5">
                  <c:v>2023</c:v>
                </c:pt>
                <c:pt idx="6">
                  <c:v>2025</c:v>
                </c:pt>
              </c:numCache>
            </c:numRef>
          </c:cat>
          <c:val>
            <c:numRef>
              <c:f>Trend_narkotika!$B$6:$H$6</c:f>
              <c:numCache>
                <c:formatCode>0</c:formatCode>
                <c:ptCount val="7"/>
                <c:pt idx="0">
                  <c:v>7</c:v>
                </c:pt>
                <c:pt idx="1">
                  <c:v>7</c:v>
                </c:pt>
                <c:pt idx="2" formatCode="General">
                  <c:v>8</c:v>
                </c:pt>
                <c:pt idx="3" formatCode="General">
                  <c:v>9</c:v>
                </c:pt>
                <c:pt idx="4" formatCode="General">
                  <c:v>7</c:v>
                </c:pt>
                <c:pt idx="5">
                  <c:v>6</c:v>
                </c:pt>
                <c:pt idx="6">
                  <c:v>5</c:v>
                </c:pt>
              </c:numCache>
            </c:numRef>
          </c:val>
          <c:smooth val="0"/>
          <c:extLst>
            <c:ext xmlns:c16="http://schemas.microsoft.com/office/drawing/2014/chart" uri="{C3380CC4-5D6E-409C-BE32-E72D297353CC}">
              <c16:uniqueId val="{00000014-C9A2-4BD6-A55A-D3CA5D55E84E}"/>
            </c:ext>
          </c:extLst>
        </c:ser>
        <c:ser>
          <c:idx val="3"/>
          <c:order val="3"/>
          <c:tx>
            <c:strRef>
              <c:f>Trend_narkotika!$A$7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elete val="1"/>
          </c:dLbls>
          <c:cat>
            <c:numRef>
              <c:f>Trend_narkotika!$B$3:$H$3</c:f>
              <c:numCache>
                <c:formatCode>General</c:formatCode>
                <c:ptCount val="7"/>
                <c:pt idx="0">
                  <c:v>2013</c:v>
                </c:pt>
                <c:pt idx="1">
                  <c:v>2015</c:v>
                </c:pt>
                <c:pt idx="2">
                  <c:v>2017</c:v>
                </c:pt>
                <c:pt idx="3">
                  <c:v>2019</c:v>
                </c:pt>
                <c:pt idx="4">
                  <c:v>2021</c:v>
                </c:pt>
                <c:pt idx="5">
                  <c:v>2023</c:v>
                </c:pt>
                <c:pt idx="6">
                  <c:v>2025</c:v>
                </c:pt>
              </c:numCache>
            </c:numRef>
          </c:cat>
          <c:val>
            <c:numRef>
              <c:f>Trend_narkotika!$B$7:$H$7</c:f>
              <c:numCache>
                <c:formatCode>0</c:formatCode>
                <c:ptCount val="7"/>
                <c:pt idx="0">
                  <c:v>6</c:v>
                </c:pt>
                <c:pt idx="1">
                  <c:v>6</c:v>
                </c:pt>
                <c:pt idx="2" formatCode="General">
                  <c:v>5</c:v>
                </c:pt>
                <c:pt idx="3" formatCode="General">
                  <c:v>6</c:v>
                </c:pt>
                <c:pt idx="4" formatCode="General">
                  <c:v>5</c:v>
                </c:pt>
                <c:pt idx="5">
                  <c:v>7</c:v>
                </c:pt>
                <c:pt idx="6">
                  <c:v>5</c:v>
                </c:pt>
              </c:numCache>
            </c:numRef>
          </c:val>
          <c:smooth val="0"/>
          <c:extLst>
            <c:ext xmlns:c16="http://schemas.microsoft.com/office/drawing/2014/chart" uri="{C3380CC4-5D6E-409C-BE32-E72D297353CC}">
              <c16:uniqueId val="{0000001B-C9A2-4BD6-A55A-D3CA5D55E84E}"/>
            </c:ext>
          </c:extLst>
        </c:ser>
        <c:dLbls>
          <c:dLblPos val="l"/>
          <c:showLegendKey val="0"/>
          <c:showVal val="1"/>
          <c:showCatName val="0"/>
          <c:showSerName val="0"/>
          <c:showPercent val="0"/>
          <c:showBubbleSize val="0"/>
        </c:dLbls>
        <c:marker val="1"/>
        <c:smooth val="0"/>
        <c:axId val="344819775"/>
        <c:axId val="329882111"/>
      </c:lineChart>
      <c:catAx>
        <c:axId val="34481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9882111"/>
        <c:crosses val="autoZero"/>
        <c:auto val="1"/>
        <c:lblAlgn val="ctr"/>
        <c:lblOffset val="100"/>
        <c:noMultiLvlLbl val="0"/>
      </c:catAx>
      <c:valAx>
        <c:axId val="329882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48197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Narkotika!$C$7</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Narkotika!$B$8:$B$10</c:f>
              <c:strCache>
                <c:ptCount val="3"/>
                <c:pt idx="0">
                  <c:v>Tjej</c:v>
                </c:pt>
                <c:pt idx="1">
                  <c:v>Kille</c:v>
                </c:pt>
                <c:pt idx="2">
                  <c:v>Totalt</c:v>
                </c:pt>
              </c:strCache>
            </c:strRef>
          </c:cat>
          <c:val>
            <c:numRef>
              <c:f>Narkotika!$C$8:$C$10</c:f>
              <c:numCache>
                <c:formatCode>0</c:formatCode>
                <c:ptCount val="3"/>
                <c:pt idx="0">
                  <c:v>97.4</c:v>
                </c:pt>
                <c:pt idx="1">
                  <c:v>95.1</c:v>
                </c:pt>
                <c:pt idx="2">
                  <c:v>96.1</c:v>
                </c:pt>
              </c:numCache>
            </c:numRef>
          </c:val>
          <c:extLst>
            <c:ext xmlns:c16="http://schemas.microsoft.com/office/drawing/2014/chart" uri="{C3380CC4-5D6E-409C-BE32-E72D297353CC}">
              <c16:uniqueId val="{00000000-3916-4764-A22E-575CFB39C262}"/>
            </c:ext>
          </c:extLst>
        </c:ser>
        <c:ser>
          <c:idx val="1"/>
          <c:order val="1"/>
          <c:tx>
            <c:strRef>
              <c:f>Narkotika!$D$7</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Narkotika!$B$8:$B$10</c:f>
              <c:strCache>
                <c:ptCount val="3"/>
                <c:pt idx="0">
                  <c:v>Tjej</c:v>
                </c:pt>
                <c:pt idx="1">
                  <c:v>Kille</c:v>
                </c:pt>
                <c:pt idx="2">
                  <c:v>Totalt</c:v>
                </c:pt>
              </c:strCache>
            </c:strRef>
          </c:cat>
          <c:val>
            <c:numRef>
              <c:f>Narkotika!$D$8:$D$10</c:f>
              <c:numCache>
                <c:formatCode>0</c:formatCode>
                <c:ptCount val="3"/>
                <c:pt idx="0">
                  <c:v>0.7</c:v>
                </c:pt>
                <c:pt idx="1">
                  <c:v>1.5</c:v>
                </c:pt>
                <c:pt idx="2">
                  <c:v>1.1000000000000001</c:v>
                </c:pt>
              </c:numCache>
            </c:numRef>
          </c:val>
          <c:extLst>
            <c:ext xmlns:c16="http://schemas.microsoft.com/office/drawing/2014/chart" uri="{C3380CC4-5D6E-409C-BE32-E72D297353CC}">
              <c16:uniqueId val="{00000001-3916-4764-A22E-575CFB39C262}"/>
            </c:ext>
          </c:extLst>
        </c:ser>
        <c:ser>
          <c:idx val="2"/>
          <c:order val="2"/>
          <c:tx>
            <c:strRef>
              <c:f>Narkotika!$E$7</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Narkotika!$B$8:$B$10</c:f>
              <c:strCache>
                <c:ptCount val="3"/>
                <c:pt idx="0">
                  <c:v>Tjej</c:v>
                </c:pt>
                <c:pt idx="1">
                  <c:v>Kille</c:v>
                </c:pt>
                <c:pt idx="2">
                  <c:v>Totalt</c:v>
                </c:pt>
              </c:strCache>
            </c:strRef>
          </c:cat>
          <c:val>
            <c:numRef>
              <c:f>Narkotika!$E$8:$E$10</c:f>
              <c:numCache>
                <c:formatCode>0</c:formatCode>
                <c:ptCount val="3"/>
                <c:pt idx="0">
                  <c:v>1.2</c:v>
                </c:pt>
                <c:pt idx="1">
                  <c:v>1.8</c:v>
                </c:pt>
                <c:pt idx="2">
                  <c:v>1.5</c:v>
                </c:pt>
              </c:numCache>
            </c:numRef>
          </c:val>
          <c:extLst>
            <c:ext xmlns:c16="http://schemas.microsoft.com/office/drawing/2014/chart" uri="{C3380CC4-5D6E-409C-BE32-E72D297353CC}">
              <c16:uniqueId val="{00000002-3916-4764-A22E-575CFB39C262}"/>
            </c:ext>
          </c:extLst>
        </c:ser>
        <c:ser>
          <c:idx val="3"/>
          <c:order val="3"/>
          <c:tx>
            <c:strRef>
              <c:f>Narkotika!$F$7</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Narkotika!$B$8:$B$10</c:f>
              <c:strCache>
                <c:ptCount val="3"/>
                <c:pt idx="0">
                  <c:v>Tjej</c:v>
                </c:pt>
                <c:pt idx="1">
                  <c:v>Kille</c:v>
                </c:pt>
                <c:pt idx="2">
                  <c:v>Totalt</c:v>
                </c:pt>
              </c:strCache>
            </c:strRef>
          </c:cat>
          <c:val>
            <c:numRef>
              <c:f>Narkotika!$F$8:$F$10</c:f>
              <c:numCache>
                <c:formatCode>0</c:formatCode>
                <c:ptCount val="3"/>
                <c:pt idx="0">
                  <c:v>0.7</c:v>
                </c:pt>
                <c:pt idx="1">
                  <c:v>1.6</c:v>
                </c:pt>
                <c:pt idx="2">
                  <c:v>1.3</c:v>
                </c:pt>
              </c:numCache>
            </c:numRef>
          </c:val>
          <c:extLst>
            <c:ext xmlns:c16="http://schemas.microsoft.com/office/drawing/2014/chart" uri="{C3380CC4-5D6E-409C-BE32-E72D297353CC}">
              <c16:uniqueId val="{00000003-3916-4764-A22E-575CFB39C262}"/>
            </c:ext>
          </c:extLst>
        </c:ser>
        <c:dLbls>
          <c:dLblPos val="ctr"/>
          <c:showLegendKey val="0"/>
          <c:showVal val="1"/>
          <c:showCatName val="0"/>
          <c:showSerName val="0"/>
          <c:showPercent val="0"/>
          <c:showBubbleSize val="0"/>
        </c:dLbls>
        <c:gapWidth val="150"/>
        <c:overlap val="100"/>
        <c:axId val="1839340464"/>
        <c:axId val="1839332976"/>
      </c:barChart>
      <c:catAx>
        <c:axId val="183934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39332976"/>
        <c:crosses val="autoZero"/>
        <c:auto val="1"/>
        <c:lblAlgn val="ctr"/>
        <c:lblOffset val="100"/>
        <c:noMultiLvlLbl val="0"/>
      </c:catAx>
      <c:valAx>
        <c:axId val="1839332976"/>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39340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Narkotika_livstid!$B$2</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DA-43A7-89EF-C49FF02DF569}"/>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DA-43A7-89EF-C49FF02DF569}"/>
                </c:ext>
              </c:extLst>
            </c:dLbl>
            <c:dLbl>
              <c:idx val="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DA-43A7-89EF-C49FF02DF569}"/>
                </c:ext>
              </c:extLst>
            </c:dLbl>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DA-43A7-89EF-C49FF02DF569}"/>
                </c:ext>
              </c:extLst>
            </c:dLbl>
            <c:dLbl>
              <c:idx val="1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DA-43A7-89EF-C49FF02DF569}"/>
                </c:ext>
              </c:extLst>
            </c:dLbl>
            <c:dLbl>
              <c:idx val="1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DA-43A7-89EF-C49FF02DF5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Narkotika_livstid!$B$3:$B$20</c:f>
              <c:numCache>
                <c:formatCode>0</c:formatCode>
                <c:ptCount val="18"/>
                <c:pt idx="0">
                  <c:v>2.5</c:v>
                </c:pt>
                <c:pt idx="1">
                  <c:v>0</c:v>
                </c:pt>
                <c:pt idx="2">
                  <c:v>6.9</c:v>
                </c:pt>
                <c:pt idx="3">
                  <c:v>6.1</c:v>
                </c:pt>
                <c:pt idx="4">
                  <c:v>0</c:v>
                </c:pt>
                <c:pt idx="5">
                  <c:v>0</c:v>
                </c:pt>
                <c:pt idx="6">
                  <c:v>4</c:v>
                </c:pt>
                <c:pt idx="7">
                  <c:v>3.3</c:v>
                </c:pt>
                <c:pt idx="8">
                  <c:v>4.5999999999999996</c:v>
                </c:pt>
                <c:pt idx="9">
                  <c:v>2.5</c:v>
                </c:pt>
                <c:pt idx="10">
                  <c:v>0</c:v>
                </c:pt>
                <c:pt idx="11">
                  <c:v>14.8</c:v>
                </c:pt>
                <c:pt idx="12">
                  <c:v>0</c:v>
                </c:pt>
                <c:pt idx="13">
                  <c:v>4</c:v>
                </c:pt>
                <c:pt idx="14">
                  <c:v>6</c:v>
                </c:pt>
                <c:pt idx="15">
                  <c:v>0</c:v>
                </c:pt>
                <c:pt idx="16">
                  <c:v>3.9</c:v>
                </c:pt>
                <c:pt idx="17">
                  <c:v>5</c:v>
                </c:pt>
              </c:numCache>
            </c:numRef>
          </c:val>
          <c:extLst>
            <c:ext xmlns:c16="http://schemas.microsoft.com/office/drawing/2014/chart" uri="{C3380CC4-5D6E-409C-BE32-E72D297353CC}">
              <c16:uniqueId val="{00000008-2DDA-43A7-89EF-C49FF02DF569}"/>
            </c:ext>
          </c:extLst>
        </c:ser>
        <c:ser>
          <c:idx val="1"/>
          <c:order val="1"/>
          <c:tx>
            <c:strRef>
              <c:f>Narkotika_livstid!$C$2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Narkotika_livstid!$C$3:$C$20</c:f>
              <c:numCache>
                <c:formatCode>General</c:formatCode>
                <c:ptCount val="18"/>
                <c:pt idx="16" formatCode="0">
                  <c:v>4.9000000000000004</c:v>
                </c:pt>
                <c:pt idx="17" formatCode="0">
                  <c:v>5</c:v>
                </c:pt>
              </c:numCache>
            </c:numRef>
          </c:val>
          <c:extLst>
            <c:ext xmlns:c16="http://schemas.microsoft.com/office/drawing/2014/chart" uri="{C3380CC4-5D6E-409C-BE32-E72D297353CC}">
              <c16:uniqueId val="{00000009-2DDA-43A7-89EF-C49FF02DF569}"/>
            </c:ext>
          </c:extLst>
        </c:ser>
        <c:ser>
          <c:idx val="2"/>
          <c:order val="2"/>
          <c:tx>
            <c:strRef>
              <c:f>Narkotika_livstid!$D$2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Narkotika_livstid!$D$3:$D$20</c:f>
              <c:numCache>
                <c:formatCode>General</c:formatCode>
                <c:ptCount val="18"/>
                <c:pt idx="16" formatCode="0">
                  <c:v>2.6</c:v>
                </c:pt>
                <c:pt idx="17" formatCode="0">
                  <c:v>5</c:v>
                </c:pt>
              </c:numCache>
            </c:numRef>
          </c:val>
          <c:extLst>
            <c:ext xmlns:c16="http://schemas.microsoft.com/office/drawing/2014/chart" uri="{C3380CC4-5D6E-409C-BE32-E72D297353CC}">
              <c16:uniqueId val="{0000000A-2DDA-43A7-89EF-C49FF02DF569}"/>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 senaste 12 mån'!$B$2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mån'!$A$19:$A$20</c:f>
              <c:strCache>
                <c:ptCount val="2"/>
                <c:pt idx="0">
                  <c:v>Värmland</c:v>
                </c:pt>
                <c:pt idx="1">
                  <c:v>Riket</c:v>
                </c:pt>
              </c:strCache>
            </c:strRef>
          </c:cat>
          <c:val>
            <c:numRef>
              <c:f>'Narkotika senaste 12 mån'!$B$19:$B$20</c:f>
              <c:numCache>
                <c:formatCode>0</c:formatCode>
                <c:ptCount val="2"/>
                <c:pt idx="0">
                  <c:v>3</c:v>
                </c:pt>
                <c:pt idx="1">
                  <c:v>3</c:v>
                </c:pt>
              </c:numCache>
            </c:numRef>
          </c:val>
          <c:extLst>
            <c:ext xmlns:c16="http://schemas.microsoft.com/office/drawing/2014/chart" uri="{C3380CC4-5D6E-409C-BE32-E72D297353CC}">
              <c16:uniqueId val="{00000000-BE8A-4AA1-9EC4-6C177B370389}"/>
            </c:ext>
          </c:extLst>
        </c:ser>
        <c:ser>
          <c:idx val="1"/>
          <c:order val="1"/>
          <c:tx>
            <c:strRef>
              <c:f>'Narkotika senaste 12 mån'!$C$2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mån'!$A$19:$A$20</c:f>
              <c:strCache>
                <c:ptCount val="2"/>
                <c:pt idx="0">
                  <c:v>Värmland</c:v>
                </c:pt>
                <c:pt idx="1">
                  <c:v>Riket</c:v>
                </c:pt>
              </c:strCache>
            </c:strRef>
          </c:cat>
          <c:val>
            <c:numRef>
              <c:f>'Narkotika senaste 12 mån'!$C$19:$C$20</c:f>
              <c:numCache>
                <c:formatCode>0</c:formatCode>
                <c:ptCount val="2"/>
                <c:pt idx="0">
                  <c:v>3</c:v>
                </c:pt>
                <c:pt idx="1">
                  <c:v>3</c:v>
                </c:pt>
              </c:numCache>
            </c:numRef>
          </c:val>
          <c:extLst>
            <c:ext xmlns:c16="http://schemas.microsoft.com/office/drawing/2014/chart" uri="{C3380CC4-5D6E-409C-BE32-E72D297353CC}">
              <c16:uniqueId val="{00000001-BE8A-4AA1-9EC4-6C177B370389}"/>
            </c:ext>
          </c:extLst>
        </c:ser>
        <c:ser>
          <c:idx val="2"/>
          <c:order val="2"/>
          <c:tx>
            <c:strRef>
              <c:f>'Narkotika senaste 12 mån'!$D$2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mån'!$A$19:$A$20</c:f>
              <c:strCache>
                <c:ptCount val="2"/>
                <c:pt idx="0">
                  <c:v>Värmland</c:v>
                </c:pt>
                <c:pt idx="1">
                  <c:v>Riket</c:v>
                </c:pt>
              </c:strCache>
            </c:strRef>
          </c:cat>
          <c:val>
            <c:numRef>
              <c:f>'Narkotika senaste 12 mån'!$D$19:$D$20</c:f>
              <c:numCache>
                <c:formatCode>0</c:formatCode>
                <c:ptCount val="2"/>
                <c:pt idx="0">
                  <c:v>1.9</c:v>
                </c:pt>
                <c:pt idx="1">
                  <c:v>3</c:v>
                </c:pt>
              </c:numCache>
            </c:numRef>
          </c:val>
          <c:extLst>
            <c:ext xmlns:c16="http://schemas.microsoft.com/office/drawing/2014/chart" uri="{C3380CC4-5D6E-409C-BE32-E72D297353CC}">
              <c16:uniqueId val="{00000002-BE8A-4AA1-9EC4-6C177B370389}"/>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ctr"/>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'Hur ofta narkotika'!$C$2</c:f>
              <c:strCache>
                <c:ptCount val="1"/>
                <c:pt idx="0">
                  <c:v>Ingen gång de senaste 12 månaderna</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narkotika'!$C$3:$C$5</c:f>
              <c:numCache>
                <c:formatCode>0</c:formatCode>
                <c:ptCount val="3"/>
                <c:pt idx="0">
                  <c:v>47.3</c:v>
                </c:pt>
                <c:pt idx="1">
                  <c:v>15.9</c:v>
                </c:pt>
                <c:pt idx="2">
                  <c:v>32.4</c:v>
                </c:pt>
              </c:numCache>
            </c:numRef>
          </c:val>
          <c:extLst>
            <c:ext xmlns:c16="http://schemas.microsoft.com/office/drawing/2014/chart" uri="{C3380CC4-5D6E-409C-BE32-E72D297353CC}">
              <c16:uniqueId val="{00000000-2A46-4DC4-B048-60A8AD0AE25D}"/>
            </c:ext>
          </c:extLst>
        </c:ser>
        <c:ser>
          <c:idx val="1"/>
          <c:order val="1"/>
          <c:tx>
            <c:strRef>
              <c:f>'Hur ofta narkotika'!$D$2</c:f>
              <c:strCache>
                <c:ptCount val="1"/>
                <c:pt idx="0">
                  <c:v>1 gång senaste 12 månderna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narkotika'!$D$3:$D$5</c:f>
              <c:numCache>
                <c:formatCode>0</c:formatCode>
                <c:ptCount val="3"/>
                <c:pt idx="0">
                  <c:v>17.600000000000001</c:v>
                </c:pt>
                <c:pt idx="1">
                  <c:v>24.4</c:v>
                </c:pt>
                <c:pt idx="2">
                  <c:v>20.8</c:v>
                </c:pt>
              </c:numCache>
            </c:numRef>
          </c:val>
          <c:extLst>
            <c:ext xmlns:c16="http://schemas.microsoft.com/office/drawing/2014/chart" uri="{C3380CC4-5D6E-409C-BE32-E72D297353CC}">
              <c16:uniqueId val="{00000001-2A46-4DC4-B048-60A8AD0AE25D}"/>
            </c:ext>
          </c:extLst>
        </c:ser>
        <c:ser>
          <c:idx val="2"/>
          <c:order val="2"/>
          <c:tx>
            <c:strRef>
              <c:f>'Hur ofta narkotika'!$E$2</c:f>
              <c:strCache>
                <c:ptCount val="1"/>
                <c:pt idx="0">
                  <c:v>2-6 gånger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narkotika'!$E$3:$E$5</c:f>
              <c:numCache>
                <c:formatCode>0</c:formatCode>
                <c:ptCount val="3"/>
                <c:pt idx="0">
                  <c:v>22</c:v>
                </c:pt>
                <c:pt idx="1">
                  <c:v>17.100000000000001</c:v>
                </c:pt>
                <c:pt idx="2">
                  <c:v>19.7</c:v>
                </c:pt>
              </c:numCache>
            </c:numRef>
          </c:val>
          <c:extLst>
            <c:ext xmlns:c16="http://schemas.microsoft.com/office/drawing/2014/chart" uri="{C3380CC4-5D6E-409C-BE32-E72D297353CC}">
              <c16:uniqueId val="{00000002-2A46-4DC4-B048-60A8AD0AE25D}"/>
            </c:ext>
          </c:extLst>
        </c:ser>
        <c:ser>
          <c:idx val="3"/>
          <c:order val="3"/>
          <c:tx>
            <c:strRef>
              <c:f>'Hur ofta narkotika'!$F$2</c:f>
              <c:strCache>
                <c:ptCount val="1"/>
                <c:pt idx="0">
                  <c:v>En gång per månad eller oftare</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narkotika'!$F$3:$F$5</c:f>
              <c:numCache>
                <c:formatCode>0</c:formatCode>
                <c:ptCount val="3"/>
                <c:pt idx="0">
                  <c:v>13</c:v>
                </c:pt>
                <c:pt idx="1">
                  <c:v>42.8</c:v>
                </c:pt>
                <c:pt idx="2">
                  <c:v>27.2</c:v>
                </c:pt>
              </c:numCache>
            </c:numRef>
          </c:val>
          <c:extLst>
            <c:ext xmlns:c16="http://schemas.microsoft.com/office/drawing/2014/chart" uri="{C3380CC4-5D6E-409C-BE32-E72D297353CC}">
              <c16:uniqueId val="{00000003-2A46-4DC4-B048-60A8AD0AE25D}"/>
            </c:ext>
          </c:extLst>
        </c:ser>
        <c:dLbls>
          <c:dLblPos val="ctr"/>
          <c:showLegendKey val="0"/>
          <c:showVal val="1"/>
          <c:showCatName val="0"/>
          <c:showSerName val="0"/>
          <c:showPercent val="0"/>
          <c:showBubbleSize val="0"/>
        </c:dLbls>
        <c:gapWidth val="150"/>
        <c:overlap val="100"/>
        <c:axId val="1940316816"/>
        <c:axId val="1940307696"/>
      </c:barChart>
      <c:catAx>
        <c:axId val="194031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0307696"/>
        <c:crosses val="autoZero"/>
        <c:auto val="1"/>
        <c:lblAlgn val="ctr"/>
        <c:lblOffset val="100"/>
        <c:noMultiLvlLbl val="0"/>
      </c:catAx>
      <c:valAx>
        <c:axId val="19403076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0316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'Trend_Cannabis 13år '!$A$6</c:f>
              <c:strCache>
                <c:ptCount val="1"/>
                <c:pt idx="0">
                  <c:v>Värmland</c:v>
                </c:pt>
              </c:strCache>
            </c:strRef>
          </c:tx>
          <c:spPr>
            <a:ln w="28575" cap="rnd">
              <a:solidFill>
                <a:srgbClr val="637CEF"/>
              </a:solidFill>
              <a:round/>
            </a:ln>
            <a:effectLst/>
          </c:spPr>
          <c:marker>
            <c:symbol val="circle"/>
            <c:size val="5"/>
            <c:spPr>
              <a:solidFill>
                <a:srgbClr val="637CEF"/>
              </a:solidFill>
              <a:ln w="9525">
                <a:solidFill>
                  <a:srgbClr val="637CEF"/>
                </a:solidFill>
              </a:ln>
              <a:effectLst/>
            </c:spPr>
          </c:marker>
          <c:dLbls>
            <c:dLbl>
              <c:idx val="0"/>
              <c:layout>
                <c:manualLayout>
                  <c:x val="-4.1097083333333347E-2"/>
                  <c:y val="-2.6883333333333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B8-4E40-946A-8E41F404669D}"/>
                </c:ext>
              </c:extLst>
            </c:dLbl>
            <c:dLbl>
              <c:idx val="6"/>
              <c:layout>
                <c:manualLayout>
                  <c:x val="0"/>
                  <c:y val="-4.4004320987654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B8-4E40-946A-8E41F404669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'Trend_Cannabis 13år '!$B$5:$H$5</c:f>
              <c:numCache>
                <c:formatCode>General</c:formatCode>
                <c:ptCount val="7"/>
                <c:pt idx="0">
                  <c:v>2013</c:v>
                </c:pt>
                <c:pt idx="1">
                  <c:v>2015</c:v>
                </c:pt>
                <c:pt idx="2">
                  <c:v>2017</c:v>
                </c:pt>
                <c:pt idx="3">
                  <c:v>2019</c:v>
                </c:pt>
                <c:pt idx="4">
                  <c:v>2021</c:v>
                </c:pt>
                <c:pt idx="5">
                  <c:v>2023</c:v>
                </c:pt>
                <c:pt idx="6">
                  <c:v>2025</c:v>
                </c:pt>
              </c:numCache>
            </c:numRef>
          </c:cat>
          <c:val>
            <c:numRef>
              <c:f>'Trend_Cannabis 13år '!$B$6:$H$6</c:f>
              <c:numCache>
                <c:formatCode>General</c:formatCode>
                <c:ptCount val="7"/>
                <c:pt idx="0">
                  <c:v>2.2999999999999998</c:v>
                </c:pt>
                <c:pt idx="1">
                  <c:v>1.9</c:v>
                </c:pt>
                <c:pt idx="2">
                  <c:v>2.1</c:v>
                </c:pt>
                <c:pt idx="3">
                  <c:v>1.4</c:v>
                </c:pt>
                <c:pt idx="4">
                  <c:v>1.4</c:v>
                </c:pt>
                <c:pt idx="5">
                  <c:v>1.8</c:v>
                </c:pt>
                <c:pt idx="6">
                  <c:v>1.9</c:v>
                </c:pt>
              </c:numCache>
            </c:numRef>
          </c:val>
          <c:smooth val="0"/>
          <c:extLst>
            <c:ext xmlns:c16="http://schemas.microsoft.com/office/drawing/2014/chart" uri="{C3380CC4-5D6E-409C-BE32-E72D297353CC}">
              <c16:uniqueId val="{00000002-D4EE-475B-B79A-EB4FE5B95B9C}"/>
            </c:ext>
          </c:extLst>
        </c:ser>
        <c:ser>
          <c:idx val="1"/>
          <c:order val="1"/>
          <c:tx>
            <c:strRef>
              <c:f>'Trend_Cannabis 13år '!$A$7</c:f>
              <c:strCache>
                <c:ptCount val="1"/>
                <c:pt idx="0">
                  <c:v>Riket</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B8-4E40-946A-8E41F404669D}"/>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B8-4E40-946A-8E41F404669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'Trend_Cannabis 13år '!$B$5:$H$5</c:f>
              <c:numCache>
                <c:formatCode>General</c:formatCode>
                <c:ptCount val="7"/>
                <c:pt idx="0">
                  <c:v>2013</c:v>
                </c:pt>
                <c:pt idx="1">
                  <c:v>2015</c:v>
                </c:pt>
                <c:pt idx="2">
                  <c:v>2017</c:v>
                </c:pt>
                <c:pt idx="3">
                  <c:v>2019</c:v>
                </c:pt>
                <c:pt idx="4">
                  <c:v>2021</c:v>
                </c:pt>
                <c:pt idx="5">
                  <c:v>2023</c:v>
                </c:pt>
                <c:pt idx="6">
                  <c:v>2025</c:v>
                </c:pt>
              </c:numCache>
            </c:numRef>
          </c:cat>
          <c:val>
            <c:numRef>
              <c:f>'Trend_Cannabis 13år '!$B$7:$H$7</c:f>
              <c:numCache>
                <c:formatCode>General</c:formatCode>
                <c:ptCount val="7"/>
                <c:pt idx="0">
                  <c:v>1.3</c:v>
                </c:pt>
                <c:pt idx="1">
                  <c:v>1.3</c:v>
                </c:pt>
                <c:pt idx="2">
                  <c:v>0.8</c:v>
                </c:pt>
                <c:pt idx="3">
                  <c:v>0.9</c:v>
                </c:pt>
                <c:pt idx="4">
                  <c:v>1.2</c:v>
                </c:pt>
                <c:pt idx="5">
                  <c:v>1.3</c:v>
                </c:pt>
                <c:pt idx="6">
                  <c:v>1.5</c:v>
                </c:pt>
              </c:numCache>
            </c:numRef>
          </c:val>
          <c:smooth val="0"/>
          <c:extLst>
            <c:ext xmlns:c16="http://schemas.microsoft.com/office/drawing/2014/chart" uri="{C3380CC4-5D6E-409C-BE32-E72D297353CC}">
              <c16:uniqueId val="{00000005-D4EE-475B-B79A-EB4FE5B95B9C}"/>
            </c:ext>
          </c:extLst>
        </c:ser>
        <c:dLbls>
          <c:showLegendKey val="0"/>
          <c:showVal val="0"/>
          <c:showCatName val="0"/>
          <c:showSerName val="0"/>
          <c:showPercent val="0"/>
          <c:showBubbleSize val="0"/>
        </c:dLbls>
        <c:marker val="1"/>
        <c:smooth val="0"/>
        <c:axId val="1462060039"/>
        <c:axId val="1462062087"/>
      </c:lineChart>
      <c:catAx>
        <c:axId val="1462060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2062087"/>
        <c:crosses val="autoZero"/>
        <c:auto val="1"/>
        <c:lblAlgn val="ctr"/>
        <c:lblOffset val="100"/>
        <c:noMultiLvlLbl val="0"/>
      </c:catAx>
      <c:valAx>
        <c:axId val="1462062087"/>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620600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Anskaffning_narkotika!$B$1</c:f>
              <c:strCache>
                <c:ptCount val="1"/>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Anskaffning_narkotika!$A$2:$A$4</c:f>
              <c:strCache>
                <c:ptCount val="3"/>
                <c:pt idx="0">
                  <c:v>Köpte själv i onlinebutik</c:v>
                </c:pt>
                <c:pt idx="1">
                  <c:v>Syskon, kompis, partner, bekant</c:v>
                </c:pt>
                <c:pt idx="2">
                  <c:v>Langare, annan</c:v>
                </c:pt>
              </c:strCache>
            </c:strRef>
          </c:cat>
          <c:val>
            <c:numRef>
              <c:f>Anskaffning_narkotika!$B$2:$B$4</c:f>
              <c:numCache>
                <c:formatCode>0</c:formatCode>
                <c:ptCount val="3"/>
                <c:pt idx="0">
                  <c:v>10.199999999999999</c:v>
                </c:pt>
                <c:pt idx="1">
                  <c:v>42.8</c:v>
                </c:pt>
                <c:pt idx="2">
                  <c:v>47</c:v>
                </c:pt>
              </c:numCache>
            </c:numRef>
          </c:val>
          <c:extLst>
            <c:ext xmlns:c16="http://schemas.microsoft.com/office/drawing/2014/chart" uri="{C3380CC4-5D6E-409C-BE32-E72D297353CC}">
              <c16:uniqueId val="{00000000-92A7-4C1F-B90D-6FFC2E62DDBC}"/>
            </c:ext>
          </c:extLst>
        </c:ser>
        <c:dLbls>
          <c:dLblPos val="outEnd"/>
          <c:showLegendKey val="0"/>
          <c:showVal val="1"/>
          <c:showCatName val="0"/>
          <c:showSerName val="0"/>
          <c:showPercent val="0"/>
          <c:showBubbleSize val="0"/>
        </c:dLbls>
        <c:gapWidth val="182"/>
        <c:axId val="525589208"/>
        <c:axId val="525589536"/>
      </c:barChart>
      <c:catAx>
        <c:axId val="52558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536"/>
        <c:crosses val="autoZero"/>
        <c:auto val="1"/>
        <c:lblAlgn val="ctr"/>
        <c:lblOffset val="100"/>
        <c:noMultiLvlLbl val="0"/>
      </c:catAx>
      <c:valAx>
        <c:axId val="5255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20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'Trend_receptbelagda läkemedel'!$A$4</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EC80-40AC-B60A-BD79E22DE6D9}"/>
                </c:ext>
              </c:extLst>
            </c:dLbl>
            <c:dLbl>
              <c:idx val="2"/>
              <c:delete val="1"/>
              <c:extLst>
                <c:ext xmlns:c15="http://schemas.microsoft.com/office/drawing/2012/chart" uri="{CE6537A1-D6FC-4f65-9D91-7224C49458BB}"/>
                <c:ext xmlns:c16="http://schemas.microsoft.com/office/drawing/2014/chart" uri="{C3380CC4-5D6E-409C-BE32-E72D297353CC}">
                  <c16:uniqueId val="{00000001-EC80-40AC-B60A-BD79E22DE6D9}"/>
                </c:ext>
              </c:extLst>
            </c:dLbl>
            <c:dLbl>
              <c:idx val="3"/>
              <c:delete val="1"/>
              <c:extLst>
                <c:ext xmlns:c15="http://schemas.microsoft.com/office/drawing/2012/chart" uri="{CE6537A1-D6FC-4f65-9D91-7224C49458BB}"/>
                <c:ext xmlns:c16="http://schemas.microsoft.com/office/drawing/2014/chart" uri="{C3380CC4-5D6E-409C-BE32-E72D297353CC}">
                  <c16:uniqueId val="{00000002-EC80-40AC-B60A-BD79E22DE6D9}"/>
                </c:ext>
              </c:extLst>
            </c:dLbl>
            <c:dLbl>
              <c:idx val="4"/>
              <c:delete val="1"/>
              <c:extLst>
                <c:ext xmlns:c15="http://schemas.microsoft.com/office/drawing/2012/chart" uri="{CE6537A1-D6FC-4f65-9D91-7224C49458BB}"/>
                <c:ext xmlns:c16="http://schemas.microsoft.com/office/drawing/2014/chart" uri="{C3380CC4-5D6E-409C-BE32-E72D297353CC}">
                  <c16:uniqueId val="{00000003-EC80-40AC-B60A-BD79E22DE6D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'Trend_receptbelagda läkemedel'!$B$3:$F$3</c:f>
              <c:numCache>
                <c:formatCode>General</c:formatCode>
                <c:ptCount val="5"/>
                <c:pt idx="0">
                  <c:v>2017</c:v>
                </c:pt>
                <c:pt idx="1">
                  <c:v>2019</c:v>
                </c:pt>
                <c:pt idx="2">
                  <c:v>2021</c:v>
                </c:pt>
                <c:pt idx="3">
                  <c:v>2023</c:v>
                </c:pt>
                <c:pt idx="4">
                  <c:v>2025</c:v>
                </c:pt>
              </c:numCache>
            </c:numRef>
          </c:cat>
          <c:val>
            <c:numRef>
              <c:f>'Trend_receptbelagda läkemedel'!$B$4:$F$4</c:f>
              <c:numCache>
                <c:formatCode>0</c:formatCode>
                <c:ptCount val="5"/>
                <c:pt idx="0">
                  <c:v>4.9000000000000004</c:v>
                </c:pt>
                <c:pt idx="1">
                  <c:v>4.7</c:v>
                </c:pt>
                <c:pt idx="2">
                  <c:v>4.3</c:v>
                </c:pt>
                <c:pt idx="3">
                  <c:v>4</c:v>
                </c:pt>
                <c:pt idx="4">
                  <c:v>6</c:v>
                </c:pt>
              </c:numCache>
            </c:numRef>
          </c:val>
          <c:smooth val="0"/>
          <c:extLst>
            <c:ext xmlns:c16="http://schemas.microsoft.com/office/drawing/2014/chart" uri="{C3380CC4-5D6E-409C-BE32-E72D297353CC}">
              <c16:uniqueId val="{00000004-EC80-40AC-B60A-BD79E22DE6D9}"/>
            </c:ext>
          </c:extLst>
        </c:ser>
        <c:ser>
          <c:idx val="1"/>
          <c:order val="1"/>
          <c:tx>
            <c:strRef>
              <c:f>'Trend_receptbelagda läkemedel'!$A$5</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0"/>
              <c:layout>
                <c:manualLayout>
                  <c:x val="-4.2472083333333334E-2"/>
                  <c:y val="3.561727295763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80-40AC-B60A-BD79E22DE6D9}"/>
                </c:ext>
              </c:extLst>
            </c:dLbl>
            <c:dLbl>
              <c:idx val="1"/>
              <c:delete val="1"/>
              <c:extLst>
                <c:ext xmlns:c15="http://schemas.microsoft.com/office/drawing/2012/chart" uri="{CE6537A1-D6FC-4f65-9D91-7224C49458BB}"/>
                <c:ext xmlns:c16="http://schemas.microsoft.com/office/drawing/2014/chart" uri="{C3380CC4-5D6E-409C-BE32-E72D297353CC}">
                  <c16:uniqueId val="{00000006-EC80-40AC-B60A-BD79E22DE6D9}"/>
                </c:ext>
              </c:extLst>
            </c:dLbl>
            <c:dLbl>
              <c:idx val="2"/>
              <c:delete val="1"/>
              <c:extLst>
                <c:ext xmlns:c15="http://schemas.microsoft.com/office/drawing/2012/chart" uri="{CE6537A1-D6FC-4f65-9D91-7224C49458BB}"/>
                <c:ext xmlns:c16="http://schemas.microsoft.com/office/drawing/2014/chart" uri="{C3380CC4-5D6E-409C-BE32-E72D297353CC}">
                  <c16:uniqueId val="{00000007-EC80-40AC-B60A-BD79E22DE6D9}"/>
                </c:ext>
              </c:extLst>
            </c:dLbl>
            <c:dLbl>
              <c:idx val="3"/>
              <c:delete val="1"/>
              <c:extLst>
                <c:ext xmlns:c15="http://schemas.microsoft.com/office/drawing/2012/chart" uri="{CE6537A1-D6FC-4f65-9D91-7224C49458BB}"/>
                <c:ext xmlns:c16="http://schemas.microsoft.com/office/drawing/2014/chart" uri="{C3380CC4-5D6E-409C-BE32-E72D297353CC}">
                  <c16:uniqueId val="{00000008-EC80-40AC-B60A-BD79E22DE6D9}"/>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80-40AC-B60A-BD79E22DE6D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'Trend_receptbelagda läkemedel'!$B$3:$F$3</c:f>
              <c:numCache>
                <c:formatCode>General</c:formatCode>
                <c:ptCount val="5"/>
                <c:pt idx="0">
                  <c:v>2017</c:v>
                </c:pt>
                <c:pt idx="1">
                  <c:v>2019</c:v>
                </c:pt>
                <c:pt idx="2">
                  <c:v>2021</c:v>
                </c:pt>
                <c:pt idx="3">
                  <c:v>2023</c:v>
                </c:pt>
                <c:pt idx="4">
                  <c:v>2025</c:v>
                </c:pt>
              </c:numCache>
            </c:numRef>
          </c:cat>
          <c:val>
            <c:numRef>
              <c:f>'Trend_receptbelagda läkemedel'!$B$5:$F$5</c:f>
              <c:numCache>
                <c:formatCode>0</c:formatCode>
                <c:ptCount val="5"/>
                <c:pt idx="0">
                  <c:v>4.4000000000000004</c:v>
                </c:pt>
                <c:pt idx="1">
                  <c:v>7.2</c:v>
                </c:pt>
                <c:pt idx="2">
                  <c:v>5.7</c:v>
                </c:pt>
                <c:pt idx="3">
                  <c:v>7</c:v>
                </c:pt>
                <c:pt idx="4">
                  <c:v>6</c:v>
                </c:pt>
              </c:numCache>
            </c:numRef>
          </c:val>
          <c:smooth val="0"/>
          <c:extLst>
            <c:ext xmlns:c16="http://schemas.microsoft.com/office/drawing/2014/chart" uri="{C3380CC4-5D6E-409C-BE32-E72D297353CC}">
              <c16:uniqueId val="{0000000A-EC80-40AC-B60A-BD79E22DE6D9}"/>
            </c:ext>
          </c:extLst>
        </c:ser>
        <c:dLbls>
          <c:dLblPos val="l"/>
          <c:showLegendKey val="0"/>
          <c:showVal val="1"/>
          <c:showCatName val="0"/>
          <c:showSerName val="0"/>
          <c:showPercent val="0"/>
          <c:showBubbleSize val="0"/>
        </c:dLbls>
        <c:marker val="1"/>
        <c:smooth val="0"/>
        <c:axId val="1013230831"/>
        <c:axId val="1425786303"/>
      </c:lineChart>
      <c:catAx>
        <c:axId val="101323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25786303"/>
        <c:crosses val="autoZero"/>
        <c:auto val="1"/>
        <c:lblAlgn val="ctr"/>
        <c:lblOffset val="100"/>
        <c:noMultiLvlLbl val="0"/>
      </c:catAx>
      <c:valAx>
        <c:axId val="142578630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132308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alkohol_läkemedel!$K$4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alkohol_läkemedel!$K$5:$K$6</c:f>
              <c:numCache>
                <c:formatCode>0</c:formatCode>
                <c:ptCount val="2"/>
                <c:pt idx="0">
                  <c:v>2.2000000000000002</c:v>
                </c:pt>
                <c:pt idx="1">
                  <c:v>3.1</c:v>
                </c:pt>
              </c:numCache>
            </c:numRef>
          </c:val>
          <c:extLst>
            <c:ext xmlns:c16="http://schemas.microsoft.com/office/drawing/2014/chart" uri="{C3380CC4-5D6E-409C-BE32-E72D297353CC}">
              <c16:uniqueId val="{00000000-D15B-4626-B723-CE079C230B3E}"/>
            </c:ext>
          </c:extLst>
        </c:ser>
        <c:ser>
          <c:idx val="1"/>
          <c:order val="1"/>
          <c:tx>
            <c:strRef>
              <c:f>alkohol_läkemedel!$L$4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alkohol_läkemedel!$L$5:$L$6</c:f>
              <c:numCache>
                <c:formatCode>0</c:formatCode>
                <c:ptCount val="2"/>
                <c:pt idx="0">
                  <c:v>1.9</c:v>
                </c:pt>
                <c:pt idx="1">
                  <c:v>2</c:v>
                </c:pt>
              </c:numCache>
            </c:numRef>
          </c:val>
          <c:extLst>
            <c:ext xmlns:c16="http://schemas.microsoft.com/office/drawing/2014/chart" uri="{C3380CC4-5D6E-409C-BE32-E72D297353CC}">
              <c16:uniqueId val="{00000001-D15B-4626-B723-CE079C230B3E}"/>
            </c:ext>
          </c:extLst>
        </c:ser>
        <c:ser>
          <c:idx val="2"/>
          <c:order val="2"/>
          <c:tx>
            <c:strRef>
              <c:f>alkohol_läkemedel!$M$4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alkohol_läkemedel!$M$5:$M$6</c:f>
              <c:numCache>
                <c:formatCode>0</c:formatCode>
                <c:ptCount val="2"/>
                <c:pt idx="0">
                  <c:v>2.1</c:v>
                </c:pt>
                <c:pt idx="1">
                  <c:v>4.4000000000000004</c:v>
                </c:pt>
              </c:numCache>
            </c:numRef>
          </c:val>
          <c:extLst>
            <c:ext xmlns:c16="http://schemas.microsoft.com/office/drawing/2014/chart" uri="{C3380CC4-5D6E-409C-BE32-E72D297353CC}">
              <c16:uniqueId val="{00000002-D15B-4626-B723-CE079C230B3E}"/>
            </c:ext>
          </c:extLst>
        </c:ser>
        <c:dLbls>
          <c:dLblPos val="outEnd"/>
          <c:showLegendKey val="0"/>
          <c:showVal val="1"/>
          <c:showCatName val="0"/>
          <c:showSerName val="0"/>
          <c:showPercent val="0"/>
          <c:showBubbleSize val="0"/>
        </c:dLbls>
        <c:gapWidth val="219"/>
        <c:overlap val="-27"/>
        <c:axId val="1740697632"/>
        <c:axId val="985769024"/>
      </c:barChart>
      <c:catAx>
        <c:axId val="17406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5769024"/>
        <c:crosses val="autoZero"/>
        <c:auto val="1"/>
        <c:lblAlgn val="ctr"/>
        <c:lblOffset val="100"/>
        <c:noMultiLvlLbl val="0"/>
      </c:catAx>
      <c:valAx>
        <c:axId val="9857690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0697632"/>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'Rökdebut 13 år'!$B$2</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9310-4D3F-97B8-402C046DA00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år'!$B$3:$B$20</c:f>
              <c:numCache>
                <c:formatCode>0</c:formatCode>
                <c:ptCount val="18"/>
                <c:pt idx="0">
                  <c:v>12.2</c:v>
                </c:pt>
                <c:pt idx="1">
                  <c:v>21.5</c:v>
                </c:pt>
                <c:pt idx="2">
                  <c:v>17.399999999999999</c:v>
                </c:pt>
                <c:pt idx="3">
                  <c:v>11.3</c:v>
                </c:pt>
                <c:pt idx="4">
                  <c:v>14</c:v>
                </c:pt>
                <c:pt idx="5">
                  <c:v>13.3</c:v>
                </c:pt>
                <c:pt idx="6">
                  <c:v>4.5</c:v>
                </c:pt>
                <c:pt idx="7">
                  <c:v>6.9</c:v>
                </c:pt>
                <c:pt idx="8">
                  <c:v>10.5</c:v>
                </c:pt>
                <c:pt idx="9">
                  <c:v>8.8000000000000007</c:v>
                </c:pt>
                <c:pt idx="10">
                  <c:v>18.8</c:v>
                </c:pt>
                <c:pt idx="11">
                  <c:v>22.2</c:v>
                </c:pt>
                <c:pt idx="12">
                  <c:v>24</c:v>
                </c:pt>
                <c:pt idx="13">
                  <c:v>10.5</c:v>
                </c:pt>
                <c:pt idx="14">
                  <c:v>30.9</c:v>
                </c:pt>
                <c:pt idx="15">
                  <c:v>11.1</c:v>
                </c:pt>
                <c:pt idx="16">
                  <c:v>12</c:v>
                </c:pt>
                <c:pt idx="17">
                  <c:v>10</c:v>
                </c:pt>
              </c:numCache>
            </c:numRef>
          </c:val>
          <c:extLst>
            <c:ext xmlns:c16="http://schemas.microsoft.com/office/drawing/2014/chart" uri="{C3380CC4-5D6E-409C-BE32-E72D297353CC}">
              <c16:uniqueId val="{00000000-9310-4D3F-97B8-402C046DA004}"/>
            </c:ext>
          </c:extLst>
        </c:ser>
        <c:ser>
          <c:idx val="1"/>
          <c:order val="1"/>
          <c:tx>
            <c:strRef>
              <c:f>'Rökdebut 13 år'!$C$2</c:f>
              <c:strCache>
                <c:ptCount val="1"/>
                <c:pt idx="0">
                  <c:v>Killar</c:v>
                </c:pt>
              </c:strCache>
            </c:strRef>
          </c:tx>
          <c:spPr>
            <a:solidFill>
              <a:schemeClr val="accent1">
                <a:lumMod val="40000"/>
                <a:lumOff val="60000"/>
              </a:schemeClr>
            </a:solidFill>
            <a:ln>
              <a:noFill/>
            </a:ln>
            <a:effectLst/>
          </c:spPr>
          <c:invertIfNegative val="0"/>
          <c:dLbls>
            <c:dLbl>
              <c:idx val="16"/>
              <c:layout>
                <c:manualLayout>
                  <c:x val="-1.2935035758548312E-16"/>
                  <c:y val="1.9598765432098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10-4D3F-97B8-402C046DA004}"/>
                </c:ext>
              </c:extLst>
            </c:dLbl>
            <c:dLbl>
              <c:idx val="17"/>
              <c:layout>
                <c:manualLayout>
                  <c:x val="0"/>
                  <c:y val="1.56790123456789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10-4D3F-97B8-402C046DA004}"/>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år'!$C$3:$C$20</c:f>
              <c:numCache>
                <c:formatCode>General</c:formatCode>
                <c:ptCount val="18"/>
                <c:pt idx="16" formatCode="0">
                  <c:v>11</c:v>
                </c:pt>
                <c:pt idx="17" formatCode="0">
                  <c:v>9</c:v>
                </c:pt>
              </c:numCache>
            </c:numRef>
          </c:val>
          <c:extLst>
            <c:ext xmlns:c16="http://schemas.microsoft.com/office/drawing/2014/chart" uri="{C3380CC4-5D6E-409C-BE32-E72D297353CC}">
              <c16:uniqueId val="{00000001-9310-4D3F-97B8-402C046DA004}"/>
            </c:ext>
          </c:extLst>
        </c:ser>
        <c:ser>
          <c:idx val="2"/>
          <c:order val="2"/>
          <c:tx>
            <c:strRef>
              <c:f>'Rökdebut 13 år'!$D$2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år'!$D$3:$D$20</c:f>
              <c:numCache>
                <c:formatCode>General</c:formatCode>
                <c:ptCount val="18"/>
                <c:pt idx="16" formatCode="0">
                  <c:v>12</c:v>
                </c:pt>
                <c:pt idx="17" formatCode="0">
                  <c:v>11</c:v>
                </c:pt>
              </c:numCache>
            </c:numRef>
          </c:val>
          <c:extLst>
            <c:ext xmlns:c16="http://schemas.microsoft.com/office/drawing/2014/chart" uri="{C3380CC4-5D6E-409C-BE32-E72D297353CC}">
              <c16:uniqueId val="{00000002-9310-4D3F-97B8-402C046DA004}"/>
            </c:ext>
          </c:extLst>
        </c:ser>
        <c:dLbls>
          <c:dLblPos val="outEnd"/>
          <c:showLegendKey val="0"/>
          <c:showVal val="1"/>
          <c:showCatName val="0"/>
          <c:showSerName val="0"/>
          <c:showPercent val="0"/>
          <c:showBubbleSize val="0"/>
        </c:dLbls>
        <c:gapWidth val="219"/>
        <c:overlap val="-27"/>
        <c:axId val="194371128"/>
        <c:axId val="194371456"/>
      </c:barChart>
      <c:catAx>
        <c:axId val="194371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371456"/>
        <c:crosses val="autoZero"/>
        <c:auto val="1"/>
        <c:lblAlgn val="l"/>
        <c:lblOffset val="100"/>
        <c:noMultiLvlLbl val="0"/>
      </c:catAx>
      <c:valAx>
        <c:axId val="19437145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371128"/>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AAS!$T$11</c:f>
              <c:strCache>
                <c:ptCount val="1"/>
                <c:pt idx="0">
                  <c:v>Nej</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AAS!$S$12:$S$15</c:f>
              <c:strCache>
                <c:ptCount val="4"/>
                <c:pt idx="0">
                  <c:v>Tjej</c:v>
                </c:pt>
                <c:pt idx="1">
                  <c:v>Kille</c:v>
                </c:pt>
                <c:pt idx="2">
                  <c:v>Värmland</c:v>
                </c:pt>
                <c:pt idx="3">
                  <c:v>Riket</c:v>
                </c:pt>
              </c:strCache>
            </c:strRef>
          </c:cat>
          <c:val>
            <c:numRef>
              <c:f>AAS!$T$12:$T$15</c:f>
              <c:numCache>
                <c:formatCode>0</c:formatCode>
                <c:ptCount val="4"/>
                <c:pt idx="0">
                  <c:v>100</c:v>
                </c:pt>
                <c:pt idx="1">
                  <c:v>98.3</c:v>
                </c:pt>
                <c:pt idx="2">
                  <c:v>98.7</c:v>
                </c:pt>
                <c:pt idx="3">
                  <c:v>99</c:v>
                </c:pt>
              </c:numCache>
            </c:numRef>
          </c:val>
          <c:extLst>
            <c:ext xmlns:c16="http://schemas.microsoft.com/office/drawing/2014/chart" uri="{C3380CC4-5D6E-409C-BE32-E72D297353CC}">
              <c16:uniqueId val="{00000000-6EF5-42D4-8D08-07D44AC54C7B}"/>
            </c:ext>
          </c:extLst>
        </c:ser>
        <c:ser>
          <c:idx val="1"/>
          <c:order val="1"/>
          <c:tx>
            <c:strRef>
              <c:f>AAS!$U$11</c:f>
              <c:strCache>
                <c:ptCount val="1"/>
                <c:pt idx="0">
                  <c:v>Ja, någon gång</c:v>
                </c:pt>
              </c:strCache>
            </c:strRef>
          </c:tx>
          <c:spPr>
            <a:solidFill>
              <a:schemeClr val="accent5">
                <a:shade val="76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EF5-42D4-8D08-07D44AC54C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AAS!$S$12:$S$15</c:f>
              <c:strCache>
                <c:ptCount val="4"/>
                <c:pt idx="0">
                  <c:v>Tjej</c:v>
                </c:pt>
                <c:pt idx="1">
                  <c:v>Kille</c:v>
                </c:pt>
                <c:pt idx="2">
                  <c:v>Värmland</c:v>
                </c:pt>
                <c:pt idx="3">
                  <c:v>Riket</c:v>
                </c:pt>
              </c:strCache>
            </c:strRef>
          </c:cat>
          <c:val>
            <c:numRef>
              <c:f>AAS!$U$12:$U$15</c:f>
              <c:numCache>
                <c:formatCode>0</c:formatCode>
                <c:ptCount val="4"/>
                <c:pt idx="0">
                  <c:v>0</c:v>
                </c:pt>
                <c:pt idx="1">
                  <c:v>1.7</c:v>
                </c:pt>
                <c:pt idx="2">
                  <c:v>1.3</c:v>
                </c:pt>
                <c:pt idx="3">
                  <c:v>1</c:v>
                </c:pt>
              </c:numCache>
            </c:numRef>
          </c:val>
          <c:extLst>
            <c:ext xmlns:c16="http://schemas.microsoft.com/office/drawing/2014/chart" uri="{C3380CC4-5D6E-409C-BE32-E72D297353CC}">
              <c16:uniqueId val="{00000001-6EF5-42D4-8D08-07D44AC54C7B}"/>
            </c:ext>
          </c:extLst>
        </c:ser>
        <c:dLbls>
          <c:dLblPos val="ctr"/>
          <c:showLegendKey val="0"/>
          <c:showVal val="1"/>
          <c:showCatName val="0"/>
          <c:showSerName val="0"/>
          <c:showPercent val="0"/>
          <c:showBubbleSize val="0"/>
        </c:dLbls>
        <c:gapWidth val="150"/>
        <c:overlap val="100"/>
        <c:axId val="246579855"/>
        <c:axId val="246580335"/>
      </c:barChart>
      <c:catAx>
        <c:axId val="246579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46580335"/>
        <c:crosses val="autoZero"/>
        <c:auto val="1"/>
        <c:lblAlgn val="ctr"/>
        <c:lblOffset val="100"/>
        <c:noMultiLvlLbl val="0"/>
      </c:catAx>
      <c:valAx>
        <c:axId val="246580335"/>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46579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Lustgas_sniffat!$D$3</c:f>
              <c:strCache>
                <c:ptCount val="1"/>
                <c:pt idx="0">
                  <c:v>Riket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Lustgas_sniffat!$C$4</c:f>
              <c:strCache>
                <c:ptCount val="1"/>
                <c:pt idx="0">
                  <c:v>Lustgas</c:v>
                </c:pt>
              </c:strCache>
            </c:strRef>
          </c:cat>
          <c:val>
            <c:numRef>
              <c:f>Lustgas_sniffat!$D$4</c:f>
              <c:numCache>
                <c:formatCode>General</c:formatCode>
                <c:ptCount val="1"/>
                <c:pt idx="0">
                  <c:v>1</c:v>
                </c:pt>
              </c:numCache>
            </c:numRef>
          </c:val>
          <c:extLst>
            <c:ext xmlns:c16="http://schemas.microsoft.com/office/drawing/2014/chart" uri="{C3380CC4-5D6E-409C-BE32-E72D297353CC}">
              <c16:uniqueId val="{00000000-D77C-46DC-97DC-4D7F45A2D66D}"/>
            </c:ext>
          </c:extLst>
        </c:ser>
        <c:ser>
          <c:idx val="1"/>
          <c:order val="1"/>
          <c:tx>
            <c:strRef>
              <c:f>Lustgas_sniffat!$E$3</c:f>
              <c:strCache>
                <c:ptCount val="1"/>
                <c:pt idx="0">
                  <c:v>Värmland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Lustgas_sniffat!$C$4</c:f>
              <c:strCache>
                <c:ptCount val="1"/>
                <c:pt idx="0">
                  <c:v>Lustgas</c:v>
                </c:pt>
              </c:strCache>
            </c:strRef>
          </c:cat>
          <c:val>
            <c:numRef>
              <c:f>Lustgas_sniffat!$E$4</c:f>
              <c:numCache>
                <c:formatCode>0</c:formatCode>
                <c:ptCount val="1"/>
                <c:pt idx="0">
                  <c:v>2</c:v>
                </c:pt>
              </c:numCache>
            </c:numRef>
          </c:val>
          <c:extLst>
            <c:ext xmlns:c16="http://schemas.microsoft.com/office/drawing/2014/chart" uri="{C3380CC4-5D6E-409C-BE32-E72D297353CC}">
              <c16:uniqueId val="{00000001-D77C-46DC-97DC-4D7F45A2D66D}"/>
            </c:ext>
          </c:extLst>
        </c:ser>
        <c:ser>
          <c:idx val="2"/>
          <c:order val="2"/>
          <c:tx>
            <c:strRef>
              <c:f>Lustgas_sniffat!$F$3</c:f>
              <c:strCache>
                <c:ptCount val="1"/>
                <c:pt idx="0">
                  <c:v>Killar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Lustgas_sniffat!$C$4</c:f>
              <c:strCache>
                <c:ptCount val="1"/>
                <c:pt idx="0">
                  <c:v>Lustgas</c:v>
                </c:pt>
              </c:strCache>
            </c:strRef>
          </c:cat>
          <c:val>
            <c:numRef>
              <c:f>Lustgas_sniffat!$F$4</c:f>
              <c:numCache>
                <c:formatCode>0</c:formatCode>
                <c:ptCount val="1"/>
                <c:pt idx="0">
                  <c:v>2</c:v>
                </c:pt>
              </c:numCache>
            </c:numRef>
          </c:val>
          <c:extLst>
            <c:ext xmlns:c16="http://schemas.microsoft.com/office/drawing/2014/chart" uri="{C3380CC4-5D6E-409C-BE32-E72D297353CC}">
              <c16:uniqueId val="{00000002-D77C-46DC-97DC-4D7F45A2D66D}"/>
            </c:ext>
          </c:extLst>
        </c:ser>
        <c:ser>
          <c:idx val="3"/>
          <c:order val="3"/>
          <c:tx>
            <c:strRef>
              <c:f>Lustgas_sniffat!$G$3</c:f>
              <c:strCache>
                <c:ptCount val="1"/>
                <c:pt idx="0">
                  <c:v>Tjejer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Lustgas_sniffat!$C$4</c:f>
              <c:strCache>
                <c:ptCount val="1"/>
                <c:pt idx="0">
                  <c:v>Lustgas</c:v>
                </c:pt>
              </c:strCache>
            </c:strRef>
          </c:cat>
          <c:val>
            <c:numRef>
              <c:f>Lustgas_sniffat!$G$4</c:f>
              <c:numCache>
                <c:formatCode>0</c:formatCode>
                <c:ptCount val="1"/>
                <c:pt idx="0">
                  <c:v>0.6</c:v>
                </c:pt>
              </c:numCache>
            </c:numRef>
          </c:val>
          <c:extLst>
            <c:ext xmlns:c16="http://schemas.microsoft.com/office/drawing/2014/chart" uri="{C3380CC4-5D6E-409C-BE32-E72D297353CC}">
              <c16:uniqueId val="{00000003-D77C-46DC-97DC-4D7F45A2D66D}"/>
            </c:ext>
          </c:extLst>
        </c:ser>
        <c:dLbls>
          <c:dLblPos val="outEnd"/>
          <c:showLegendKey val="0"/>
          <c:showVal val="1"/>
          <c:showCatName val="0"/>
          <c:showSerName val="0"/>
          <c:showPercent val="0"/>
          <c:showBubbleSize val="0"/>
        </c:dLbls>
        <c:gapWidth val="219"/>
        <c:overlap val="-27"/>
        <c:axId val="1931578207"/>
        <c:axId val="1931574367"/>
      </c:barChart>
      <c:catAx>
        <c:axId val="1931578207"/>
        <c:scaling>
          <c:orientation val="minMax"/>
        </c:scaling>
        <c:delete val="1"/>
        <c:axPos val="b"/>
        <c:numFmt formatCode="General" sourceLinked="1"/>
        <c:majorTickMark val="none"/>
        <c:minorTickMark val="none"/>
        <c:tickLblPos val="nextTo"/>
        <c:crossAx val="1931574367"/>
        <c:crosses val="autoZero"/>
        <c:auto val="1"/>
        <c:lblAlgn val="ctr"/>
        <c:lblOffset val="100"/>
        <c:noMultiLvlLbl val="0"/>
      </c:catAx>
      <c:valAx>
        <c:axId val="1931574367"/>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31578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Lustgas_sniffat!$D$3</c:f>
              <c:strCache>
                <c:ptCount val="1"/>
                <c:pt idx="0">
                  <c:v>Riket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Lustgas_sniffat!$C$5</c:f>
              <c:strCache>
                <c:ptCount val="1"/>
                <c:pt idx="0">
                  <c:v>Sniffat/boffat</c:v>
                </c:pt>
              </c:strCache>
            </c:strRef>
          </c:cat>
          <c:val>
            <c:numRef>
              <c:f>Lustgas_sniffat!$D$5</c:f>
              <c:numCache>
                <c:formatCode>General</c:formatCode>
                <c:ptCount val="1"/>
                <c:pt idx="0">
                  <c:v>1</c:v>
                </c:pt>
              </c:numCache>
            </c:numRef>
          </c:val>
          <c:extLst>
            <c:ext xmlns:c16="http://schemas.microsoft.com/office/drawing/2014/chart" uri="{C3380CC4-5D6E-409C-BE32-E72D297353CC}">
              <c16:uniqueId val="{00000000-E0C4-48CB-97D5-DD88F9E24B80}"/>
            </c:ext>
          </c:extLst>
        </c:ser>
        <c:ser>
          <c:idx val="1"/>
          <c:order val="1"/>
          <c:tx>
            <c:strRef>
              <c:f>Lustgas_sniffat!$E$3</c:f>
              <c:strCache>
                <c:ptCount val="1"/>
                <c:pt idx="0">
                  <c:v>Värmland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Lustgas_sniffat!$C$5</c:f>
              <c:strCache>
                <c:ptCount val="1"/>
                <c:pt idx="0">
                  <c:v>Sniffat/boffat</c:v>
                </c:pt>
              </c:strCache>
            </c:strRef>
          </c:cat>
          <c:val>
            <c:numRef>
              <c:f>Lustgas_sniffat!$E$5</c:f>
              <c:numCache>
                <c:formatCode>0</c:formatCode>
                <c:ptCount val="1"/>
                <c:pt idx="0">
                  <c:v>3</c:v>
                </c:pt>
              </c:numCache>
            </c:numRef>
          </c:val>
          <c:extLst>
            <c:ext xmlns:c16="http://schemas.microsoft.com/office/drawing/2014/chart" uri="{C3380CC4-5D6E-409C-BE32-E72D297353CC}">
              <c16:uniqueId val="{00000001-E0C4-48CB-97D5-DD88F9E24B80}"/>
            </c:ext>
          </c:extLst>
        </c:ser>
        <c:ser>
          <c:idx val="2"/>
          <c:order val="2"/>
          <c:tx>
            <c:strRef>
              <c:f>Lustgas_sniffat!$F$3</c:f>
              <c:strCache>
                <c:ptCount val="1"/>
                <c:pt idx="0">
                  <c:v>Killar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Lustgas_sniffat!$C$5</c:f>
              <c:strCache>
                <c:ptCount val="1"/>
                <c:pt idx="0">
                  <c:v>Sniffat/boffat</c:v>
                </c:pt>
              </c:strCache>
            </c:strRef>
          </c:cat>
          <c:val>
            <c:numRef>
              <c:f>Lustgas_sniffat!$F$5</c:f>
              <c:numCache>
                <c:formatCode>0</c:formatCode>
                <c:ptCount val="1"/>
                <c:pt idx="0">
                  <c:v>3</c:v>
                </c:pt>
              </c:numCache>
            </c:numRef>
          </c:val>
          <c:extLst>
            <c:ext xmlns:c16="http://schemas.microsoft.com/office/drawing/2014/chart" uri="{C3380CC4-5D6E-409C-BE32-E72D297353CC}">
              <c16:uniqueId val="{00000002-E0C4-48CB-97D5-DD88F9E24B80}"/>
            </c:ext>
          </c:extLst>
        </c:ser>
        <c:ser>
          <c:idx val="3"/>
          <c:order val="3"/>
          <c:tx>
            <c:strRef>
              <c:f>Lustgas_sniffat!$G$3</c:f>
              <c:strCache>
                <c:ptCount val="1"/>
                <c:pt idx="0">
                  <c:v>Tjejer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Lustgas_sniffat!$C$5</c:f>
              <c:strCache>
                <c:ptCount val="1"/>
                <c:pt idx="0">
                  <c:v>Sniffat/boffat</c:v>
                </c:pt>
              </c:strCache>
            </c:strRef>
          </c:cat>
          <c:val>
            <c:numRef>
              <c:f>Lustgas_sniffat!$G$5</c:f>
              <c:numCache>
                <c:formatCode>0</c:formatCode>
                <c:ptCount val="1"/>
                <c:pt idx="0">
                  <c:v>3</c:v>
                </c:pt>
              </c:numCache>
            </c:numRef>
          </c:val>
          <c:extLst>
            <c:ext xmlns:c16="http://schemas.microsoft.com/office/drawing/2014/chart" uri="{C3380CC4-5D6E-409C-BE32-E72D297353CC}">
              <c16:uniqueId val="{00000003-E0C4-48CB-97D5-DD88F9E24B80}"/>
            </c:ext>
          </c:extLst>
        </c:ser>
        <c:dLbls>
          <c:dLblPos val="outEnd"/>
          <c:showLegendKey val="0"/>
          <c:showVal val="1"/>
          <c:showCatName val="0"/>
          <c:showSerName val="0"/>
          <c:showPercent val="0"/>
          <c:showBubbleSize val="0"/>
        </c:dLbls>
        <c:gapWidth val="219"/>
        <c:overlap val="-27"/>
        <c:axId val="1931649247"/>
        <c:axId val="1931657407"/>
      </c:barChart>
      <c:catAx>
        <c:axId val="1931649247"/>
        <c:scaling>
          <c:orientation val="minMax"/>
        </c:scaling>
        <c:delete val="1"/>
        <c:axPos val="b"/>
        <c:numFmt formatCode="General" sourceLinked="1"/>
        <c:majorTickMark val="none"/>
        <c:minorTickMark val="none"/>
        <c:tickLblPos val="nextTo"/>
        <c:crossAx val="1931657407"/>
        <c:crosses val="autoZero"/>
        <c:auto val="1"/>
        <c:lblAlgn val="ctr"/>
        <c:lblOffset val="100"/>
        <c:noMultiLvlLbl val="0"/>
      </c:catAx>
      <c:valAx>
        <c:axId val="1931657407"/>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31649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'Trend_24 tim'!$A$3</c:f>
              <c:strCache>
                <c:ptCount val="1"/>
                <c:pt idx="0">
                  <c:v>Alkohol</c:v>
                </c:pt>
              </c:strCache>
            </c:strRef>
          </c:tx>
          <c:spPr>
            <a:ln w="28575" cap="rnd">
              <a:solidFill>
                <a:srgbClr val="003A70"/>
              </a:solidFill>
              <a:round/>
            </a:ln>
            <a:effectLst/>
          </c:spPr>
          <c:marker>
            <c:symbol val="circle"/>
            <c:size val="5"/>
            <c:spPr>
              <a:solidFill>
                <a:srgbClr val="003A70"/>
              </a:solidFill>
              <a:ln w="9525">
                <a:solidFill>
                  <a:srgbClr val="003A7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075B-43B9-9386-AFDDD49423D8}"/>
                </c:ext>
              </c:extLst>
            </c:dLbl>
            <c:dLbl>
              <c:idx val="1"/>
              <c:delete val="1"/>
              <c:extLst>
                <c:ext xmlns:c15="http://schemas.microsoft.com/office/drawing/2012/chart" uri="{CE6537A1-D6FC-4f65-9D91-7224C49458BB}"/>
                <c:ext xmlns:c16="http://schemas.microsoft.com/office/drawing/2014/chart" uri="{C3380CC4-5D6E-409C-BE32-E72D297353CC}">
                  <c16:uniqueId val="{00000001-075B-43B9-9386-AFDDD49423D8}"/>
                </c:ext>
              </c:extLst>
            </c:dLbl>
            <c:dLbl>
              <c:idx val="2"/>
              <c:delete val="1"/>
              <c:extLst>
                <c:ext xmlns:c15="http://schemas.microsoft.com/office/drawing/2012/chart" uri="{CE6537A1-D6FC-4f65-9D91-7224C49458BB}"/>
                <c:ext xmlns:c16="http://schemas.microsoft.com/office/drawing/2014/chart" uri="{C3380CC4-5D6E-409C-BE32-E72D297353CC}">
                  <c16:uniqueId val="{00000002-075B-43B9-9386-AFDDD49423D8}"/>
                </c:ext>
              </c:extLst>
            </c:dLbl>
            <c:dLbl>
              <c:idx val="3"/>
              <c:delete val="1"/>
              <c:extLst>
                <c:ext xmlns:c15="http://schemas.microsoft.com/office/drawing/2012/chart" uri="{CE6537A1-D6FC-4f65-9D91-7224C49458BB}"/>
                <c:ext xmlns:c16="http://schemas.microsoft.com/office/drawing/2014/chart" uri="{C3380CC4-5D6E-409C-BE32-E72D297353CC}">
                  <c16:uniqueId val="{00000003-075B-43B9-9386-AFDDD49423D8}"/>
                </c:ext>
              </c:extLst>
            </c:dLbl>
            <c:dLbl>
              <c:idx val="4"/>
              <c:delete val="1"/>
              <c:extLst>
                <c:ext xmlns:c15="http://schemas.microsoft.com/office/drawing/2012/chart" uri="{CE6537A1-D6FC-4f65-9D91-7224C49458BB}"/>
                <c:ext xmlns:c16="http://schemas.microsoft.com/office/drawing/2014/chart" uri="{C3380CC4-5D6E-409C-BE32-E72D297353CC}">
                  <c16:uniqueId val="{00000004-075B-43B9-9386-AFDDD49423D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B-43B9-9386-AFDDD4942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tim'!$C$2:$H$2</c:f>
              <c:numCache>
                <c:formatCode>General</c:formatCode>
                <c:ptCount val="6"/>
                <c:pt idx="0">
                  <c:v>2015</c:v>
                </c:pt>
                <c:pt idx="1">
                  <c:v>2017</c:v>
                </c:pt>
                <c:pt idx="2">
                  <c:v>2019</c:v>
                </c:pt>
                <c:pt idx="3">
                  <c:v>2021</c:v>
                </c:pt>
                <c:pt idx="4">
                  <c:v>2023</c:v>
                </c:pt>
                <c:pt idx="5">
                  <c:v>2025</c:v>
                </c:pt>
              </c:numCache>
            </c:numRef>
          </c:cat>
          <c:val>
            <c:numRef>
              <c:f>'Trend_24 tim'!$C$3:$H$3</c:f>
              <c:numCache>
                <c:formatCode>General</c:formatCode>
                <c:ptCount val="6"/>
                <c:pt idx="0">
                  <c:v>50</c:v>
                </c:pt>
                <c:pt idx="1">
                  <c:v>50</c:v>
                </c:pt>
                <c:pt idx="2">
                  <c:v>55</c:v>
                </c:pt>
                <c:pt idx="3">
                  <c:v>55</c:v>
                </c:pt>
                <c:pt idx="4" formatCode="0">
                  <c:v>46.7</c:v>
                </c:pt>
                <c:pt idx="5" formatCode="0">
                  <c:v>41.1</c:v>
                </c:pt>
              </c:numCache>
            </c:numRef>
          </c:val>
          <c:smooth val="0"/>
          <c:extLst>
            <c:ext xmlns:c16="http://schemas.microsoft.com/office/drawing/2014/chart" uri="{C3380CC4-5D6E-409C-BE32-E72D297353CC}">
              <c16:uniqueId val="{00000006-075B-43B9-9386-AFDDD49423D8}"/>
            </c:ext>
          </c:extLst>
        </c:ser>
        <c:ser>
          <c:idx val="1"/>
          <c:order val="1"/>
          <c:tx>
            <c:strRef>
              <c:f>'Trend_24 tim'!$A$4</c:f>
              <c:strCache>
                <c:ptCount val="1"/>
                <c:pt idx="0">
                  <c:v>Narkotika</c:v>
                </c:pt>
              </c:strCache>
            </c:strRef>
          </c:tx>
          <c:spPr>
            <a:ln w="28575" cap="rnd">
              <a:solidFill>
                <a:srgbClr val="A9A9A4"/>
              </a:solidFill>
              <a:round/>
            </a:ln>
            <a:effectLst/>
          </c:spPr>
          <c:marker>
            <c:symbol val="circle"/>
            <c:size val="5"/>
            <c:spPr>
              <a:solidFill>
                <a:srgbClr val="A9A9A4"/>
              </a:solidFill>
              <a:ln w="9525">
                <a:solidFill>
                  <a:srgbClr val="A9A9A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075B-43B9-9386-AFDDD49423D8}"/>
                </c:ext>
              </c:extLst>
            </c:dLbl>
            <c:dLbl>
              <c:idx val="2"/>
              <c:delete val="1"/>
              <c:extLst>
                <c:ext xmlns:c15="http://schemas.microsoft.com/office/drawing/2012/chart" uri="{CE6537A1-D6FC-4f65-9D91-7224C49458BB}"/>
                <c:ext xmlns:c16="http://schemas.microsoft.com/office/drawing/2014/chart" uri="{C3380CC4-5D6E-409C-BE32-E72D297353CC}">
                  <c16:uniqueId val="{00000009-075B-43B9-9386-AFDDD49423D8}"/>
                </c:ext>
              </c:extLst>
            </c:dLbl>
            <c:dLbl>
              <c:idx val="3"/>
              <c:delete val="1"/>
              <c:extLst>
                <c:ext xmlns:c15="http://schemas.microsoft.com/office/drawing/2012/chart" uri="{CE6537A1-D6FC-4f65-9D91-7224C49458BB}"/>
                <c:ext xmlns:c16="http://schemas.microsoft.com/office/drawing/2014/chart" uri="{C3380CC4-5D6E-409C-BE32-E72D297353CC}">
                  <c16:uniqueId val="{0000000A-075B-43B9-9386-AFDDD49423D8}"/>
                </c:ext>
              </c:extLst>
            </c:dLbl>
            <c:dLbl>
              <c:idx val="4"/>
              <c:delete val="1"/>
              <c:extLst>
                <c:ext xmlns:c15="http://schemas.microsoft.com/office/drawing/2012/chart" uri="{CE6537A1-D6FC-4f65-9D91-7224C49458BB}"/>
                <c:ext xmlns:c16="http://schemas.microsoft.com/office/drawing/2014/chart" uri="{C3380CC4-5D6E-409C-BE32-E72D297353CC}">
                  <c16:uniqueId val="{0000000B-075B-43B9-9386-AFDDD49423D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B-43B9-9386-AFDDD4942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tim'!$C$2:$H$2</c:f>
              <c:numCache>
                <c:formatCode>General</c:formatCode>
                <c:ptCount val="6"/>
                <c:pt idx="0">
                  <c:v>2015</c:v>
                </c:pt>
                <c:pt idx="1">
                  <c:v>2017</c:v>
                </c:pt>
                <c:pt idx="2">
                  <c:v>2019</c:v>
                </c:pt>
                <c:pt idx="3">
                  <c:v>2021</c:v>
                </c:pt>
                <c:pt idx="4">
                  <c:v>2023</c:v>
                </c:pt>
                <c:pt idx="5">
                  <c:v>2025</c:v>
                </c:pt>
              </c:numCache>
            </c:numRef>
          </c:cat>
          <c:val>
            <c:numRef>
              <c:f>'Trend_24 tim'!$C$4:$H$4</c:f>
              <c:numCache>
                <c:formatCode>General</c:formatCode>
                <c:ptCount val="6"/>
                <c:pt idx="0">
                  <c:v>12</c:v>
                </c:pt>
                <c:pt idx="1">
                  <c:v>16</c:v>
                </c:pt>
                <c:pt idx="2">
                  <c:v>20</c:v>
                </c:pt>
                <c:pt idx="3">
                  <c:v>17</c:v>
                </c:pt>
                <c:pt idx="4" formatCode="0">
                  <c:v>15.4</c:v>
                </c:pt>
                <c:pt idx="5" formatCode="0">
                  <c:v>9</c:v>
                </c:pt>
              </c:numCache>
            </c:numRef>
          </c:val>
          <c:smooth val="0"/>
          <c:extLst>
            <c:ext xmlns:c16="http://schemas.microsoft.com/office/drawing/2014/chart" uri="{C3380CC4-5D6E-409C-BE32-E72D297353CC}">
              <c16:uniqueId val="{0000000D-075B-43B9-9386-AFDDD49423D8}"/>
            </c:ext>
          </c:extLst>
        </c:ser>
        <c:ser>
          <c:idx val="2"/>
          <c:order val="2"/>
          <c:tx>
            <c:strRef>
              <c:f>'Trend_24 tim'!$A$5</c:f>
              <c:strCache>
                <c:ptCount val="1"/>
                <c:pt idx="0">
                  <c:v>Cigaretter/snus</c:v>
                </c:pt>
              </c:strCache>
            </c:strRef>
          </c:tx>
          <c:spPr>
            <a:ln w="28575" cap="rnd">
              <a:solidFill>
                <a:srgbClr val="B4C7E7"/>
              </a:solidFill>
              <a:round/>
            </a:ln>
            <a:effectLst/>
          </c:spPr>
          <c:marker>
            <c:symbol val="circle"/>
            <c:size val="5"/>
            <c:spPr>
              <a:solidFill>
                <a:srgbClr val="B4C7E7"/>
              </a:solidFill>
              <a:ln w="9525">
                <a:solidFill>
                  <a:srgbClr val="B4C7E7"/>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F-075B-43B9-9386-AFDDD49423D8}"/>
                </c:ext>
              </c:extLst>
            </c:dLbl>
            <c:dLbl>
              <c:idx val="2"/>
              <c:delete val="1"/>
              <c:extLst>
                <c:ext xmlns:c15="http://schemas.microsoft.com/office/drawing/2012/chart" uri="{CE6537A1-D6FC-4f65-9D91-7224C49458BB}"/>
                <c:ext xmlns:c16="http://schemas.microsoft.com/office/drawing/2014/chart" uri="{C3380CC4-5D6E-409C-BE32-E72D297353CC}">
                  <c16:uniqueId val="{00000010-075B-43B9-9386-AFDDD49423D8}"/>
                </c:ext>
              </c:extLst>
            </c:dLbl>
            <c:dLbl>
              <c:idx val="3"/>
              <c:delete val="1"/>
              <c:extLst>
                <c:ext xmlns:c15="http://schemas.microsoft.com/office/drawing/2012/chart" uri="{CE6537A1-D6FC-4f65-9D91-7224C49458BB}"/>
                <c:ext xmlns:c16="http://schemas.microsoft.com/office/drawing/2014/chart" uri="{C3380CC4-5D6E-409C-BE32-E72D297353CC}">
                  <c16:uniqueId val="{00000011-075B-43B9-9386-AFDDD49423D8}"/>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75B-43B9-9386-AFDDD4942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tim'!$C$2:$H$2</c:f>
              <c:numCache>
                <c:formatCode>General</c:formatCode>
                <c:ptCount val="6"/>
                <c:pt idx="0">
                  <c:v>2015</c:v>
                </c:pt>
                <c:pt idx="1">
                  <c:v>2017</c:v>
                </c:pt>
                <c:pt idx="2">
                  <c:v>2019</c:v>
                </c:pt>
                <c:pt idx="3">
                  <c:v>2021</c:v>
                </c:pt>
                <c:pt idx="4">
                  <c:v>2023</c:v>
                </c:pt>
                <c:pt idx="5">
                  <c:v>2025</c:v>
                </c:pt>
              </c:numCache>
            </c:numRef>
          </c:cat>
          <c:val>
            <c:numRef>
              <c:f>'Trend_24 tim'!$C$5:$H$5</c:f>
              <c:numCache>
                <c:formatCode>General</c:formatCode>
                <c:ptCount val="6"/>
                <c:pt idx="0">
                  <c:v>50</c:v>
                </c:pt>
                <c:pt idx="1">
                  <c:v>50</c:v>
                </c:pt>
                <c:pt idx="2">
                  <c:v>55</c:v>
                </c:pt>
                <c:pt idx="3">
                  <c:v>56</c:v>
                </c:pt>
                <c:pt idx="4" formatCode="0">
                  <c:v>50.3</c:v>
                </c:pt>
              </c:numCache>
            </c:numRef>
          </c:val>
          <c:smooth val="0"/>
          <c:extLst>
            <c:ext xmlns:c16="http://schemas.microsoft.com/office/drawing/2014/chart" uri="{C3380CC4-5D6E-409C-BE32-E72D297353CC}">
              <c16:uniqueId val="{00000013-075B-43B9-9386-AFDDD49423D8}"/>
            </c:ext>
          </c:extLst>
        </c:ser>
        <c:ser>
          <c:idx val="3"/>
          <c:order val="3"/>
          <c:tx>
            <c:strRef>
              <c:f>'Trend_24 tim'!$A$6</c:f>
              <c:strCache>
                <c:ptCount val="1"/>
                <c:pt idx="0">
                  <c:v>Anabola steroider</c:v>
                </c:pt>
              </c:strCache>
            </c:strRef>
          </c:tx>
          <c:spPr>
            <a:ln w="28575" cap="rnd">
              <a:solidFill>
                <a:srgbClr val="BEE9FF"/>
              </a:solidFill>
              <a:round/>
            </a:ln>
            <a:effectLst/>
          </c:spPr>
          <c:marker>
            <c:symbol val="circle"/>
            <c:size val="5"/>
            <c:spPr>
              <a:solidFill>
                <a:srgbClr val="BEE9FF"/>
              </a:solidFill>
              <a:ln w="9525">
                <a:solidFill>
                  <a:srgbClr val="BEE9FF"/>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5-075B-43B9-9386-AFDDD49423D8}"/>
                </c:ext>
              </c:extLst>
            </c:dLbl>
            <c:dLbl>
              <c:idx val="2"/>
              <c:delete val="1"/>
              <c:extLst>
                <c:ext xmlns:c15="http://schemas.microsoft.com/office/drawing/2012/chart" uri="{CE6537A1-D6FC-4f65-9D91-7224C49458BB}"/>
                <c:ext xmlns:c16="http://schemas.microsoft.com/office/drawing/2014/chart" uri="{C3380CC4-5D6E-409C-BE32-E72D297353CC}">
                  <c16:uniqueId val="{00000016-075B-43B9-9386-AFDDD49423D8}"/>
                </c:ext>
              </c:extLst>
            </c:dLbl>
            <c:dLbl>
              <c:idx val="3"/>
              <c:delete val="1"/>
              <c:extLst>
                <c:ext xmlns:c15="http://schemas.microsoft.com/office/drawing/2012/chart" uri="{CE6537A1-D6FC-4f65-9D91-7224C49458BB}"/>
                <c:ext xmlns:c16="http://schemas.microsoft.com/office/drawing/2014/chart" uri="{C3380CC4-5D6E-409C-BE32-E72D297353CC}">
                  <c16:uniqueId val="{00000017-075B-43B9-9386-AFDDD49423D8}"/>
                </c:ext>
              </c:extLst>
            </c:dLbl>
            <c:dLbl>
              <c:idx val="4"/>
              <c:delete val="1"/>
              <c:extLst>
                <c:ext xmlns:c15="http://schemas.microsoft.com/office/drawing/2012/chart" uri="{CE6537A1-D6FC-4f65-9D91-7224C49458BB}"/>
                <c:ext xmlns:c16="http://schemas.microsoft.com/office/drawing/2014/chart" uri="{C3380CC4-5D6E-409C-BE32-E72D297353CC}">
                  <c16:uniqueId val="{00000018-075B-43B9-9386-AFDDD49423D8}"/>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75B-43B9-9386-AFDDD49423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tim'!$C$2:$H$2</c:f>
              <c:numCache>
                <c:formatCode>General</c:formatCode>
                <c:ptCount val="6"/>
                <c:pt idx="0">
                  <c:v>2015</c:v>
                </c:pt>
                <c:pt idx="1">
                  <c:v>2017</c:v>
                </c:pt>
                <c:pt idx="2">
                  <c:v>2019</c:v>
                </c:pt>
                <c:pt idx="3">
                  <c:v>2021</c:v>
                </c:pt>
                <c:pt idx="4">
                  <c:v>2023</c:v>
                </c:pt>
                <c:pt idx="5">
                  <c:v>2025</c:v>
                </c:pt>
              </c:numCache>
            </c:numRef>
          </c:cat>
          <c:val>
            <c:numRef>
              <c:f>'Trend_24 tim'!$C$6:$H$6</c:f>
              <c:numCache>
                <c:formatCode>General</c:formatCode>
                <c:ptCount val="6"/>
                <c:pt idx="0">
                  <c:v>7</c:v>
                </c:pt>
                <c:pt idx="1">
                  <c:v>8.3000000000000007</c:v>
                </c:pt>
                <c:pt idx="2">
                  <c:v>8</c:v>
                </c:pt>
                <c:pt idx="3">
                  <c:v>8</c:v>
                </c:pt>
                <c:pt idx="4" formatCode="0">
                  <c:v>7.4</c:v>
                </c:pt>
                <c:pt idx="5" formatCode="0">
                  <c:v>5</c:v>
                </c:pt>
              </c:numCache>
            </c:numRef>
          </c:val>
          <c:smooth val="0"/>
          <c:extLst>
            <c:ext xmlns:c16="http://schemas.microsoft.com/office/drawing/2014/chart" uri="{C3380CC4-5D6E-409C-BE32-E72D297353CC}">
              <c16:uniqueId val="{0000001A-075B-43B9-9386-AFDDD49423D8}"/>
            </c:ext>
          </c:extLst>
        </c:ser>
        <c:dLbls>
          <c:dLblPos val="l"/>
          <c:showLegendKey val="0"/>
          <c:showVal val="1"/>
          <c:showCatName val="0"/>
          <c:showSerName val="0"/>
          <c:showPercent val="0"/>
          <c:showBubbleSize val="0"/>
        </c:dLbls>
        <c:marker val="1"/>
        <c:smooth val="0"/>
        <c:axId val="182097647"/>
        <c:axId val="357265375"/>
      </c:lineChart>
      <c:catAx>
        <c:axId val="18209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7265375"/>
        <c:crosses val="autoZero"/>
        <c:auto val="1"/>
        <c:lblAlgn val="ctr"/>
        <c:lblOffset val="100"/>
        <c:noMultiLvlLbl val="0"/>
      </c:catAx>
      <c:valAx>
        <c:axId val="35726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2097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'Trend_spel om pengar'!$A$4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2097222222222225E-2"/>
                  <c:y val="-3.6327149281744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91-457B-843B-C9B9EB508A0E}"/>
                </c:ext>
              </c:extLst>
            </c:dLbl>
            <c:dLbl>
              <c:idx val="1"/>
              <c:delete val="1"/>
              <c:extLst>
                <c:ext xmlns:c15="http://schemas.microsoft.com/office/drawing/2012/chart" uri="{CE6537A1-D6FC-4f65-9D91-7224C49458BB}"/>
                <c:ext xmlns:c16="http://schemas.microsoft.com/office/drawing/2014/chart" uri="{C3380CC4-5D6E-409C-BE32-E72D297353CC}">
                  <c16:uniqueId val="{00000001-5291-457B-843B-C9B9EB508A0E}"/>
                </c:ext>
              </c:extLst>
            </c:dLbl>
            <c:dLbl>
              <c:idx val="2"/>
              <c:delete val="1"/>
              <c:extLst>
                <c:ext xmlns:c15="http://schemas.microsoft.com/office/drawing/2012/chart" uri="{CE6537A1-D6FC-4f65-9D91-7224C49458BB}"/>
                <c:ext xmlns:c16="http://schemas.microsoft.com/office/drawing/2014/chart" uri="{C3380CC4-5D6E-409C-BE32-E72D297353CC}">
                  <c16:uniqueId val="{00000002-5291-457B-843B-C9B9EB508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pengar'!$B$3:$E$3</c:f>
              <c:numCache>
                <c:formatCode>General</c:formatCode>
                <c:ptCount val="4"/>
                <c:pt idx="0">
                  <c:v>2019</c:v>
                </c:pt>
                <c:pt idx="1">
                  <c:v>2021</c:v>
                </c:pt>
                <c:pt idx="2">
                  <c:v>2023</c:v>
                </c:pt>
                <c:pt idx="3">
                  <c:v>2025</c:v>
                </c:pt>
              </c:numCache>
            </c:numRef>
          </c:cat>
          <c:val>
            <c:numRef>
              <c:f>'Trend_spel om pengar'!$B$4:$E$4</c:f>
              <c:numCache>
                <c:formatCode>General</c:formatCode>
                <c:ptCount val="4"/>
                <c:pt idx="0">
                  <c:v>21</c:v>
                </c:pt>
                <c:pt idx="1">
                  <c:v>24</c:v>
                </c:pt>
                <c:pt idx="2" formatCode="0">
                  <c:v>25.7</c:v>
                </c:pt>
                <c:pt idx="3" formatCode="0">
                  <c:v>29.3</c:v>
                </c:pt>
              </c:numCache>
            </c:numRef>
          </c:val>
          <c:smooth val="0"/>
          <c:extLst>
            <c:ext xmlns:c16="http://schemas.microsoft.com/office/drawing/2014/chart" uri="{C3380CC4-5D6E-409C-BE32-E72D297353CC}">
              <c16:uniqueId val="{00000003-5291-457B-843B-C9B9EB508A0E}"/>
            </c:ext>
          </c:extLst>
        </c:ser>
        <c:ser>
          <c:idx val="1"/>
          <c:order val="1"/>
          <c:tx>
            <c:strRef>
              <c:f>'Trend_spel om pengar'!$A$5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9958194444444442E-2"/>
                  <c:y val="-2.3148141003660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91-457B-843B-C9B9EB508A0E}"/>
                </c:ext>
              </c:extLst>
            </c:dLbl>
            <c:dLbl>
              <c:idx val="1"/>
              <c:delete val="1"/>
              <c:extLst>
                <c:ext xmlns:c15="http://schemas.microsoft.com/office/drawing/2012/chart" uri="{CE6537A1-D6FC-4f65-9D91-7224C49458BB}"/>
                <c:ext xmlns:c16="http://schemas.microsoft.com/office/drawing/2014/chart" uri="{C3380CC4-5D6E-409C-BE32-E72D297353CC}">
                  <c16:uniqueId val="{00000005-5291-457B-843B-C9B9EB508A0E}"/>
                </c:ext>
              </c:extLst>
            </c:dLbl>
            <c:dLbl>
              <c:idx val="2"/>
              <c:delete val="1"/>
              <c:extLst>
                <c:ext xmlns:c15="http://schemas.microsoft.com/office/drawing/2012/chart" uri="{CE6537A1-D6FC-4f65-9D91-7224C49458BB}"/>
                <c:ext xmlns:c16="http://schemas.microsoft.com/office/drawing/2014/chart" uri="{C3380CC4-5D6E-409C-BE32-E72D297353CC}">
                  <c16:uniqueId val="{0000000F-5291-457B-843B-C9B9EB508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pengar'!$B$3:$E$3</c:f>
              <c:numCache>
                <c:formatCode>General</c:formatCode>
                <c:ptCount val="4"/>
                <c:pt idx="0">
                  <c:v>2019</c:v>
                </c:pt>
                <c:pt idx="1">
                  <c:v>2021</c:v>
                </c:pt>
                <c:pt idx="2">
                  <c:v>2023</c:v>
                </c:pt>
                <c:pt idx="3">
                  <c:v>2025</c:v>
                </c:pt>
              </c:numCache>
            </c:numRef>
          </c:cat>
          <c:val>
            <c:numRef>
              <c:f>'Trend_spel om pengar'!$B$5:$E$5</c:f>
              <c:numCache>
                <c:formatCode>General</c:formatCode>
                <c:ptCount val="4"/>
                <c:pt idx="0">
                  <c:v>6</c:v>
                </c:pt>
                <c:pt idx="1">
                  <c:v>13</c:v>
                </c:pt>
                <c:pt idx="2">
                  <c:v>9</c:v>
                </c:pt>
                <c:pt idx="3" formatCode="0">
                  <c:v>9.1999999999999993</c:v>
                </c:pt>
              </c:numCache>
            </c:numRef>
          </c:val>
          <c:smooth val="0"/>
          <c:extLst>
            <c:ext xmlns:c16="http://schemas.microsoft.com/office/drawing/2014/chart" uri="{C3380CC4-5D6E-409C-BE32-E72D297353CC}">
              <c16:uniqueId val="{00000006-5291-457B-843B-C9B9EB508A0E}"/>
            </c:ext>
          </c:extLst>
        </c:ser>
        <c:ser>
          <c:idx val="2"/>
          <c:order val="2"/>
          <c:tx>
            <c:strRef>
              <c:f>'Trend_spel om pengar'!$A$6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91-457B-843B-C9B9EB508A0E}"/>
                </c:ext>
              </c:extLst>
            </c:dLbl>
            <c:dLbl>
              <c:idx val="1"/>
              <c:delete val="1"/>
              <c:extLst>
                <c:ext xmlns:c15="http://schemas.microsoft.com/office/drawing/2012/chart" uri="{CE6537A1-D6FC-4f65-9D91-7224C49458BB}"/>
                <c:ext xmlns:c16="http://schemas.microsoft.com/office/drawing/2014/chart" uri="{C3380CC4-5D6E-409C-BE32-E72D297353CC}">
                  <c16:uniqueId val="{00000008-5291-457B-843B-C9B9EB508A0E}"/>
                </c:ext>
              </c:extLst>
            </c:dLbl>
            <c:dLbl>
              <c:idx val="2"/>
              <c:delete val="1"/>
              <c:extLst>
                <c:ext xmlns:c15="http://schemas.microsoft.com/office/drawing/2012/chart" uri="{CE6537A1-D6FC-4f65-9D91-7224C49458BB}"/>
                <c:ext xmlns:c16="http://schemas.microsoft.com/office/drawing/2014/chart" uri="{C3380CC4-5D6E-409C-BE32-E72D297353CC}">
                  <c16:uniqueId val="{0000000D-5291-457B-843B-C9B9EB508A0E}"/>
                </c:ext>
              </c:extLst>
            </c:dLbl>
            <c:dLbl>
              <c:idx val="3"/>
              <c:delete val="1"/>
              <c:extLst>
                <c:ext xmlns:c15="http://schemas.microsoft.com/office/drawing/2012/chart" uri="{CE6537A1-D6FC-4f65-9D91-7224C49458BB}"/>
                <c:ext xmlns:c16="http://schemas.microsoft.com/office/drawing/2014/chart" uri="{C3380CC4-5D6E-409C-BE32-E72D297353CC}">
                  <c16:uniqueId val="{00000010-5291-457B-843B-C9B9EB508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pengar'!$B$3:$E$3</c:f>
              <c:numCache>
                <c:formatCode>General</c:formatCode>
                <c:ptCount val="4"/>
                <c:pt idx="0">
                  <c:v>2019</c:v>
                </c:pt>
                <c:pt idx="1">
                  <c:v>2021</c:v>
                </c:pt>
                <c:pt idx="2">
                  <c:v>2023</c:v>
                </c:pt>
                <c:pt idx="3">
                  <c:v>2025</c:v>
                </c:pt>
              </c:numCache>
            </c:numRef>
          </c:cat>
          <c:val>
            <c:numRef>
              <c:f>'Trend_spel om pengar'!$B$6:$E$6</c:f>
              <c:numCache>
                <c:formatCode>General</c:formatCode>
                <c:ptCount val="4"/>
                <c:pt idx="0">
                  <c:v>20</c:v>
                </c:pt>
                <c:pt idx="1">
                  <c:v>23</c:v>
                </c:pt>
                <c:pt idx="2">
                  <c:v>22</c:v>
                </c:pt>
                <c:pt idx="3" formatCode="0">
                  <c:v>29</c:v>
                </c:pt>
              </c:numCache>
            </c:numRef>
          </c:val>
          <c:smooth val="0"/>
          <c:extLst>
            <c:ext xmlns:c16="http://schemas.microsoft.com/office/drawing/2014/chart" uri="{C3380CC4-5D6E-409C-BE32-E72D297353CC}">
              <c16:uniqueId val="{00000009-5291-457B-843B-C9B9EB508A0E}"/>
            </c:ext>
          </c:extLst>
        </c:ser>
        <c:ser>
          <c:idx val="3"/>
          <c:order val="3"/>
          <c:tx>
            <c:strRef>
              <c:f>'Trend_spel om pengar'!$A$7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91-457B-843B-C9B9EB508A0E}"/>
                </c:ext>
              </c:extLst>
            </c:dLbl>
            <c:dLbl>
              <c:idx val="1"/>
              <c:delete val="1"/>
              <c:extLst>
                <c:ext xmlns:c15="http://schemas.microsoft.com/office/drawing/2012/chart" uri="{CE6537A1-D6FC-4f65-9D91-7224C49458BB}"/>
                <c:ext xmlns:c16="http://schemas.microsoft.com/office/drawing/2014/chart" uri="{C3380CC4-5D6E-409C-BE32-E72D297353CC}">
                  <c16:uniqueId val="{0000000B-5291-457B-843B-C9B9EB508A0E}"/>
                </c:ext>
              </c:extLst>
            </c:dLbl>
            <c:dLbl>
              <c:idx val="2"/>
              <c:delete val="1"/>
              <c:extLst>
                <c:ext xmlns:c15="http://schemas.microsoft.com/office/drawing/2012/chart" uri="{CE6537A1-D6FC-4f65-9D91-7224C49458BB}"/>
                <c:ext xmlns:c16="http://schemas.microsoft.com/office/drawing/2014/chart" uri="{C3380CC4-5D6E-409C-BE32-E72D297353CC}">
                  <c16:uniqueId val="{0000000E-5291-457B-843B-C9B9EB508A0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pengar'!$B$3:$E$3</c:f>
              <c:numCache>
                <c:formatCode>General</c:formatCode>
                <c:ptCount val="4"/>
                <c:pt idx="0">
                  <c:v>2019</c:v>
                </c:pt>
                <c:pt idx="1">
                  <c:v>2021</c:v>
                </c:pt>
                <c:pt idx="2">
                  <c:v>2023</c:v>
                </c:pt>
                <c:pt idx="3">
                  <c:v>2025</c:v>
                </c:pt>
              </c:numCache>
            </c:numRef>
          </c:cat>
          <c:val>
            <c:numRef>
              <c:f>'Trend_spel om pengar'!$B$7:$E$7</c:f>
              <c:numCache>
                <c:formatCode>General</c:formatCode>
                <c:ptCount val="4"/>
                <c:pt idx="0">
                  <c:v>5</c:v>
                </c:pt>
                <c:pt idx="1">
                  <c:v>9</c:v>
                </c:pt>
                <c:pt idx="2">
                  <c:v>9</c:v>
                </c:pt>
                <c:pt idx="3" formatCode="0">
                  <c:v>4</c:v>
                </c:pt>
              </c:numCache>
            </c:numRef>
          </c:val>
          <c:smooth val="0"/>
          <c:extLst>
            <c:ext xmlns:c16="http://schemas.microsoft.com/office/drawing/2014/chart" uri="{C3380CC4-5D6E-409C-BE32-E72D297353CC}">
              <c16:uniqueId val="{0000000C-5291-457B-843B-C9B9EB508A0E}"/>
            </c:ext>
          </c:extLst>
        </c:ser>
        <c:dLbls>
          <c:showLegendKey val="0"/>
          <c:showVal val="1"/>
          <c:showCatName val="0"/>
          <c:showSerName val="0"/>
          <c:showPercent val="0"/>
          <c:showBubbleSize val="0"/>
        </c:dLbls>
        <c:marker val="1"/>
        <c:smooth val="0"/>
        <c:axId val="182634287"/>
        <c:axId val="192544175"/>
      </c:lineChart>
      <c:catAx>
        <c:axId val="18263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2544175"/>
        <c:crosses val="autoZero"/>
        <c:auto val="1"/>
        <c:lblAlgn val="ctr"/>
        <c:lblOffset val="100"/>
        <c:noMultiLvlLbl val="0"/>
      </c:catAx>
      <c:valAx>
        <c:axId val="192544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26342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'Spelat_pengar senaste 12'!$B$2</c:f>
              <c:strCache>
                <c:ptCount val="1"/>
                <c:pt idx="0">
                  <c:v>Totalt</c:v>
                </c:pt>
              </c:strCache>
            </c:strRef>
          </c:tx>
          <c:spPr>
            <a:solidFill>
              <a:schemeClr val="accent1"/>
            </a:solidFill>
            <a:ln>
              <a:noFill/>
            </a:ln>
            <a:effectLst/>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3-4404-A526-BA9960F1CD1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12'!$B$3:$B$20</c:f>
              <c:numCache>
                <c:formatCode>0</c:formatCode>
                <c:ptCount val="18"/>
                <c:pt idx="0">
                  <c:v>18.899999999999999</c:v>
                </c:pt>
                <c:pt idx="1">
                  <c:v>19.7</c:v>
                </c:pt>
                <c:pt idx="2">
                  <c:v>16.7</c:v>
                </c:pt>
                <c:pt idx="3">
                  <c:v>19.399999999999999</c:v>
                </c:pt>
                <c:pt idx="4">
                  <c:v>32.6</c:v>
                </c:pt>
                <c:pt idx="5">
                  <c:v>17.399999999999999</c:v>
                </c:pt>
                <c:pt idx="6">
                  <c:v>27.7</c:v>
                </c:pt>
                <c:pt idx="7">
                  <c:v>19.2</c:v>
                </c:pt>
                <c:pt idx="8">
                  <c:v>25.3</c:v>
                </c:pt>
                <c:pt idx="9">
                  <c:v>13</c:v>
                </c:pt>
                <c:pt idx="10">
                  <c:v>23.5</c:v>
                </c:pt>
                <c:pt idx="11">
                  <c:v>18.5</c:v>
                </c:pt>
                <c:pt idx="12">
                  <c:v>12.4</c:v>
                </c:pt>
                <c:pt idx="13">
                  <c:v>16.2</c:v>
                </c:pt>
                <c:pt idx="14">
                  <c:v>15</c:v>
                </c:pt>
                <c:pt idx="15">
                  <c:v>28</c:v>
                </c:pt>
                <c:pt idx="16">
                  <c:v>19.7</c:v>
                </c:pt>
                <c:pt idx="17">
                  <c:v>17</c:v>
                </c:pt>
              </c:numCache>
            </c:numRef>
          </c:val>
          <c:extLst>
            <c:ext xmlns:c16="http://schemas.microsoft.com/office/drawing/2014/chart" uri="{C3380CC4-5D6E-409C-BE32-E72D297353CC}">
              <c16:uniqueId val="{00000003-EAC3-4404-A526-BA9960F1CD14}"/>
            </c:ext>
          </c:extLst>
        </c:ser>
        <c:ser>
          <c:idx val="1"/>
          <c:order val="1"/>
          <c:tx>
            <c:strRef>
              <c:f>'Spelat_pengar senaste 12'!$C$2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12'!$C$3:$C$20</c:f>
              <c:numCache>
                <c:formatCode>General</c:formatCode>
                <c:ptCount val="18"/>
                <c:pt idx="16" formatCode="0">
                  <c:v>29.3</c:v>
                </c:pt>
                <c:pt idx="17">
                  <c:v>29</c:v>
                </c:pt>
              </c:numCache>
            </c:numRef>
          </c:val>
          <c:extLst>
            <c:ext xmlns:c16="http://schemas.microsoft.com/office/drawing/2014/chart" uri="{C3380CC4-5D6E-409C-BE32-E72D297353CC}">
              <c16:uniqueId val="{00000004-EAC3-4404-A526-BA9960F1CD14}"/>
            </c:ext>
          </c:extLst>
        </c:ser>
        <c:ser>
          <c:idx val="2"/>
          <c:order val="2"/>
          <c:tx>
            <c:strRef>
              <c:f>'Spelat_pengar senaste 12'!$D$2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12'!$D$3:$D$20</c:f>
              <c:numCache>
                <c:formatCode>General</c:formatCode>
                <c:ptCount val="18"/>
                <c:pt idx="16" formatCode="0">
                  <c:v>9.1999999999999993</c:v>
                </c:pt>
                <c:pt idx="17">
                  <c:v>4</c:v>
                </c:pt>
              </c:numCache>
            </c:numRef>
          </c:val>
          <c:extLst>
            <c:ext xmlns:c16="http://schemas.microsoft.com/office/drawing/2014/chart" uri="{C3380CC4-5D6E-409C-BE32-E72D297353CC}">
              <c16:uniqueId val="{00000005-EAC3-4404-A526-BA9960F1CD14}"/>
            </c:ext>
          </c:extLst>
        </c:ser>
        <c:dLbls>
          <c:dLblPos val="outEnd"/>
          <c:showLegendKey val="0"/>
          <c:showVal val="1"/>
          <c:showCatName val="0"/>
          <c:showSerName val="0"/>
          <c:showPercent val="0"/>
          <c:showBubbleSize val="0"/>
        </c:dLbls>
        <c:gapWidth val="219"/>
        <c:overlap val="-27"/>
        <c:axId val="463606256"/>
        <c:axId val="463606584"/>
      </c:barChart>
      <c:catAx>
        <c:axId val="46360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3606584"/>
        <c:crosses val="autoZero"/>
        <c:auto val="1"/>
        <c:lblAlgn val="l"/>
        <c:lblOffset val="100"/>
        <c:noMultiLvlLbl val="0"/>
      </c:catAx>
      <c:valAx>
        <c:axId val="46360658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360625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'risk för skada'!$C$28</c:f>
              <c:strCache>
                <c:ptCount val="1"/>
                <c:pt idx="0">
                  <c:v>Killar</c:v>
                </c:pt>
              </c:strCache>
            </c:strRef>
          </c:tx>
          <c:spPr>
            <a:solidFill>
              <a:srgbClr val="C1D0E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skada'!$A$29:$A$33</c:f>
              <c:strCache>
                <c:ptCount val="5"/>
                <c:pt idx="0">
                  <c:v>snusa varje dag</c:v>
                </c:pt>
                <c:pt idx="1">
                  <c:v>prova cannabis</c:v>
                </c:pt>
                <c:pt idx="2">
                  <c:v>berusad varje helg</c:v>
                </c:pt>
                <c:pt idx="3">
                  <c:v>regelbundet använda cannabis</c:v>
                </c:pt>
                <c:pt idx="4">
                  <c:v>röka varje dag</c:v>
                </c:pt>
              </c:strCache>
            </c:strRef>
          </c:cat>
          <c:val>
            <c:numRef>
              <c:f>'risk för skada'!$C$29:$C$33</c:f>
              <c:numCache>
                <c:formatCode>0</c:formatCode>
                <c:ptCount val="5"/>
                <c:pt idx="0">
                  <c:v>40.799999999999997</c:v>
                </c:pt>
                <c:pt idx="1">
                  <c:v>35.700000000000003</c:v>
                </c:pt>
                <c:pt idx="2">
                  <c:v>20.100000000000001</c:v>
                </c:pt>
                <c:pt idx="3">
                  <c:v>11.4</c:v>
                </c:pt>
                <c:pt idx="4">
                  <c:v>10.199999999999999</c:v>
                </c:pt>
              </c:numCache>
            </c:numRef>
          </c:val>
          <c:extLst>
            <c:ext xmlns:c16="http://schemas.microsoft.com/office/drawing/2014/chart" uri="{C3380CC4-5D6E-409C-BE32-E72D297353CC}">
              <c16:uniqueId val="{00000000-77DB-4226-94D5-9768B2E01042}"/>
            </c:ext>
          </c:extLst>
        </c:ser>
        <c:ser>
          <c:idx val="1"/>
          <c:order val="1"/>
          <c:tx>
            <c:strRef>
              <c:f>'risk för skada'!$D$28</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skada'!$A$29:$A$33</c:f>
              <c:strCache>
                <c:ptCount val="5"/>
                <c:pt idx="0">
                  <c:v>snusa varje dag</c:v>
                </c:pt>
                <c:pt idx="1">
                  <c:v>prova cannabis</c:v>
                </c:pt>
                <c:pt idx="2">
                  <c:v>berusad varje helg</c:v>
                </c:pt>
                <c:pt idx="3">
                  <c:v>regelbundet använda cannabis</c:v>
                </c:pt>
                <c:pt idx="4">
                  <c:v>röka varje dag</c:v>
                </c:pt>
              </c:strCache>
            </c:strRef>
          </c:cat>
          <c:val>
            <c:numRef>
              <c:f>'risk för skada'!$D$29:$D$33</c:f>
              <c:numCache>
                <c:formatCode>0</c:formatCode>
                <c:ptCount val="5"/>
                <c:pt idx="0">
                  <c:v>26.2</c:v>
                </c:pt>
                <c:pt idx="1">
                  <c:v>30.2</c:v>
                </c:pt>
                <c:pt idx="2">
                  <c:v>12</c:v>
                </c:pt>
                <c:pt idx="3">
                  <c:v>5.7</c:v>
                </c:pt>
                <c:pt idx="4">
                  <c:v>6.2</c:v>
                </c:pt>
              </c:numCache>
            </c:numRef>
          </c:val>
          <c:extLst>
            <c:ext xmlns:c16="http://schemas.microsoft.com/office/drawing/2014/chart" uri="{C3380CC4-5D6E-409C-BE32-E72D297353CC}">
              <c16:uniqueId val="{00000001-77DB-4226-94D5-9768B2E01042}"/>
            </c:ext>
          </c:extLst>
        </c:ser>
        <c:dLbls>
          <c:dLblPos val="outEnd"/>
          <c:showLegendKey val="0"/>
          <c:showVal val="1"/>
          <c:showCatName val="0"/>
          <c:showSerName val="0"/>
          <c:showPercent val="0"/>
          <c:showBubbleSize val="0"/>
        </c:dLbls>
        <c:gapWidth val="219"/>
        <c:overlap val="-27"/>
        <c:axId val="1438144911"/>
        <c:axId val="1697874863"/>
      </c:barChart>
      <c:catAx>
        <c:axId val="143814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97874863"/>
        <c:crosses val="autoZero"/>
        <c:auto val="1"/>
        <c:lblAlgn val="ctr"/>
        <c:lblOffset val="100"/>
        <c:noMultiLvlLbl val="0"/>
      </c:catAx>
      <c:valAx>
        <c:axId val="169787486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3814491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'Trend_om erbjuden narkotika'!$A$4</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739-42F5-AFBD-14253FB88091}"/>
                </c:ext>
              </c:extLst>
            </c:dLbl>
            <c:dLbl>
              <c:idx val="2"/>
              <c:delete val="1"/>
              <c:extLst>
                <c:ext xmlns:c15="http://schemas.microsoft.com/office/drawing/2012/chart" uri="{CE6537A1-D6FC-4f65-9D91-7224C49458BB}"/>
                <c:ext xmlns:c16="http://schemas.microsoft.com/office/drawing/2014/chart" uri="{C3380CC4-5D6E-409C-BE32-E72D297353CC}">
                  <c16:uniqueId val="{00000001-8739-42F5-AFBD-14253FB88091}"/>
                </c:ext>
              </c:extLst>
            </c:dLbl>
            <c:dLbl>
              <c:idx val="3"/>
              <c:delete val="1"/>
              <c:extLst>
                <c:ext xmlns:c15="http://schemas.microsoft.com/office/drawing/2012/chart" uri="{CE6537A1-D6FC-4f65-9D91-7224C49458BB}"/>
                <c:ext xmlns:c16="http://schemas.microsoft.com/office/drawing/2014/chart" uri="{C3380CC4-5D6E-409C-BE32-E72D297353CC}">
                  <c16:uniqueId val="{00000002-8739-42F5-AFBD-14253FB88091}"/>
                </c:ext>
              </c:extLst>
            </c:dLbl>
            <c:dLbl>
              <c:idx val="4"/>
              <c:delete val="1"/>
              <c:extLst>
                <c:ext xmlns:c15="http://schemas.microsoft.com/office/drawing/2012/chart" uri="{CE6537A1-D6FC-4f65-9D91-7224C49458BB}"/>
                <c:ext xmlns:c16="http://schemas.microsoft.com/office/drawing/2014/chart" uri="{C3380CC4-5D6E-409C-BE32-E72D297353CC}">
                  <c16:uniqueId val="{00000003-8739-42F5-AFBD-14253FB88091}"/>
                </c:ext>
              </c:extLst>
            </c:dLbl>
            <c:dLbl>
              <c:idx val="5"/>
              <c:delete val="1"/>
              <c:extLst>
                <c:ext xmlns:c15="http://schemas.microsoft.com/office/drawing/2012/chart" uri="{CE6537A1-D6FC-4f65-9D91-7224C49458BB}"/>
                <c:ext xmlns:c16="http://schemas.microsoft.com/office/drawing/2014/chart" uri="{C3380CC4-5D6E-409C-BE32-E72D297353CC}">
                  <c16:uniqueId val="{00000004-8739-42F5-AFBD-14253FB88091}"/>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39-42F5-AFBD-14253FB8809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'Trend_om erbjuden narkotika'!$B$3:$H$3</c:f>
              <c:numCache>
                <c:formatCode>General</c:formatCode>
                <c:ptCount val="7"/>
                <c:pt idx="0">
                  <c:v>2013</c:v>
                </c:pt>
                <c:pt idx="1">
                  <c:v>2015</c:v>
                </c:pt>
                <c:pt idx="2">
                  <c:v>2017</c:v>
                </c:pt>
                <c:pt idx="3">
                  <c:v>2019</c:v>
                </c:pt>
                <c:pt idx="4">
                  <c:v>2021</c:v>
                </c:pt>
                <c:pt idx="5">
                  <c:v>2023</c:v>
                </c:pt>
                <c:pt idx="6">
                  <c:v>2025</c:v>
                </c:pt>
              </c:numCache>
            </c:numRef>
          </c:cat>
          <c:val>
            <c:numRef>
              <c:f>'Trend_om erbjuden narkotika'!$B$4:$H$4</c:f>
              <c:numCache>
                <c:formatCode>General</c:formatCode>
                <c:ptCount val="7"/>
                <c:pt idx="0">
                  <c:v>93</c:v>
                </c:pt>
                <c:pt idx="1">
                  <c:v>95</c:v>
                </c:pt>
                <c:pt idx="2">
                  <c:v>94</c:v>
                </c:pt>
                <c:pt idx="3">
                  <c:v>92</c:v>
                </c:pt>
                <c:pt idx="4">
                  <c:v>96</c:v>
                </c:pt>
                <c:pt idx="5" formatCode="0">
                  <c:v>95.7</c:v>
                </c:pt>
                <c:pt idx="6">
                  <c:v>95</c:v>
                </c:pt>
              </c:numCache>
            </c:numRef>
          </c:val>
          <c:smooth val="0"/>
          <c:extLst>
            <c:ext xmlns:c16="http://schemas.microsoft.com/office/drawing/2014/chart" uri="{C3380CC4-5D6E-409C-BE32-E72D297353CC}">
              <c16:uniqueId val="{00000006-8739-42F5-AFBD-14253FB88091}"/>
            </c:ext>
          </c:extLst>
        </c:ser>
        <c:ser>
          <c:idx val="1"/>
          <c:order val="1"/>
          <c:tx>
            <c:strRef>
              <c:f>'Trend_om erbjuden narkotika'!$A$5</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0"/>
              <c:layout>
                <c:manualLayout>
                  <c:x val="-5.5038896533180073E-2"/>
                  <c:y val="-4.3780246913580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39-42F5-AFBD-14253FB88091}"/>
                </c:ext>
              </c:extLst>
            </c:dLbl>
            <c:dLbl>
              <c:idx val="1"/>
              <c:delete val="1"/>
              <c:extLst>
                <c:ext xmlns:c15="http://schemas.microsoft.com/office/drawing/2012/chart" uri="{CE6537A1-D6FC-4f65-9D91-7224C49458BB}"/>
                <c:ext xmlns:c16="http://schemas.microsoft.com/office/drawing/2014/chart" uri="{C3380CC4-5D6E-409C-BE32-E72D297353CC}">
                  <c16:uniqueId val="{00000008-8739-42F5-AFBD-14253FB88091}"/>
                </c:ext>
              </c:extLst>
            </c:dLbl>
            <c:dLbl>
              <c:idx val="2"/>
              <c:delete val="1"/>
              <c:extLst>
                <c:ext xmlns:c15="http://schemas.microsoft.com/office/drawing/2012/chart" uri="{CE6537A1-D6FC-4f65-9D91-7224C49458BB}"/>
                <c:ext xmlns:c16="http://schemas.microsoft.com/office/drawing/2014/chart" uri="{C3380CC4-5D6E-409C-BE32-E72D297353CC}">
                  <c16:uniqueId val="{00000009-8739-42F5-AFBD-14253FB88091}"/>
                </c:ext>
              </c:extLst>
            </c:dLbl>
            <c:dLbl>
              <c:idx val="3"/>
              <c:delete val="1"/>
              <c:extLst>
                <c:ext xmlns:c15="http://schemas.microsoft.com/office/drawing/2012/chart" uri="{CE6537A1-D6FC-4f65-9D91-7224C49458BB}"/>
                <c:ext xmlns:c16="http://schemas.microsoft.com/office/drawing/2014/chart" uri="{C3380CC4-5D6E-409C-BE32-E72D297353CC}">
                  <c16:uniqueId val="{0000000A-8739-42F5-AFBD-14253FB88091}"/>
                </c:ext>
              </c:extLst>
            </c:dLbl>
            <c:dLbl>
              <c:idx val="4"/>
              <c:delete val="1"/>
              <c:extLst>
                <c:ext xmlns:c15="http://schemas.microsoft.com/office/drawing/2012/chart" uri="{CE6537A1-D6FC-4f65-9D91-7224C49458BB}"/>
                <c:ext xmlns:c16="http://schemas.microsoft.com/office/drawing/2014/chart" uri="{C3380CC4-5D6E-409C-BE32-E72D297353CC}">
                  <c16:uniqueId val="{0000000B-8739-42F5-AFBD-14253FB88091}"/>
                </c:ext>
              </c:extLst>
            </c:dLbl>
            <c:dLbl>
              <c:idx val="5"/>
              <c:delete val="1"/>
              <c:extLst>
                <c:ext xmlns:c15="http://schemas.microsoft.com/office/drawing/2012/chart" uri="{CE6537A1-D6FC-4f65-9D91-7224C49458BB}"/>
                <c:ext xmlns:c16="http://schemas.microsoft.com/office/drawing/2014/chart" uri="{C3380CC4-5D6E-409C-BE32-E72D297353CC}">
                  <c16:uniqueId val="{0000000C-8739-42F5-AFBD-14253FB88091}"/>
                </c:ext>
              </c:extLst>
            </c:dLbl>
            <c:dLbl>
              <c:idx val="6"/>
              <c:layout>
                <c:manualLayout>
                  <c:x val="-3.0875004288195037E-4"/>
                  <c:y val="-4.66549382716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8B-40AA-8C5C-2BBD24C5069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'Trend_om erbjuden narkotika'!$B$3:$H$3</c:f>
              <c:numCache>
                <c:formatCode>General</c:formatCode>
                <c:ptCount val="7"/>
                <c:pt idx="0">
                  <c:v>2013</c:v>
                </c:pt>
                <c:pt idx="1">
                  <c:v>2015</c:v>
                </c:pt>
                <c:pt idx="2">
                  <c:v>2017</c:v>
                </c:pt>
                <c:pt idx="3">
                  <c:v>2019</c:v>
                </c:pt>
                <c:pt idx="4">
                  <c:v>2021</c:v>
                </c:pt>
                <c:pt idx="5">
                  <c:v>2023</c:v>
                </c:pt>
                <c:pt idx="6">
                  <c:v>2025</c:v>
                </c:pt>
              </c:numCache>
            </c:numRef>
          </c:cat>
          <c:val>
            <c:numRef>
              <c:f>'Trend_om erbjuden narkotika'!$B$5:$H$5</c:f>
              <c:numCache>
                <c:formatCode>General</c:formatCode>
                <c:ptCount val="7"/>
                <c:pt idx="0">
                  <c:v>94</c:v>
                </c:pt>
                <c:pt idx="1">
                  <c:v>97</c:v>
                </c:pt>
                <c:pt idx="2">
                  <c:v>97</c:v>
                </c:pt>
                <c:pt idx="3">
                  <c:v>94</c:v>
                </c:pt>
                <c:pt idx="4">
                  <c:v>95</c:v>
                </c:pt>
                <c:pt idx="5" formatCode="0">
                  <c:v>95.7</c:v>
                </c:pt>
                <c:pt idx="6" formatCode="0">
                  <c:v>96.7</c:v>
                </c:pt>
              </c:numCache>
            </c:numRef>
          </c:val>
          <c:smooth val="0"/>
          <c:extLst>
            <c:ext xmlns:c16="http://schemas.microsoft.com/office/drawing/2014/chart" uri="{C3380CC4-5D6E-409C-BE32-E72D297353CC}">
              <c16:uniqueId val="{0000000D-8739-42F5-AFBD-14253FB88091}"/>
            </c:ext>
          </c:extLst>
        </c:ser>
        <c:dLbls>
          <c:dLblPos val="l"/>
          <c:showLegendKey val="0"/>
          <c:showVal val="1"/>
          <c:showCatName val="0"/>
          <c:showSerName val="0"/>
          <c:showPercent val="0"/>
          <c:showBubbleSize val="0"/>
        </c:dLbls>
        <c:marker val="1"/>
        <c:smooth val="0"/>
        <c:axId val="351380367"/>
        <c:axId val="210842847"/>
      </c:lineChart>
      <c:catAx>
        <c:axId val="35138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842847"/>
        <c:crosses val="autoZero"/>
        <c:auto val="1"/>
        <c:lblAlgn val="ctr"/>
        <c:lblOffset val="100"/>
        <c:noMultiLvlLbl val="0"/>
      </c:catAx>
      <c:valAx>
        <c:axId val="210842847"/>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1380367"/>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'Om_erbjuden narkotika'!$A$5</c:f>
              <c:strCache>
                <c:ptCount val="1"/>
                <c:pt idx="0">
                  <c:v>Bestämt 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narkotika'!$B$4:$D$4</c:f>
              <c:strCache>
                <c:ptCount val="3"/>
                <c:pt idx="0">
                  <c:v>Tjejer</c:v>
                </c:pt>
                <c:pt idx="1">
                  <c:v>Killar</c:v>
                </c:pt>
                <c:pt idx="2">
                  <c:v>Totalt</c:v>
                </c:pt>
              </c:strCache>
            </c:strRef>
          </c:cat>
          <c:val>
            <c:numRef>
              <c:f>'Om_erbjuden narkotika'!$B$5:$D$5</c:f>
              <c:numCache>
                <c:formatCode>0</c:formatCode>
                <c:ptCount val="3"/>
                <c:pt idx="0">
                  <c:v>83.7</c:v>
                </c:pt>
                <c:pt idx="1">
                  <c:v>84.7</c:v>
                </c:pt>
                <c:pt idx="2">
                  <c:v>83.8</c:v>
                </c:pt>
              </c:numCache>
            </c:numRef>
          </c:val>
          <c:extLst>
            <c:ext xmlns:c16="http://schemas.microsoft.com/office/drawing/2014/chart" uri="{C3380CC4-5D6E-409C-BE32-E72D297353CC}">
              <c16:uniqueId val="{00000000-1AE8-4108-AB09-0CD22E1D3825}"/>
            </c:ext>
          </c:extLst>
        </c:ser>
        <c:ser>
          <c:idx val="1"/>
          <c:order val="1"/>
          <c:tx>
            <c:strRef>
              <c:f>'Om_erbjuden narkotika'!$A$6</c:f>
              <c:strCache>
                <c:ptCount val="1"/>
                <c:pt idx="0">
                  <c:v>Troligen nej</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narkotika'!$B$4:$D$4</c:f>
              <c:strCache>
                <c:ptCount val="3"/>
                <c:pt idx="0">
                  <c:v>Tjejer</c:v>
                </c:pt>
                <c:pt idx="1">
                  <c:v>Killar</c:v>
                </c:pt>
                <c:pt idx="2">
                  <c:v>Totalt</c:v>
                </c:pt>
              </c:strCache>
            </c:strRef>
          </c:cat>
          <c:val>
            <c:numRef>
              <c:f>'Om_erbjuden narkotika'!$B$6:$D$6</c:f>
              <c:numCache>
                <c:formatCode>0</c:formatCode>
                <c:ptCount val="3"/>
                <c:pt idx="0">
                  <c:v>13</c:v>
                </c:pt>
                <c:pt idx="1">
                  <c:v>10.7</c:v>
                </c:pt>
                <c:pt idx="2">
                  <c:v>11.7</c:v>
                </c:pt>
              </c:numCache>
            </c:numRef>
          </c:val>
          <c:extLst>
            <c:ext xmlns:c16="http://schemas.microsoft.com/office/drawing/2014/chart" uri="{C3380CC4-5D6E-409C-BE32-E72D297353CC}">
              <c16:uniqueId val="{00000001-1AE8-4108-AB09-0CD22E1D3825}"/>
            </c:ext>
          </c:extLst>
        </c:ser>
        <c:ser>
          <c:idx val="2"/>
          <c:order val="2"/>
          <c:tx>
            <c:strRef>
              <c:f>'Om_erbjuden narkotika'!$A$7</c:f>
              <c:strCache>
                <c:ptCount val="1"/>
                <c:pt idx="0">
                  <c:v>Kanske ja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narkotika'!$B$4:$D$4</c:f>
              <c:strCache>
                <c:ptCount val="3"/>
                <c:pt idx="0">
                  <c:v>Tjejer</c:v>
                </c:pt>
                <c:pt idx="1">
                  <c:v>Killar</c:v>
                </c:pt>
                <c:pt idx="2">
                  <c:v>Totalt</c:v>
                </c:pt>
              </c:strCache>
            </c:strRef>
          </c:cat>
          <c:val>
            <c:numRef>
              <c:f>'Om_erbjuden narkotika'!$B$7:$D$7</c:f>
              <c:numCache>
                <c:formatCode>0</c:formatCode>
                <c:ptCount val="3"/>
                <c:pt idx="0">
                  <c:v>2.5</c:v>
                </c:pt>
                <c:pt idx="1">
                  <c:v>2.5</c:v>
                </c:pt>
                <c:pt idx="2">
                  <c:v>2.6</c:v>
                </c:pt>
              </c:numCache>
            </c:numRef>
          </c:val>
          <c:extLst>
            <c:ext xmlns:c16="http://schemas.microsoft.com/office/drawing/2014/chart" uri="{C3380CC4-5D6E-409C-BE32-E72D297353CC}">
              <c16:uniqueId val="{00000002-1AE8-4108-AB09-0CD22E1D3825}"/>
            </c:ext>
          </c:extLst>
        </c:ser>
        <c:ser>
          <c:idx val="3"/>
          <c:order val="3"/>
          <c:tx>
            <c:strRef>
              <c:f>'Om_erbjuden narkotika'!$A$8</c:f>
              <c:strCache>
                <c:ptCount val="1"/>
                <c:pt idx="0">
                  <c:v>Ja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narkotika'!$B$4:$D$4</c:f>
              <c:strCache>
                <c:ptCount val="3"/>
                <c:pt idx="0">
                  <c:v>Tjejer</c:v>
                </c:pt>
                <c:pt idx="1">
                  <c:v>Killar</c:v>
                </c:pt>
                <c:pt idx="2">
                  <c:v>Totalt</c:v>
                </c:pt>
              </c:strCache>
            </c:strRef>
          </c:cat>
          <c:val>
            <c:numRef>
              <c:f>'Om_erbjuden narkotika'!$B$8:$D$8</c:f>
              <c:numCache>
                <c:formatCode>0</c:formatCode>
                <c:ptCount val="3"/>
                <c:pt idx="0">
                  <c:v>0.8</c:v>
                </c:pt>
                <c:pt idx="1">
                  <c:v>2.4</c:v>
                </c:pt>
                <c:pt idx="2">
                  <c:v>1.9</c:v>
                </c:pt>
              </c:numCache>
            </c:numRef>
          </c:val>
          <c:extLst>
            <c:ext xmlns:c16="http://schemas.microsoft.com/office/drawing/2014/chart" uri="{C3380CC4-5D6E-409C-BE32-E72D297353CC}">
              <c16:uniqueId val="{00000003-1AE8-4108-AB09-0CD22E1D3825}"/>
            </c:ext>
          </c:extLst>
        </c:ser>
        <c:dLbls>
          <c:dLblPos val="ctr"/>
          <c:showLegendKey val="0"/>
          <c:showVal val="1"/>
          <c:showCatName val="0"/>
          <c:showSerName val="0"/>
          <c:showPercent val="0"/>
          <c:showBubbleSize val="0"/>
        </c:dLbls>
        <c:gapWidth val="150"/>
        <c:overlap val="100"/>
        <c:axId val="2100949471"/>
        <c:axId val="2100936991"/>
      </c:barChart>
      <c:catAx>
        <c:axId val="2100949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36991"/>
        <c:crosses val="autoZero"/>
        <c:auto val="1"/>
        <c:lblAlgn val="ctr"/>
        <c:lblOffset val="100"/>
        <c:noMultiLvlLbl val="0"/>
      </c:catAx>
      <c:valAx>
        <c:axId val="2100936991"/>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4947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'Trend_gräns cannabis'!$A$4</c:f>
              <c:strCache>
                <c:ptCount val="1"/>
                <c:pt idx="0">
                  <c:v>Tycker det är ok att använda varje helg</c:v>
                </c:pt>
              </c:strCache>
            </c:strRef>
          </c:tx>
          <c:spPr>
            <a:ln w="28575" cap="rnd">
              <a:solidFill>
                <a:srgbClr val="4472C4"/>
              </a:solidFill>
              <a:round/>
            </a:ln>
            <a:effectLst/>
          </c:spPr>
          <c:marker>
            <c:symbol val="circle"/>
            <c:size val="5"/>
            <c:spPr>
              <a:solidFill>
                <a:srgbClr val="4472C4"/>
              </a:solidFill>
              <a:ln w="9525">
                <a:solidFill>
                  <a:srgbClr val="4472C4"/>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9D-44FB-820C-FBD16D62883C}"/>
                </c:ext>
              </c:extLst>
            </c:dLbl>
            <c:dLbl>
              <c:idx val="1"/>
              <c:delete val="1"/>
              <c:extLst>
                <c:ext xmlns:c15="http://schemas.microsoft.com/office/drawing/2012/chart" uri="{CE6537A1-D6FC-4f65-9D91-7224C49458BB}"/>
                <c:ext xmlns:c16="http://schemas.microsoft.com/office/drawing/2014/chart" uri="{C3380CC4-5D6E-409C-BE32-E72D297353CC}">
                  <c16:uniqueId val="{00000001-489D-44FB-820C-FBD16D62883C}"/>
                </c:ext>
              </c:extLst>
            </c:dLbl>
            <c:dLbl>
              <c:idx val="2"/>
              <c:delete val="1"/>
              <c:extLst>
                <c:ext xmlns:c15="http://schemas.microsoft.com/office/drawing/2012/chart" uri="{CE6537A1-D6FC-4f65-9D91-7224C49458BB}"/>
                <c:ext xmlns:c16="http://schemas.microsoft.com/office/drawing/2014/chart" uri="{C3380CC4-5D6E-409C-BE32-E72D297353CC}">
                  <c16:uniqueId val="{00000002-489D-44FB-820C-FBD16D62883C}"/>
                </c:ext>
              </c:extLst>
            </c:dLbl>
            <c:dLbl>
              <c:idx val="3"/>
              <c:delete val="1"/>
              <c:extLst>
                <c:ext xmlns:c15="http://schemas.microsoft.com/office/drawing/2012/chart" uri="{CE6537A1-D6FC-4f65-9D91-7224C49458BB}"/>
                <c:ext xmlns:c16="http://schemas.microsoft.com/office/drawing/2014/chart" uri="{C3380CC4-5D6E-409C-BE32-E72D297353CC}">
                  <c16:uniqueId val="{00000003-489D-44FB-820C-FBD16D62883C}"/>
                </c:ext>
              </c:extLst>
            </c:dLbl>
            <c:dLbl>
              <c:idx val="4"/>
              <c:delete val="1"/>
              <c:extLst>
                <c:ext xmlns:c15="http://schemas.microsoft.com/office/drawing/2012/chart" uri="{CE6537A1-D6FC-4f65-9D91-7224C49458BB}"/>
                <c:ext xmlns:c16="http://schemas.microsoft.com/office/drawing/2014/chart" uri="{C3380CC4-5D6E-409C-BE32-E72D297353CC}">
                  <c16:uniqueId val="{00000004-489D-44FB-820C-FBD16D62883C}"/>
                </c:ext>
              </c:extLst>
            </c:dLbl>
            <c:dLbl>
              <c:idx val="5"/>
              <c:delete val="1"/>
              <c:extLst>
                <c:ext xmlns:c15="http://schemas.microsoft.com/office/drawing/2012/chart" uri="{CE6537A1-D6FC-4f65-9D91-7224C49458BB}"/>
                <c:ext xmlns:c16="http://schemas.microsoft.com/office/drawing/2014/chart" uri="{C3380CC4-5D6E-409C-BE32-E72D297353CC}">
                  <c16:uniqueId val="{00000005-489D-44FB-820C-FBD16D62883C}"/>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9D-44FB-820C-FBD16D62883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cannabis'!$B$3:$H$3</c:f>
              <c:numCache>
                <c:formatCode>General</c:formatCode>
                <c:ptCount val="7"/>
                <c:pt idx="0">
                  <c:v>2013</c:v>
                </c:pt>
                <c:pt idx="1">
                  <c:v>2015</c:v>
                </c:pt>
                <c:pt idx="2">
                  <c:v>2017</c:v>
                </c:pt>
                <c:pt idx="3">
                  <c:v>2019</c:v>
                </c:pt>
                <c:pt idx="4">
                  <c:v>2021</c:v>
                </c:pt>
                <c:pt idx="5">
                  <c:v>2023</c:v>
                </c:pt>
                <c:pt idx="6">
                  <c:v>2025</c:v>
                </c:pt>
              </c:numCache>
            </c:numRef>
          </c:cat>
          <c:val>
            <c:numRef>
              <c:f>'Trend_gräns cannabis'!$B$4:$H$4</c:f>
              <c:numCache>
                <c:formatCode>0</c:formatCode>
                <c:ptCount val="7"/>
                <c:pt idx="0">
                  <c:v>2.9</c:v>
                </c:pt>
                <c:pt idx="1">
                  <c:v>2.6</c:v>
                </c:pt>
                <c:pt idx="2">
                  <c:v>2.2999999999999998</c:v>
                </c:pt>
                <c:pt idx="3">
                  <c:v>2.5</c:v>
                </c:pt>
                <c:pt idx="4">
                  <c:v>1.3</c:v>
                </c:pt>
                <c:pt idx="5">
                  <c:v>1.1000000000000001</c:v>
                </c:pt>
                <c:pt idx="6">
                  <c:v>1.4</c:v>
                </c:pt>
              </c:numCache>
            </c:numRef>
          </c:val>
          <c:smooth val="0"/>
          <c:extLst>
            <c:ext xmlns:c16="http://schemas.microsoft.com/office/drawing/2014/chart" uri="{C3380CC4-5D6E-409C-BE32-E72D297353CC}">
              <c16:uniqueId val="{00000007-489D-44FB-820C-FBD16D62883C}"/>
            </c:ext>
          </c:extLst>
        </c:ser>
        <c:ser>
          <c:idx val="1"/>
          <c:order val="1"/>
          <c:tx>
            <c:strRef>
              <c:f>'Trend_gräns cannabis'!$A$5</c:f>
              <c:strCache>
                <c:ptCount val="1"/>
                <c:pt idx="0">
                  <c:v>Tycker det är ok att prova eller använda ibland</c:v>
                </c:pt>
              </c:strCache>
            </c:strRef>
          </c:tx>
          <c:spPr>
            <a:ln w="28575" cap="rnd">
              <a:solidFill>
                <a:srgbClr val="C1D0EB"/>
              </a:solidFill>
              <a:round/>
            </a:ln>
            <a:effectLst/>
          </c:spPr>
          <c:marker>
            <c:symbol val="circle"/>
            <c:size val="5"/>
            <c:spPr>
              <a:solidFill>
                <a:srgbClr val="C1D0EB"/>
              </a:solidFill>
              <a:ln w="9525">
                <a:solidFill>
                  <a:srgbClr val="C1D0EB"/>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9D-44FB-820C-FBD16D62883C}"/>
                </c:ext>
              </c:extLst>
            </c:dLbl>
            <c:dLbl>
              <c:idx val="1"/>
              <c:delete val="1"/>
              <c:extLst>
                <c:ext xmlns:c15="http://schemas.microsoft.com/office/drawing/2012/chart" uri="{CE6537A1-D6FC-4f65-9D91-7224C49458BB}"/>
                <c:ext xmlns:c16="http://schemas.microsoft.com/office/drawing/2014/chart" uri="{C3380CC4-5D6E-409C-BE32-E72D297353CC}">
                  <c16:uniqueId val="{00000009-489D-44FB-820C-FBD16D62883C}"/>
                </c:ext>
              </c:extLst>
            </c:dLbl>
            <c:dLbl>
              <c:idx val="2"/>
              <c:delete val="1"/>
              <c:extLst>
                <c:ext xmlns:c15="http://schemas.microsoft.com/office/drawing/2012/chart" uri="{CE6537A1-D6FC-4f65-9D91-7224C49458BB}"/>
                <c:ext xmlns:c16="http://schemas.microsoft.com/office/drawing/2014/chart" uri="{C3380CC4-5D6E-409C-BE32-E72D297353CC}">
                  <c16:uniqueId val="{0000000A-489D-44FB-820C-FBD16D62883C}"/>
                </c:ext>
              </c:extLst>
            </c:dLbl>
            <c:dLbl>
              <c:idx val="3"/>
              <c:delete val="1"/>
              <c:extLst>
                <c:ext xmlns:c15="http://schemas.microsoft.com/office/drawing/2012/chart" uri="{CE6537A1-D6FC-4f65-9D91-7224C49458BB}"/>
                <c:ext xmlns:c16="http://schemas.microsoft.com/office/drawing/2014/chart" uri="{C3380CC4-5D6E-409C-BE32-E72D297353CC}">
                  <c16:uniqueId val="{0000000B-489D-44FB-820C-FBD16D62883C}"/>
                </c:ext>
              </c:extLst>
            </c:dLbl>
            <c:dLbl>
              <c:idx val="4"/>
              <c:delete val="1"/>
              <c:extLst>
                <c:ext xmlns:c15="http://schemas.microsoft.com/office/drawing/2012/chart" uri="{CE6537A1-D6FC-4f65-9D91-7224C49458BB}"/>
                <c:ext xmlns:c16="http://schemas.microsoft.com/office/drawing/2014/chart" uri="{C3380CC4-5D6E-409C-BE32-E72D297353CC}">
                  <c16:uniqueId val="{0000000C-489D-44FB-820C-FBD16D62883C}"/>
                </c:ext>
              </c:extLst>
            </c:dLbl>
            <c:dLbl>
              <c:idx val="5"/>
              <c:delete val="1"/>
              <c:extLst>
                <c:ext xmlns:c15="http://schemas.microsoft.com/office/drawing/2012/chart" uri="{CE6537A1-D6FC-4f65-9D91-7224C49458BB}"/>
                <c:ext xmlns:c16="http://schemas.microsoft.com/office/drawing/2014/chart" uri="{C3380CC4-5D6E-409C-BE32-E72D297353CC}">
                  <c16:uniqueId val="{0000000D-489D-44FB-820C-FBD16D62883C}"/>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9D-44FB-820C-FBD16D62883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cannabis'!$B$3:$H$3</c:f>
              <c:numCache>
                <c:formatCode>General</c:formatCode>
                <c:ptCount val="7"/>
                <c:pt idx="0">
                  <c:v>2013</c:v>
                </c:pt>
                <c:pt idx="1">
                  <c:v>2015</c:v>
                </c:pt>
                <c:pt idx="2">
                  <c:v>2017</c:v>
                </c:pt>
                <c:pt idx="3">
                  <c:v>2019</c:v>
                </c:pt>
                <c:pt idx="4">
                  <c:v>2021</c:v>
                </c:pt>
                <c:pt idx="5">
                  <c:v>2023</c:v>
                </c:pt>
                <c:pt idx="6">
                  <c:v>2025</c:v>
                </c:pt>
              </c:numCache>
            </c:numRef>
          </c:cat>
          <c:val>
            <c:numRef>
              <c:f>'Trend_gräns cannabis'!$B$5:$H$5</c:f>
              <c:numCache>
                <c:formatCode>0</c:formatCode>
                <c:ptCount val="7"/>
                <c:pt idx="0">
                  <c:v>13</c:v>
                </c:pt>
                <c:pt idx="1">
                  <c:v>9.5</c:v>
                </c:pt>
                <c:pt idx="2">
                  <c:v>12.7</c:v>
                </c:pt>
                <c:pt idx="3">
                  <c:v>19.600000000000001</c:v>
                </c:pt>
                <c:pt idx="4">
                  <c:v>16.399999999999999</c:v>
                </c:pt>
                <c:pt idx="5">
                  <c:v>13.7</c:v>
                </c:pt>
                <c:pt idx="6">
                  <c:v>11.8</c:v>
                </c:pt>
              </c:numCache>
            </c:numRef>
          </c:val>
          <c:smooth val="0"/>
          <c:extLst>
            <c:ext xmlns:c16="http://schemas.microsoft.com/office/drawing/2014/chart" uri="{C3380CC4-5D6E-409C-BE32-E72D297353CC}">
              <c16:uniqueId val="{0000000F-489D-44FB-820C-FBD16D62883C}"/>
            </c:ext>
          </c:extLst>
        </c:ser>
        <c:ser>
          <c:idx val="2"/>
          <c:order val="2"/>
          <c:tx>
            <c:strRef>
              <c:f>'Trend_gräns cannabis'!$A$6</c:f>
              <c:strCache>
                <c:ptCount val="1"/>
                <c:pt idx="0">
                  <c:v>Tycker man ska avstå</c:v>
                </c:pt>
              </c:strCache>
            </c:strRef>
          </c:tx>
          <c:spPr>
            <a:ln w="28575" cap="rnd">
              <a:solidFill>
                <a:srgbClr val="B9B9B9"/>
              </a:solidFill>
              <a:round/>
            </a:ln>
            <a:effectLst/>
          </c:spPr>
          <c:marker>
            <c:symbol val="circle"/>
            <c:size val="5"/>
            <c:spPr>
              <a:solidFill>
                <a:srgbClr val="B9B9B9"/>
              </a:solidFill>
              <a:ln w="9525">
                <a:solidFill>
                  <a:srgbClr val="B9B9B9"/>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0-489D-44FB-820C-FBD16D62883C}"/>
                </c:ext>
              </c:extLst>
            </c:dLbl>
            <c:dLbl>
              <c:idx val="2"/>
              <c:delete val="1"/>
              <c:extLst>
                <c:ext xmlns:c15="http://schemas.microsoft.com/office/drawing/2012/chart" uri="{CE6537A1-D6FC-4f65-9D91-7224C49458BB}"/>
                <c:ext xmlns:c16="http://schemas.microsoft.com/office/drawing/2014/chart" uri="{C3380CC4-5D6E-409C-BE32-E72D297353CC}">
                  <c16:uniqueId val="{00000011-489D-44FB-820C-FBD16D62883C}"/>
                </c:ext>
              </c:extLst>
            </c:dLbl>
            <c:dLbl>
              <c:idx val="3"/>
              <c:delete val="1"/>
              <c:extLst>
                <c:ext xmlns:c15="http://schemas.microsoft.com/office/drawing/2012/chart" uri="{CE6537A1-D6FC-4f65-9D91-7224C49458BB}"/>
                <c:ext xmlns:c16="http://schemas.microsoft.com/office/drawing/2014/chart" uri="{C3380CC4-5D6E-409C-BE32-E72D297353CC}">
                  <c16:uniqueId val="{00000012-489D-44FB-820C-FBD16D62883C}"/>
                </c:ext>
              </c:extLst>
            </c:dLbl>
            <c:dLbl>
              <c:idx val="4"/>
              <c:delete val="1"/>
              <c:extLst>
                <c:ext xmlns:c15="http://schemas.microsoft.com/office/drawing/2012/chart" uri="{CE6537A1-D6FC-4f65-9D91-7224C49458BB}"/>
                <c:ext xmlns:c16="http://schemas.microsoft.com/office/drawing/2014/chart" uri="{C3380CC4-5D6E-409C-BE32-E72D297353CC}">
                  <c16:uniqueId val="{00000013-489D-44FB-820C-FBD16D62883C}"/>
                </c:ext>
              </c:extLst>
            </c:dLbl>
            <c:dLbl>
              <c:idx val="5"/>
              <c:delete val="1"/>
              <c:extLst>
                <c:ext xmlns:c15="http://schemas.microsoft.com/office/drawing/2012/chart" uri="{CE6537A1-D6FC-4f65-9D91-7224C49458BB}"/>
                <c:ext xmlns:c16="http://schemas.microsoft.com/office/drawing/2014/chart" uri="{C3380CC4-5D6E-409C-BE32-E72D297353CC}">
                  <c16:uniqueId val="{00000014-489D-44FB-820C-FBD16D62883C}"/>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9D-44FB-820C-FBD16D62883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cannabis'!$B$3:$H$3</c:f>
              <c:numCache>
                <c:formatCode>General</c:formatCode>
                <c:ptCount val="7"/>
                <c:pt idx="0">
                  <c:v>2013</c:v>
                </c:pt>
                <c:pt idx="1">
                  <c:v>2015</c:v>
                </c:pt>
                <c:pt idx="2">
                  <c:v>2017</c:v>
                </c:pt>
                <c:pt idx="3">
                  <c:v>2019</c:v>
                </c:pt>
                <c:pt idx="4">
                  <c:v>2021</c:v>
                </c:pt>
                <c:pt idx="5">
                  <c:v>2023</c:v>
                </c:pt>
                <c:pt idx="6">
                  <c:v>2025</c:v>
                </c:pt>
              </c:numCache>
            </c:numRef>
          </c:cat>
          <c:val>
            <c:numRef>
              <c:f>'Trend_gräns cannabis'!$B$6:$H$6</c:f>
              <c:numCache>
                <c:formatCode>0</c:formatCode>
                <c:ptCount val="7"/>
                <c:pt idx="0">
                  <c:v>84</c:v>
                </c:pt>
                <c:pt idx="1">
                  <c:v>88</c:v>
                </c:pt>
                <c:pt idx="2">
                  <c:v>84.9</c:v>
                </c:pt>
                <c:pt idx="3">
                  <c:v>77.900000000000006</c:v>
                </c:pt>
                <c:pt idx="4">
                  <c:v>82.3</c:v>
                </c:pt>
                <c:pt idx="5">
                  <c:v>85.2</c:v>
                </c:pt>
                <c:pt idx="6">
                  <c:v>86.8</c:v>
                </c:pt>
              </c:numCache>
            </c:numRef>
          </c:val>
          <c:smooth val="0"/>
          <c:extLst>
            <c:ext xmlns:c16="http://schemas.microsoft.com/office/drawing/2014/chart" uri="{C3380CC4-5D6E-409C-BE32-E72D297353CC}">
              <c16:uniqueId val="{00000016-489D-44FB-820C-FBD16D62883C}"/>
            </c:ext>
          </c:extLst>
        </c:ser>
        <c:dLbls>
          <c:dLblPos val="t"/>
          <c:showLegendKey val="0"/>
          <c:showVal val="1"/>
          <c:showCatName val="0"/>
          <c:showSerName val="0"/>
          <c:showPercent val="0"/>
          <c:showBubbleSize val="0"/>
        </c:dLbls>
        <c:marker val="1"/>
        <c:smooth val="0"/>
        <c:axId val="253735136"/>
        <c:axId val="328411456"/>
      </c:lineChart>
      <c:catAx>
        <c:axId val="2537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28411456"/>
        <c:crosses val="autoZero"/>
        <c:auto val="1"/>
        <c:lblAlgn val="ctr"/>
        <c:lblOffset val="100"/>
        <c:noMultiLvlLbl val="0"/>
      </c:catAx>
      <c:valAx>
        <c:axId val="32841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53735136"/>
        <c:crosses val="autoZero"/>
        <c:crossBetween val="between"/>
        <c:majorUnit val="20"/>
      </c:valAx>
      <c:spPr>
        <a:noFill/>
        <a:ln>
          <a:noFill/>
        </a:ln>
        <a:effectLst/>
      </c:spPr>
    </c:plotArea>
    <c:legend>
      <c:legendPos val="t"/>
      <c:layout>
        <c:manualLayout>
          <c:xMode val="edge"/>
          <c:yMode val="edge"/>
          <c:x val="1.5875E-2"/>
          <c:y val="2.3518518518518518E-2"/>
          <c:w val="0.966445"/>
          <c:h val="0.160517283950617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cigg'!$B$3</c:f>
              <c:strCache>
                <c:ptCount val="1"/>
                <c:pt idx="0">
                  <c:v>Tjejer</c:v>
                </c:pt>
              </c:strCache>
            </c:strRef>
          </c:tx>
          <c:spPr>
            <a:solidFill>
              <a:srgbClr val="A5A5A5"/>
            </a:solidFill>
            <a:ln>
              <a:noFill/>
            </a:ln>
            <a:effectLst/>
          </c:spPr>
          <c:invertIfNegative val="0"/>
          <c:dLbls>
            <c:delete val="1"/>
          </c:dLbls>
          <c:cat>
            <c:strRef>
              <c:f>'köpa cigg'!$A$4:$A$8</c:f>
              <c:strCache>
                <c:ptCount val="5"/>
                <c:pt idx="0">
                  <c:v>Från föräldrar/vårdnadshavare</c:v>
                </c:pt>
                <c:pt idx="1">
                  <c:v>Försäljare smuggelcigaretter</c:v>
                </c:pt>
                <c:pt idx="2">
                  <c:v>Köper själv</c:v>
                </c:pt>
                <c:pt idx="3">
                  <c:v>Annan person</c:v>
                </c:pt>
                <c:pt idx="4">
                  <c:v>Från kompisar</c:v>
                </c:pt>
              </c:strCache>
            </c:strRef>
          </c:cat>
          <c:val>
            <c:numRef>
              <c:f>'köpa cigg'!$B$4:$B$8</c:f>
              <c:numCache>
                <c:formatCode>0</c:formatCode>
                <c:ptCount val="5"/>
                <c:pt idx="0">
                  <c:v>2.2000000000000002</c:v>
                </c:pt>
                <c:pt idx="1">
                  <c:v>8.8000000000000007</c:v>
                </c:pt>
                <c:pt idx="2">
                  <c:v>7.7</c:v>
                </c:pt>
                <c:pt idx="3">
                  <c:v>31.9</c:v>
                </c:pt>
                <c:pt idx="4">
                  <c:v>49.5</c:v>
                </c:pt>
              </c:numCache>
            </c:numRef>
          </c:val>
          <c:extLst>
            <c:ext xmlns:c16="http://schemas.microsoft.com/office/drawing/2014/chart" uri="{C3380CC4-5D6E-409C-BE32-E72D297353CC}">
              <c16:uniqueId val="{00000001-34B8-401A-94EC-281B951BE055}"/>
            </c:ext>
          </c:extLst>
        </c:ser>
        <c:ser>
          <c:idx val="1"/>
          <c:order val="1"/>
          <c:tx>
            <c:strRef>
              <c:f>'köpa cigg'!$C$3</c:f>
              <c:strCache>
                <c:ptCount val="1"/>
                <c:pt idx="0">
                  <c:v>Killar</c:v>
                </c:pt>
              </c:strCache>
            </c:strRef>
          </c:tx>
          <c:spPr>
            <a:solidFill>
              <a:srgbClr val="4472C4">
                <a:lumMod val="40000"/>
                <a:lumOff val="60000"/>
              </a:srgbClr>
            </a:solidFill>
            <a:ln>
              <a:noFill/>
            </a:ln>
            <a:effectLst/>
          </c:spPr>
          <c:invertIfNegative val="0"/>
          <c:dLbls>
            <c:delete val="1"/>
          </c:dLbls>
          <c:cat>
            <c:strRef>
              <c:f>'köpa cigg'!$A$4:$A$8</c:f>
              <c:strCache>
                <c:ptCount val="5"/>
                <c:pt idx="0">
                  <c:v>Från föräldrar/vårdnadshavare</c:v>
                </c:pt>
                <c:pt idx="1">
                  <c:v>Försäljare smuggelcigaretter</c:v>
                </c:pt>
                <c:pt idx="2">
                  <c:v>Köper själv</c:v>
                </c:pt>
                <c:pt idx="3">
                  <c:v>Annan person</c:v>
                </c:pt>
                <c:pt idx="4">
                  <c:v>Från kompisar</c:v>
                </c:pt>
              </c:strCache>
            </c:strRef>
          </c:cat>
          <c:val>
            <c:numRef>
              <c:f>'köpa cigg'!$C$4:$C$8</c:f>
              <c:numCache>
                <c:formatCode>0</c:formatCode>
                <c:ptCount val="5"/>
                <c:pt idx="0">
                  <c:v>5.2</c:v>
                </c:pt>
                <c:pt idx="1">
                  <c:v>10.4</c:v>
                </c:pt>
                <c:pt idx="2">
                  <c:v>27.3</c:v>
                </c:pt>
                <c:pt idx="3">
                  <c:v>23.4</c:v>
                </c:pt>
                <c:pt idx="4">
                  <c:v>33.799999999999997</c:v>
                </c:pt>
              </c:numCache>
            </c:numRef>
          </c:val>
          <c:extLst>
            <c:ext xmlns:c16="http://schemas.microsoft.com/office/drawing/2014/chart" uri="{C3380CC4-5D6E-409C-BE32-E72D297353CC}">
              <c16:uniqueId val="{00000003-34B8-401A-94EC-281B951BE055}"/>
            </c:ext>
          </c:extLst>
        </c:ser>
        <c:ser>
          <c:idx val="2"/>
          <c:order val="2"/>
          <c:tx>
            <c:strRef>
              <c:f>'köpa cigg'!$D$3</c:f>
              <c:strCache>
                <c:ptCount val="1"/>
                <c:pt idx="0">
                  <c:v>Totalt</c:v>
                </c:pt>
              </c:strCache>
            </c:strRef>
          </c:tx>
          <c:spPr>
            <a:solidFill>
              <a:srgbClr val="4472C4"/>
            </a:solidFill>
            <a:ln>
              <a:noFill/>
            </a:ln>
            <a:effectLst/>
          </c:spPr>
          <c:invertIfNegative val="0"/>
          <c:dLbls>
            <c:dLbl>
              <c:idx val="0"/>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4B8-401A-94EC-281B951BE05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cigg'!$A$4:$A$8</c:f>
              <c:strCache>
                <c:ptCount val="5"/>
                <c:pt idx="0">
                  <c:v>Från föräldrar/vårdnadshavare</c:v>
                </c:pt>
                <c:pt idx="1">
                  <c:v>Försäljare smuggelcigaretter</c:v>
                </c:pt>
                <c:pt idx="2">
                  <c:v>Köper själv</c:v>
                </c:pt>
                <c:pt idx="3">
                  <c:v>Annan person</c:v>
                </c:pt>
                <c:pt idx="4">
                  <c:v>Från kompisar</c:v>
                </c:pt>
              </c:strCache>
            </c:strRef>
          </c:cat>
          <c:val>
            <c:numRef>
              <c:f>'köpa cigg'!$D$4:$D$8</c:f>
              <c:numCache>
                <c:formatCode>0</c:formatCode>
                <c:ptCount val="5"/>
                <c:pt idx="0">
                  <c:v>3.4</c:v>
                </c:pt>
                <c:pt idx="1">
                  <c:v>9.6999999999999993</c:v>
                </c:pt>
                <c:pt idx="2">
                  <c:v>18.2</c:v>
                </c:pt>
                <c:pt idx="3">
                  <c:v>28.4</c:v>
                </c:pt>
                <c:pt idx="4">
                  <c:v>40.299999999999997</c:v>
                </c:pt>
              </c:numCache>
            </c:numRef>
          </c:val>
          <c:extLst>
            <c:ext xmlns:c16="http://schemas.microsoft.com/office/drawing/2014/chart" uri="{C3380CC4-5D6E-409C-BE32-E72D297353CC}">
              <c16:uniqueId val="{00000005-34B8-401A-94EC-281B951BE055}"/>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'gräns cannabis'!$O$5</c:f>
              <c:strCache>
                <c:ptCount val="1"/>
                <c:pt idx="0">
                  <c:v>Tycker man ska avstå</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cannabis'!$P$4:$R$4</c:f>
              <c:strCache>
                <c:ptCount val="3"/>
                <c:pt idx="0">
                  <c:v>Tjejer</c:v>
                </c:pt>
                <c:pt idx="1">
                  <c:v>Killar</c:v>
                </c:pt>
                <c:pt idx="2">
                  <c:v>Totalt</c:v>
                </c:pt>
              </c:strCache>
            </c:strRef>
          </c:cat>
          <c:val>
            <c:numRef>
              <c:f>'gräns cannabis'!$P$5:$R$5</c:f>
              <c:numCache>
                <c:formatCode>0</c:formatCode>
                <c:ptCount val="3"/>
                <c:pt idx="0">
                  <c:v>89.1</c:v>
                </c:pt>
                <c:pt idx="1">
                  <c:v>85</c:v>
                </c:pt>
                <c:pt idx="2">
                  <c:v>87</c:v>
                </c:pt>
              </c:numCache>
            </c:numRef>
          </c:val>
          <c:extLst>
            <c:ext xmlns:c16="http://schemas.microsoft.com/office/drawing/2014/chart" uri="{C3380CC4-5D6E-409C-BE32-E72D297353CC}">
              <c16:uniqueId val="{00000000-87A6-4ADD-9D02-406F3C5EE9FC}"/>
            </c:ext>
          </c:extLst>
        </c:ser>
        <c:ser>
          <c:idx val="1"/>
          <c:order val="1"/>
          <c:tx>
            <c:strRef>
              <c:f>'gräns cannabis'!$O$6</c:f>
              <c:strCache>
                <c:ptCount val="1"/>
                <c:pt idx="0">
                  <c:v>Tycker det är ok att prova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cannabis'!$P$4:$R$4</c:f>
              <c:strCache>
                <c:ptCount val="3"/>
                <c:pt idx="0">
                  <c:v>Tjejer</c:v>
                </c:pt>
                <c:pt idx="1">
                  <c:v>Killar</c:v>
                </c:pt>
                <c:pt idx="2">
                  <c:v>Totalt</c:v>
                </c:pt>
              </c:strCache>
            </c:strRef>
          </c:cat>
          <c:val>
            <c:numRef>
              <c:f>'gräns cannabis'!$P$6:$R$6</c:f>
              <c:numCache>
                <c:formatCode>0</c:formatCode>
                <c:ptCount val="3"/>
                <c:pt idx="0">
                  <c:v>9.1999999999999993</c:v>
                </c:pt>
                <c:pt idx="1">
                  <c:v>10.3</c:v>
                </c:pt>
                <c:pt idx="2">
                  <c:v>10.199999999999999</c:v>
                </c:pt>
              </c:numCache>
            </c:numRef>
          </c:val>
          <c:extLst>
            <c:ext xmlns:c16="http://schemas.microsoft.com/office/drawing/2014/chart" uri="{C3380CC4-5D6E-409C-BE32-E72D297353CC}">
              <c16:uniqueId val="{00000001-87A6-4ADD-9D02-406F3C5EE9FC}"/>
            </c:ext>
          </c:extLst>
        </c:ser>
        <c:ser>
          <c:idx val="2"/>
          <c:order val="2"/>
          <c:tx>
            <c:strRef>
              <c:f>'gräns cannabis'!$O$7</c:f>
              <c:strCache>
                <c:ptCount val="1"/>
                <c:pt idx="0">
                  <c:v>Tycker det är ok att använda någon gång</c:v>
                </c:pt>
              </c:strCache>
            </c:strRef>
          </c:tx>
          <c:spPr>
            <a:solidFill>
              <a:schemeClr val="accent5">
                <a:shade val="86000"/>
              </a:schemeClr>
            </a:solidFill>
            <a:ln>
              <a:noFill/>
            </a:ln>
            <a:effectLst/>
          </c:spPr>
          <c:invertIfNegative val="0"/>
          <c:dLbls>
            <c:dLbl>
              <c:idx val="0"/>
              <c:layout>
                <c:manualLayout>
                  <c:x val="-5.55555555555565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A6-4ADD-9D02-406F3C5EE9FC}"/>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cannabis'!$P$4:$R$4</c:f>
              <c:strCache>
                <c:ptCount val="3"/>
                <c:pt idx="0">
                  <c:v>Tjejer</c:v>
                </c:pt>
                <c:pt idx="1">
                  <c:v>Killar</c:v>
                </c:pt>
                <c:pt idx="2">
                  <c:v>Totalt</c:v>
                </c:pt>
              </c:strCache>
            </c:strRef>
          </c:cat>
          <c:val>
            <c:numRef>
              <c:f>'gräns cannabis'!$P$7:$R$7</c:f>
              <c:numCache>
                <c:formatCode>0</c:formatCode>
                <c:ptCount val="3"/>
                <c:pt idx="0">
                  <c:v>1.4</c:v>
                </c:pt>
                <c:pt idx="1">
                  <c:v>2.7</c:v>
                </c:pt>
                <c:pt idx="2">
                  <c:v>2.4</c:v>
                </c:pt>
              </c:numCache>
            </c:numRef>
          </c:val>
          <c:extLst>
            <c:ext xmlns:c16="http://schemas.microsoft.com/office/drawing/2014/chart" uri="{C3380CC4-5D6E-409C-BE32-E72D297353CC}">
              <c16:uniqueId val="{00000003-87A6-4ADD-9D02-406F3C5EE9FC}"/>
            </c:ext>
          </c:extLst>
        </c:ser>
        <c:ser>
          <c:idx val="3"/>
          <c:order val="3"/>
          <c:tx>
            <c:strRef>
              <c:f>'gräns cannabis'!$O$8</c:f>
              <c:strCache>
                <c:ptCount val="1"/>
                <c:pt idx="0">
                  <c:v>Tycker det är ok att använda varje helg</c:v>
                </c:pt>
              </c:strCache>
            </c:strRef>
          </c:tx>
          <c:spPr>
            <a:solidFill>
              <a:schemeClr val="accent5">
                <a:shade val="58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87A6-4ADD-9D02-406F3C5EE9FC}"/>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cannabis'!$P$4:$R$4</c:f>
              <c:strCache>
                <c:ptCount val="3"/>
                <c:pt idx="0">
                  <c:v>Tjejer</c:v>
                </c:pt>
                <c:pt idx="1">
                  <c:v>Killar</c:v>
                </c:pt>
                <c:pt idx="2">
                  <c:v>Totalt</c:v>
                </c:pt>
              </c:strCache>
            </c:strRef>
          </c:cat>
          <c:val>
            <c:numRef>
              <c:f>'gräns cannabis'!$P$8:$R$8</c:f>
              <c:numCache>
                <c:formatCode>0</c:formatCode>
                <c:ptCount val="3"/>
                <c:pt idx="0">
                  <c:v>0.9</c:v>
                </c:pt>
                <c:pt idx="1">
                  <c:v>2</c:v>
                </c:pt>
                <c:pt idx="2">
                  <c:v>0.3</c:v>
                </c:pt>
              </c:numCache>
            </c:numRef>
          </c:val>
          <c:extLst>
            <c:ext xmlns:c16="http://schemas.microsoft.com/office/drawing/2014/chart" uri="{C3380CC4-5D6E-409C-BE32-E72D297353CC}">
              <c16:uniqueId val="{00000004-87A6-4ADD-9D02-406F3C5EE9FC}"/>
            </c:ext>
          </c:extLst>
        </c:ser>
        <c:dLbls>
          <c:dLblPos val="ctr"/>
          <c:showLegendKey val="0"/>
          <c:showVal val="1"/>
          <c:showCatName val="0"/>
          <c:showSerName val="0"/>
          <c:showPercent val="0"/>
          <c:showBubbleSize val="0"/>
        </c:dLbls>
        <c:gapWidth val="150"/>
        <c:overlap val="100"/>
        <c:axId val="2115751455"/>
        <c:axId val="2115738559"/>
      </c:barChart>
      <c:catAx>
        <c:axId val="211575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5738559"/>
        <c:crosses val="autoZero"/>
        <c:auto val="1"/>
        <c:lblAlgn val="ctr"/>
        <c:lblOffset val="100"/>
        <c:noMultiLvlLbl val="0"/>
      </c:catAx>
      <c:valAx>
        <c:axId val="2115738559"/>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575145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'Trend_upp till var och en'!$A$19</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11-4C76-9ADF-978937D93AC2}"/>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11-4C76-9ADF-978937D93AC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en'!$B$18:$G$18</c:f>
              <c:numCache>
                <c:formatCode>General</c:formatCode>
                <c:ptCount val="6"/>
                <c:pt idx="0">
                  <c:v>2015</c:v>
                </c:pt>
                <c:pt idx="1">
                  <c:v>2017</c:v>
                </c:pt>
                <c:pt idx="2">
                  <c:v>2019</c:v>
                </c:pt>
                <c:pt idx="3">
                  <c:v>2021</c:v>
                </c:pt>
                <c:pt idx="4">
                  <c:v>2023</c:v>
                </c:pt>
                <c:pt idx="5">
                  <c:v>2025</c:v>
                </c:pt>
              </c:numCache>
            </c:numRef>
          </c:cat>
          <c:val>
            <c:numRef>
              <c:f>'Trend_upp till var och en'!$B$19:$G$19</c:f>
              <c:numCache>
                <c:formatCode>0</c:formatCode>
                <c:ptCount val="6"/>
                <c:pt idx="0">
                  <c:v>32</c:v>
                </c:pt>
                <c:pt idx="1">
                  <c:v>38</c:v>
                </c:pt>
                <c:pt idx="2">
                  <c:v>32</c:v>
                </c:pt>
                <c:pt idx="3">
                  <c:v>34</c:v>
                </c:pt>
                <c:pt idx="4">
                  <c:v>39</c:v>
                </c:pt>
                <c:pt idx="5">
                  <c:v>41</c:v>
                </c:pt>
              </c:numCache>
            </c:numRef>
          </c:val>
          <c:smooth val="0"/>
          <c:extLst>
            <c:ext xmlns:c16="http://schemas.microsoft.com/office/drawing/2014/chart" uri="{C3380CC4-5D6E-409C-BE32-E72D297353CC}">
              <c16:uniqueId val="{00000002-4C11-4C76-9ADF-978937D93AC2}"/>
            </c:ext>
          </c:extLst>
        </c:ser>
        <c:ser>
          <c:idx val="1"/>
          <c:order val="1"/>
          <c:tx>
            <c:strRef>
              <c:f>'Trend_upp till var och en'!$A$20</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11-4C76-9ADF-978937D93AC2}"/>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11-4C76-9ADF-978937D93AC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en'!$B$18:$G$18</c:f>
              <c:numCache>
                <c:formatCode>General</c:formatCode>
                <c:ptCount val="6"/>
                <c:pt idx="0">
                  <c:v>2015</c:v>
                </c:pt>
                <c:pt idx="1">
                  <c:v>2017</c:v>
                </c:pt>
                <c:pt idx="2">
                  <c:v>2019</c:v>
                </c:pt>
                <c:pt idx="3">
                  <c:v>2021</c:v>
                </c:pt>
                <c:pt idx="4">
                  <c:v>2023</c:v>
                </c:pt>
                <c:pt idx="5">
                  <c:v>2025</c:v>
                </c:pt>
              </c:numCache>
            </c:numRef>
          </c:cat>
          <c:val>
            <c:numRef>
              <c:f>'Trend_upp till var och en'!$B$20:$G$20</c:f>
              <c:numCache>
                <c:formatCode>0</c:formatCode>
                <c:ptCount val="6"/>
                <c:pt idx="0">
                  <c:v>25</c:v>
                </c:pt>
                <c:pt idx="1">
                  <c:v>30</c:v>
                </c:pt>
                <c:pt idx="2">
                  <c:v>28</c:v>
                </c:pt>
                <c:pt idx="3">
                  <c:v>26</c:v>
                </c:pt>
                <c:pt idx="4">
                  <c:v>31</c:v>
                </c:pt>
                <c:pt idx="5">
                  <c:v>32</c:v>
                </c:pt>
              </c:numCache>
            </c:numRef>
          </c:val>
          <c:smooth val="0"/>
          <c:extLst>
            <c:ext xmlns:c16="http://schemas.microsoft.com/office/drawing/2014/chart" uri="{C3380CC4-5D6E-409C-BE32-E72D297353CC}">
              <c16:uniqueId val="{00000005-4C11-4C76-9ADF-978937D93AC2}"/>
            </c:ext>
          </c:extLst>
        </c:ser>
        <c:ser>
          <c:idx val="2"/>
          <c:order val="2"/>
          <c:tx>
            <c:strRef>
              <c:f>'Trend_upp till var och en'!$A$21</c:f>
              <c:strCache>
                <c:ptCount val="1"/>
                <c:pt idx="0">
                  <c:v>Totalt</c:v>
                </c:pt>
              </c:strCache>
            </c:strRef>
          </c:tx>
          <c:spPr>
            <a:ln w="28575" cap="rnd">
              <a:solidFill>
                <a:srgbClr val="DADADA"/>
              </a:solidFill>
              <a:round/>
            </a:ln>
            <a:effectLst/>
          </c:spPr>
          <c:marker>
            <c:symbol val="circle"/>
            <c:size val="5"/>
            <c:spPr>
              <a:solidFill>
                <a:srgbClr val="DADADA"/>
              </a:solidFill>
              <a:ln w="9525">
                <a:solidFill>
                  <a:srgbClr val="DADADA"/>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11-4C76-9ADF-978937D93AC2}"/>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11-4C76-9ADF-978937D93AC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en'!$B$18:$G$18</c:f>
              <c:numCache>
                <c:formatCode>General</c:formatCode>
                <c:ptCount val="6"/>
                <c:pt idx="0">
                  <c:v>2015</c:v>
                </c:pt>
                <c:pt idx="1">
                  <c:v>2017</c:v>
                </c:pt>
                <c:pt idx="2">
                  <c:v>2019</c:v>
                </c:pt>
                <c:pt idx="3">
                  <c:v>2021</c:v>
                </c:pt>
                <c:pt idx="4">
                  <c:v>2023</c:v>
                </c:pt>
                <c:pt idx="5">
                  <c:v>2025</c:v>
                </c:pt>
              </c:numCache>
            </c:numRef>
          </c:cat>
          <c:val>
            <c:numRef>
              <c:f>'Trend_upp till var och en'!$B$21:$G$21</c:f>
              <c:numCache>
                <c:formatCode>0</c:formatCode>
                <c:ptCount val="6"/>
                <c:pt idx="0">
                  <c:v>28.4</c:v>
                </c:pt>
                <c:pt idx="1">
                  <c:v>34.1</c:v>
                </c:pt>
                <c:pt idx="2">
                  <c:v>29.7</c:v>
                </c:pt>
                <c:pt idx="3">
                  <c:v>30.2</c:v>
                </c:pt>
                <c:pt idx="4">
                  <c:v>34.6</c:v>
                </c:pt>
                <c:pt idx="5">
                  <c:v>36.4</c:v>
                </c:pt>
              </c:numCache>
            </c:numRef>
          </c:val>
          <c:smooth val="0"/>
          <c:extLst>
            <c:ext xmlns:c16="http://schemas.microsoft.com/office/drawing/2014/chart" uri="{C3380CC4-5D6E-409C-BE32-E72D297353CC}">
              <c16:uniqueId val="{00000008-4C11-4C76-9ADF-978937D93AC2}"/>
            </c:ext>
          </c:extLst>
        </c:ser>
        <c:dLbls>
          <c:showLegendKey val="0"/>
          <c:showVal val="0"/>
          <c:showCatName val="0"/>
          <c:showSerName val="0"/>
          <c:showPercent val="0"/>
          <c:showBubbleSize val="0"/>
        </c:dLbls>
        <c:marker val="1"/>
        <c:smooth val="0"/>
        <c:axId val="396964463"/>
        <c:axId val="396958223"/>
      </c:lineChart>
      <c:catAx>
        <c:axId val="396964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96958223"/>
        <c:crosses val="autoZero"/>
        <c:auto val="1"/>
        <c:lblAlgn val="ctr"/>
        <c:lblOffset val="100"/>
        <c:noMultiLvlLbl val="0"/>
      </c:catAx>
      <c:valAx>
        <c:axId val="396958223"/>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9696446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mn-lt"/>
        </a:defRPr>
      </a:pPr>
      <a:endParaRPr lang="sv-SE"/>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'Upp till var och en'!$A$4</c:f>
              <c:strCache>
                <c:ptCount val="1"/>
                <c:pt idx="0">
                  <c:v>inte alls med</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en'!$B$3:$D$3</c:f>
              <c:strCache>
                <c:ptCount val="3"/>
                <c:pt idx="0">
                  <c:v>Tjejer</c:v>
                </c:pt>
                <c:pt idx="1">
                  <c:v>Killar </c:v>
                </c:pt>
                <c:pt idx="2">
                  <c:v>Totalt</c:v>
                </c:pt>
              </c:strCache>
            </c:strRef>
          </c:cat>
          <c:val>
            <c:numRef>
              <c:f>'Upp till var och en'!$B$4:$D$4</c:f>
              <c:numCache>
                <c:formatCode>0</c:formatCode>
                <c:ptCount val="3"/>
                <c:pt idx="0">
                  <c:v>31.7</c:v>
                </c:pt>
                <c:pt idx="1">
                  <c:v>41.1</c:v>
                </c:pt>
                <c:pt idx="2">
                  <c:v>36.4</c:v>
                </c:pt>
              </c:numCache>
            </c:numRef>
          </c:val>
          <c:extLst>
            <c:ext xmlns:c16="http://schemas.microsoft.com/office/drawing/2014/chart" uri="{C3380CC4-5D6E-409C-BE32-E72D297353CC}">
              <c16:uniqueId val="{00000000-BE41-4E24-AD48-E854A34EAF31}"/>
            </c:ext>
          </c:extLst>
        </c:ser>
        <c:ser>
          <c:idx val="1"/>
          <c:order val="1"/>
          <c:tx>
            <c:strRef>
              <c:f>'Upp till var och en'!$A$5</c:f>
              <c:strCache>
                <c:ptCount val="1"/>
                <c:pt idx="0">
                  <c:v>delvis med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en'!$B$3:$D$3</c:f>
              <c:strCache>
                <c:ptCount val="3"/>
                <c:pt idx="0">
                  <c:v>Tjejer</c:v>
                </c:pt>
                <c:pt idx="1">
                  <c:v>Killar </c:v>
                </c:pt>
                <c:pt idx="2">
                  <c:v>Totalt</c:v>
                </c:pt>
              </c:strCache>
            </c:strRef>
          </c:cat>
          <c:val>
            <c:numRef>
              <c:f>'Upp till var och en'!$B$5:$D$5</c:f>
              <c:numCache>
                <c:formatCode>0</c:formatCode>
                <c:ptCount val="3"/>
                <c:pt idx="0">
                  <c:v>44.9</c:v>
                </c:pt>
                <c:pt idx="1">
                  <c:v>34.6</c:v>
                </c:pt>
                <c:pt idx="2">
                  <c:v>39.700000000000003</c:v>
                </c:pt>
              </c:numCache>
            </c:numRef>
          </c:val>
          <c:extLst>
            <c:ext xmlns:c16="http://schemas.microsoft.com/office/drawing/2014/chart" uri="{C3380CC4-5D6E-409C-BE32-E72D297353CC}">
              <c16:uniqueId val="{00000001-BE41-4E24-AD48-E854A34EAF31}"/>
            </c:ext>
          </c:extLst>
        </c:ser>
        <c:ser>
          <c:idx val="2"/>
          <c:order val="2"/>
          <c:tx>
            <c:strRef>
              <c:f>'Upp till var och en'!$A$6</c:f>
              <c:strCache>
                <c:ptCount val="1"/>
                <c:pt idx="0">
                  <c:v>helt med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en'!$B$3:$D$3</c:f>
              <c:strCache>
                <c:ptCount val="3"/>
                <c:pt idx="0">
                  <c:v>Tjejer</c:v>
                </c:pt>
                <c:pt idx="1">
                  <c:v>Killar </c:v>
                </c:pt>
                <c:pt idx="2">
                  <c:v>Totalt</c:v>
                </c:pt>
              </c:strCache>
            </c:strRef>
          </c:cat>
          <c:val>
            <c:numRef>
              <c:f>'Upp till var och en'!$B$6:$D$6</c:f>
              <c:numCache>
                <c:formatCode>0</c:formatCode>
                <c:ptCount val="3"/>
                <c:pt idx="0">
                  <c:v>23.4</c:v>
                </c:pt>
                <c:pt idx="1">
                  <c:v>24.3</c:v>
                </c:pt>
                <c:pt idx="2">
                  <c:v>23.9</c:v>
                </c:pt>
              </c:numCache>
            </c:numRef>
          </c:val>
          <c:extLst>
            <c:ext xmlns:c16="http://schemas.microsoft.com/office/drawing/2014/chart" uri="{C3380CC4-5D6E-409C-BE32-E72D297353CC}">
              <c16:uniqueId val="{00000002-BE41-4E24-AD48-E854A34EAF31}"/>
            </c:ext>
          </c:extLst>
        </c:ser>
        <c:dLbls>
          <c:dLblPos val="ctr"/>
          <c:showLegendKey val="0"/>
          <c:showVal val="1"/>
          <c:showCatName val="0"/>
          <c:showSerName val="0"/>
          <c:showPercent val="0"/>
          <c:showBubbleSize val="0"/>
        </c:dLbls>
        <c:gapWidth val="150"/>
        <c:overlap val="100"/>
        <c:axId val="174280879"/>
        <c:axId val="174281295"/>
      </c:barChart>
      <c:catAx>
        <c:axId val="174280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281295"/>
        <c:crosses val="autoZero"/>
        <c:auto val="1"/>
        <c:lblAlgn val="ctr"/>
        <c:lblOffset val="100"/>
        <c:noMultiLvlLbl val="0"/>
      </c:catAx>
      <c:valAx>
        <c:axId val="174281295"/>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280879"/>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94947506561679"/>
          <c:y val="0.1678707349081365"/>
          <c:w val="0.82227274715660548"/>
          <c:h val="0.58477143482064742"/>
        </c:manualLayout>
      </c:layout>
      <c:lineChart>
        <c:grouping val="standard"/>
        <c:varyColors val="0"/>
        <c:ser>
          <c:idx val="0"/>
          <c:order val="0"/>
          <c:tx>
            <c:strRef>
              <c:f>Trend_energidryck!$H$4</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D9-4349-983C-7A5AB4504EE4}"/>
                </c:ext>
              </c:extLst>
            </c:dLbl>
            <c:dLbl>
              <c:idx val="1"/>
              <c:delete val="1"/>
              <c:extLst>
                <c:ext xmlns:c15="http://schemas.microsoft.com/office/drawing/2012/chart" uri="{CE6537A1-D6FC-4f65-9D91-7224C49458BB}"/>
                <c:ext xmlns:c16="http://schemas.microsoft.com/office/drawing/2014/chart" uri="{C3380CC4-5D6E-409C-BE32-E72D297353CC}">
                  <c16:uniqueId val="{00000001-F9D9-4349-983C-7A5AB4504EE4}"/>
                </c:ext>
              </c:extLst>
            </c:dLbl>
            <c:dLbl>
              <c:idx val="2"/>
              <c:delete val="1"/>
              <c:extLst>
                <c:ext xmlns:c15="http://schemas.microsoft.com/office/drawing/2012/chart" uri="{CE6537A1-D6FC-4f65-9D91-7224C49458BB}"/>
                <c:ext xmlns:c16="http://schemas.microsoft.com/office/drawing/2014/chart" uri="{C3380CC4-5D6E-409C-BE32-E72D297353CC}">
                  <c16:uniqueId val="{00000002-F9D9-4349-983C-7A5AB4504EE4}"/>
                </c:ext>
              </c:extLst>
            </c:dLbl>
            <c:dLbl>
              <c:idx val="3"/>
              <c:delete val="1"/>
              <c:extLst>
                <c:ext xmlns:c15="http://schemas.microsoft.com/office/drawing/2012/chart" uri="{CE6537A1-D6FC-4f65-9D91-7224C49458BB}"/>
                <c:ext xmlns:c16="http://schemas.microsoft.com/office/drawing/2014/chart" uri="{C3380CC4-5D6E-409C-BE32-E72D297353CC}">
                  <c16:uniqueId val="{00000003-F9D9-4349-983C-7A5AB4504EE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Trend_energidryck!$I$3:$M$3</c:f>
              <c:numCache>
                <c:formatCode>General</c:formatCode>
                <c:ptCount val="5"/>
                <c:pt idx="0">
                  <c:v>2017</c:v>
                </c:pt>
                <c:pt idx="1">
                  <c:v>2019</c:v>
                </c:pt>
                <c:pt idx="2">
                  <c:v>2021</c:v>
                </c:pt>
                <c:pt idx="3">
                  <c:v>2023</c:v>
                </c:pt>
                <c:pt idx="4">
                  <c:v>2025</c:v>
                </c:pt>
              </c:numCache>
            </c:numRef>
          </c:cat>
          <c:val>
            <c:numRef>
              <c:f>Trend_energidryck!$I$4:$M$4</c:f>
              <c:numCache>
                <c:formatCode>General</c:formatCode>
                <c:ptCount val="5"/>
                <c:pt idx="0">
                  <c:v>22</c:v>
                </c:pt>
                <c:pt idx="1">
                  <c:v>24</c:v>
                </c:pt>
                <c:pt idx="2">
                  <c:v>26</c:v>
                </c:pt>
                <c:pt idx="3" formatCode="0">
                  <c:v>29.2</c:v>
                </c:pt>
                <c:pt idx="4" formatCode="0">
                  <c:v>35.4</c:v>
                </c:pt>
              </c:numCache>
            </c:numRef>
          </c:val>
          <c:smooth val="0"/>
          <c:extLst>
            <c:ext xmlns:c16="http://schemas.microsoft.com/office/drawing/2014/chart" uri="{C3380CC4-5D6E-409C-BE32-E72D297353CC}">
              <c16:uniqueId val="{00000004-F9D9-4349-983C-7A5AB4504EE4}"/>
            </c:ext>
          </c:extLst>
        </c:ser>
        <c:ser>
          <c:idx val="1"/>
          <c:order val="1"/>
          <c:tx>
            <c:strRef>
              <c:f>Trend_energidryck!$H$5</c:f>
              <c:strCache>
                <c:ptCount val="1"/>
                <c:pt idx="0">
                  <c:v>Tjejer</c:v>
                </c:pt>
              </c:strCache>
            </c:strRef>
          </c:tx>
          <c:spPr>
            <a:ln w="28575" cap="rnd">
              <a:solidFill>
                <a:srgbClr val="ED7D31"/>
              </a:solidFill>
              <a:prstDash val="sysDash"/>
              <a:round/>
            </a:ln>
            <a:effectLst/>
          </c:spPr>
          <c:marker>
            <c:symbol val="circle"/>
            <c:size val="5"/>
            <c:spPr>
              <a:solidFill>
                <a:schemeClr val="accent2"/>
              </a:solidFill>
              <a:ln w="9525">
                <a:solidFill>
                  <a:schemeClr val="accent2"/>
                </a:solidFill>
                <a:prstDash val="sysDash"/>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D9-4349-983C-7A5AB4504EE4}"/>
                </c:ext>
              </c:extLst>
            </c:dLbl>
            <c:dLbl>
              <c:idx val="1"/>
              <c:delete val="1"/>
              <c:extLst>
                <c:ext xmlns:c15="http://schemas.microsoft.com/office/drawing/2012/chart" uri="{CE6537A1-D6FC-4f65-9D91-7224C49458BB}"/>
                <c:ext xmlns:c16="http://schemas.microsoft.com/office/drawing/2014/chart" uri="{C3380CC4-5D6E-409C-BE32-E72D297353CC}">
                  <c16:uniqueId val="{00000006-F9D9-4349-983C-7A5AB4504EE4}"/>
                </c:ext>
              </c:extLst>
            </c:dLbl>
            <c:dLbl>
              <c:idx val="2"/>
              <c:delete val="1"/>
              <c:extLst>
                <c:ext xmlns:c15="http://schemas.microsoft.com/office/drawing/2012/chart" uri="{CE6537A1-D6FC-4f65-9D91-7224C49458BB}"/>
                <c:ext xmlns:c16="http://schemas.microsoft.com/office/drawing/2014/chart" uri="{C3380CC4-5D6E-409C-BE32-E72D297353CC}">
                  <c16:uniqueId val="{00000007-F9D9-4349-983C-7A5AB4504EE4}"/>
                </c:ext>
              </c:extLst>
            </c:dLbl>
            <c:dLbl>
              <c:idx val="3"/>
              <c:delete val="1"/>
              <c:extLst>
                <c:ext xmlns:c15="http://schemas.microsoft.com/office/drawing/2012/chart" uri="{CE6537A1-D6FC-4f65-9D91-7224C49458BB}"/>
                <c:ext xmlns:c16="http://schemas.microsoft.com/office/drawing/2014/chart" uri="{C3380CC4-5D6E-409C-BE32-E72D297353CC}">
                  <c16:uniqueId val="{00000008-F9D9-4349-983C-7A5AB4504EE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Trend_energidryck!$I$3:$M$3</c:f>
              <c:numCache>
                <c:formatCode>General</c:formatCode>
                <c:ptCount val="5"/>
                <c:pt idx="0">
                  <c:v>2017</c:v>
                </c:pt>
                <c:pt idx="1">
                  <c:v>2019</c:v>
                </c:pt>
                <c:pt idx="2">
                  <c:v>2021</c:v>
                </c:pt>
                <c:pt idx="3">
                  <c:v>2023</c:v>
                </c:pt>
                <c:pt idx="4">
                  <c:v>2025</c:v>
                </c:pt>
              </c:numCache>
            </c:numRef>
          </c:cat>
          <c:val>
            <c:numRef>
              <c:f>Trend_energidryck!$I$5:$M$5</c:f>
              <c:numCache>
                <c:formatCode>General</c:formatCode>
                <c:ptCount val="5"/>
                <c:pt idx="0">
                  <c:v>16</c:v>
                </c:pt>
                <c:pt idx="1">
                  <c:v>17</c:v>
                </c:pt>
                <c:pt idx="2">
                  <c:v>22</c:v>
                </c:pt>
                <c:pt idx="3" formatCode="0">
                  <c:v>34.700000000000003</c:v>
                </c:pt>
                <c:pt idx="4" formatCode="0">
                  <c:v>32.1</c:v>
                </c:pt>
              </c:numCache>
            </c:numRef>
          </c:val>
          <c:smooth val="0"/>
          <c:extLst>
            <c:ext xmlns:c16="http://schemas.microsoft.com/office/drawing/2014/chart" uri="{C3380CC4-5D6E-409C-BE32-E72D297353CC}">
              <c16:uniqueId val="{00000009-F9D9-4349-983C-7A5AB4504EE4}"/>
            </c:ext>
          </c:extLst>
        </c:ser>
        <c:dLbls>
          <c:dLblPos val="t"/>
          <c:showLegendKey val="0"/>
          <c:showVal val="1"/>
          <c:showCatName val="0"/>
          <c:showSerName val="0"/>
          <c:showPercent val="0"/>
          <c:showBubbleSize val="0"/>
        </c:dLbls>
        <c:marker val="1"/>
        <c:smooth val="0"/>
        <c:axId val="591460911"/>
        <c:axId val="477537999"/>
      </c:lineChart>
      <c:catAx>
        <c:axId val="59146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77537999"/>
        <c:crosses val="autoZero"/>
        <c:auto val="1"/>
        <c:lblAlgn val="ctr"/>
        <c:lblOffset val="100"/>
        <c:noMultiLvlLbl val="0"/>
      </c:catAx>
      <c:valAx>
        <c:axId val="477537999"/>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9146091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energidryck!$B$2</c:f>
              <c:strCache>
                <c:ptCount val="1"/>
                <c:pt idx="0">
                  <c:v>Totalt</c:v>
                </c:pt>
              </c:strCache>
            </c:strRef>
          </c:tx>
          <c:spPr>
            <a:solidFill>
              <a:schemeClr val="accent1"/>
            </a:solidFill>
            <a:ln>
              <a:noFill/>
            </a:ln>
            <a:effectLst/>
          </c:spPr>
          <c:invertIfNegative val="0"/>
          <c:dLbls>
            <c:dLbl>
              <c:idx val="16"/>
              <c:tx>
                <c:rich>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A7588735-6D5F-4C06-B2C1-D3DC0459D21D}" type="VALUE">
                      <a:rPr lang="en-US" sz="1050"/>
                      <a:pPr>
                        <a:defRPr sz="1050"/>
                      </a:pPr>
                      <a:t>[VÄRDE]</a:t>
                    </a:fld>
                    <a:endParaRPr lang="sv-SE"/>
                  </a:p>
                </c:rich>
              </c:tx>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85-4237-99A0-2607131A072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energidryck!$B$3:$B$19</c:f>
              <c:numCache>
                <c:formatCode>0</c:formatCode>
                <c:ptCount val="17"/>
                <c:pt idx="0">
                  <c:v>34.299999999999997</c:v>
                </c:pt>
                <c:pt idx="1">
                  <c:v>40.9</c:v>
                </c:pt>
                <c:pt idx="2">
                  <c:v>36.1</c:v>
                </c:pt>
                <c:pt idx="3">
                  <c:v>36.700000000000003</c:v>
                </c:pt>
                <c:pt idx="4">
                  <c:v>43.5</c:v>
                </c:pt>
                <c:pt idx="5">
                  <c:v>34.1</c:v>
                </c:pt>
                <c:pt idx="6">
                  <c:v>31.7</c:v>
                </c:pt>
                <c:pt idx="7">
                  <c:v>30.5</c:v>
                </c:pt>
                <c:pt idx="8">
                  <c:v>46</c:v>
                </c:pt>
                <c:pt idx="9">
                  <c:v>23.5</c:v>
                </c:pt>
                <c:pt idx="10">
                  <c:v>24.2</c:v>
                </c:pt>
                <c:pt idx="11">
                  <c:v>22.2</c:v>
                </c:pt>
                <c:pt idx="12">
                  <c:v>40.200000000000003</c:v>
                </c:pt>
                <c:pt idx="13">
                  <c:v>39.799999999999997</c:v>
                </c:pt>
                <c:pt idx="14">
                  <c:v>38</c:v>
                </c:pt>
                <c:pt idx="15">
                  <c:v>45.3</c:v>
                </c:pt>
                <c:pt idx="16">
                  <c:v>34</c:v>
                </c:pt>
              </c:numCache>
            </c:numRef>
          </c:val>
          <c:extLst>
            <c:ext xmlns:c16="http://schemas.microsoft.com/office/drawing/2014/chart" uri="{C3380CC4-5D6E-409C-BE32-E72D297353CC}">
              <c16:uniqueId val="{00000000-6D85-4237-99A0-2607131A0720}"/>
            </c:ext>
          </c:extLst>
        </c:ser>
        <c:ser>
          <c:idx val="1"/>
          <c:order val="1"/>
          <c:tx>
            <c:strRef>
              <c:f>energidryck!$C$2</c:f>
              <c:strCache>
                <c:ptCount val="1"/>
                <c:pt idx="0">
                  <c:v>Killar</c:v>
                </c:pt>
              </c:strCache>
            </c:strRef>
          </c:tx>
          <c:spPr>
            <a:solidFill>
              <a:schemeClr val="accent1">
                <a:lumMod val="40000"/>
                <a:lumOff val="60000"/>
              </a:schemeClr>
            </a:solidFill>
            <a:ln>
              <a:noFill/>
            </a:ln>
            <a:effectLst/>
          </c:spPr>
          <c:invertIfNegative val="0"/>
          <c:dLbls>
            <c:dLbl>
              <c:idx val="16"/>
              <c:layout>
                <c:manualLayout>
                  <c:x val="-1.1154106111213055E-16"/>
                  <c:y val="-2.3518518518518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1-436D-8DC8-72B83A74B8C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energidryck!$C$3:$C$19</c:f>
              <c:numCache>
                <c:formatCode>General</c:formatCode>
                <c:ptCount val="17"/>
                <c:pt idx="16" formatCode="0">
                  <c:v>35.4</c:v>
                </c:pt>
              </c:numCache>
            </c:numRef>
          </c:val>
          <c:extLst>
            <c:ext xmlns:c16="http://schemas.microsoft.com/office/drawing/2014/chart" uri="{C3380CC4-5D6E-409C-BE32-E72D297353CC}">
              <c16:uniqueId val="{00000001-6D85-4237-99A0-2607131A0720}"/>
            </c:ext>
          </c:extLst>
        </c:ser>
        <c:ser>
          <c:idx val="2"/>
          <c:order val="2"/>
          <c:tx>
            <c:strRef>
              <c:f>energidryck!$D$2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energidryck!$D$3:$D$19</c:f>
              <c:numCache>
                <c:formatCode>General</c:formatCode>
                <c:ptCount val="17"/>
                <c:pt idx="16" formatCode="0">
                  <c:v>32.1</c:v>
                </c:pt>
              </c:numCache>
            </c:numRef>
          </c:val>
          <c:extLst>
            <c:ext xmlns:c16="http://schemas.microsoft.com/office/drawing/2014/chart" uri="{C3380CC4-5D6E-409C-BE32-E72D297353CC}">
              <c16:uniqueId val="{00000002-6D85-4237-99A0-2607131A0720}"/>
            </c:ext>
          </c:extLst>
        </c:ser>
        <c:dLbls>
          <c:dLblPos val="outEnd"/>
          <c:showLegendKey val="0"/>
          <c:showVal val="1"/>
          <c:showCatName val="0"/>
          <c:showSerName val="0"/>
          <c:showPercent val="0"/>
          <c:showBubbleSize val="0"/>
        </c:dLbls>
        <c:gapWidth val="219"/>
        <c:overlap val="-27"/>
        <c:axId val="984803136"/>
        <c:axId val="984803464"/>
      </c:barChart>
      <c:catAx>
        <c:axId val="9848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4803464"/>
        <c:crosses val="autoZero"/>
        <c:auto val="1"/>
        <c:lblAlgn val="l"/>
        <c:lblOffset val="100"/>
        <c:noMultiLvlLbl val="0"/>
      </c:catAx>
      <c:valAx>
        <c:axId val="9848034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4803136"/>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Trend_PWO!$A$6</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Trend_PWO!$B$5:$D$5</c:f>
              <c:numCache>
                <c:formatCode>General</c:formatCode>
                <c:ptCount val="3"/>
                <c:pt idx="0">
                  <c:v>2021</c:v>
                </c:pt>
                <c:pt idx="1">
                  <c:v>2023</c:v>
                </c:pt>
                <c:pt idx="2">
                  <c:v>2025</c:v>
                </c:pt>
              </c:numCache>
            </c:numRef>
          </c:cat>
          <c:val>
            <c:numRef>
              <c:f>Trend_PWO!$B$6:$D$6</c:f>
              <c:numCache>
                <c:formatCode>0</c:formatCode>
                <c:ptCount val="3"/>
                <c:pt idx="0">
                  <c:v>18.3</c:v>
                </c:pt>
                <c:pt idx="1">
                  <c:v>24.5</c:v>
                </c:pt>
                <c:pt idx="2" formatCode="General">
                  <c:v>22</c:v>
                </c:pt>
              </c:numCache>
            </c:numRef>
          </c:val>
          <c:smooth val="0"/>
          <c:extLst>
            <c:ext xmlns:c16="http://schemas.microsoft.com/office/drawing/2014/chart" uri="{C3380CC4-5D6E-409C-BE32-E72D297353CC}">
              <c16:uniqueId val="{00000000-2C68-4A51-A9B1-9D9210A1D4EA}"/>
            </c:ext>
          </c:extLst>
        </c:ser>
        <c:ser>
          <c:idx val="1"/>
          <c:order val="1"/>
          <c:tx>
            <c:strRef>
              <c:f>Trend_PWO!$A$7</c:f>
              <c:strCache>
                <c:ptCount val="1"/>
                <c:pt idx="0">
                  <c:v>Tjejer</c:v>
                </c:pt>
              </c:strCache>
            </c:strRef>
          </c:tx>
          <c:spPr>
            <a:ln w="28575" cap="rnd">
              <a:solidFill>
                <a:srgbClr val="ED7D31"/>
              </a:solidFill>
              <a:prstDash val="dash"/>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Trend_PWO!$B$5:$D$5</c:f>
              <c:numCache>
                <c:formatCode>General</c:formatCode>
                <c:ptCount val="3"/>
                <c:pt idx="0">
                  <c:v>2021</c:v>
                </c:pt>
                <c:pt idx="1">
                  <c:v>2023</c:v>
                </c:pt>
                <c:pt idx="2">
                  <c:v>2025</c:v>
                </c:pt>
              </c:numCache>
            </c:numRef>
          </c:cat>
          <c:val>
            <c:numRef>
              <c:f>Trend_PWO!$B$7:$D$7</c:f>
              <c:numCache>
                <c:formatCode>0</c:formatCode>
                <c:ptCount val="3"/>
                <c:pt idx="0">
                  <c:v>7.7</c:v>
                </c:pt>
                <c:pt idx="1">
                  <c:v>5.4</c:v>
                </c:pt>
                <c:pt idx="2" formatCode="General">
                  <c:v>6</c:v>
                </c:pt>
              </c:numCache>
            </c:numRef>
          </c:val>
          <c:smooth val="0"/>
          <c:extLst>
            <c:ext xmlns:c16="http://schemas.microsoft.com/office/drawing/2014/chart" uri="{C3380CC4-5D6E-409C-BE32-E72D297353CC}">
              <c16:uniqueId val="{00000001-2C68-4A51-A9B1-9D9210A1D4EA}"/>
            </c:ext>
          </c:extLst>
        </c:ser>
        <c:dLbls>
          <c:dLblPos val="t"/>
          <c:showLegendKey val="0"/>
          <c:showVal val="1"/>
          <c:showCatName val="0"/>
          <c:showSerName val="0"/>
          <c:showPercent val="0"/>
          <c:showBubbleSize val="0"/>
        </c:dLbls>
        <c:marker val="1"/>
        <c:smooth val="0"/>
        <c:axId val="1955918207"/>
        <c:axId val="1955919647"/>
      </c:lineChart>
      <c:catAx>
        <c:axId val="1955918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55919647"/>
        <c:crosses val="autoZero"/>
        <c:auto val="1"/>
        <c:lblAlgn val="ctr"/>
        <c:lblOffset val="100"/>
        <c:noMultiLvlLbl val="0"/>
      </c:catAx>
      <c:valAx>
        <c:axId val="1955919647"/>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5591820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PWO!$B$2</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69F-41BD-8640-AD49948F42E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PWO!$B$3:$B$19</c:f>
              <c:numCache>
                <c:formatCode>0</c:formatCode>
                <c:ptCount val="17"/>
                <c:pt idx="0">
                  <c:v>5.5</c:v>
                </c:pt>
                <c:pt idx="1">
                  <c:v>12.1</c:v>
                </c:pt>
                <c:pt idx="2">
                  <c:v>9.9</c:v>
                </c:pt>
                <c:pt idx="3">
                  <c:v>10.199999999999999</c:v>
                </c:pt>
                <c:pt idx="4">
                  <c:v>15.2</c:v>
                </c:pt>
                <c:pt idx="5">
                  <c:v>10</c:v>
                </c:pt>
                <c:pt idx="6">
                  <c:v>20.3</c:v>
                </c:pt>
                <c:pt idx="7">
                  <c:v>17.3</c:v>
                </c:pt>
                <c:pt idx="8">
                  <c:v>20.7</c:v>
                </c:pt>
                <c:pt idx="9">
                  <c:v>11.9</c:v>
                </c:pt>
                <c:pt idx="10">
                  <c:v>0</c:v>
                </c:pt>
                <c:pt idx="11">
                  <c:v>14.8</c:v>
                </c:pt>
                <c:pt idx="12">
                  <c:v>12.4</c:v>
                </c:pt>
                <c:pt idx="13">
                  <c:v>23.2</c:v>
                </c:pt>
                <c:pt idx="14">
                  <c:v>6</c:v>
                </c:pt>
                <c:pt idx="15">
                  <c:v>12.2</c:v>
                </c:pt>
                <c:pt idx="16">
                  <c:v>14.3</c:v>
                </c:pt>
              </c:numCache>
            </c:numRef>
          </c:val>
          <c:extLst>
            <c:ext xmlns:c16="http://schemas.microsoft.com/office/drawing/2014/chart" uri="{C3380CC4-5D6E-409C-BE32-E72D297353CC}">
              <c16:uniqueId val="{00000002-769F-41BD-8640-AD49948F42ED}"/>
            </c:ext>
          </c:extLst>
        </c:ser>
        <c:ser>
          <c:idx val="1"/>
          <c:order val="1"/>
          <c:tx>
            <c:strRef>
              <c:f>PWO!$C$2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PWO!$C$3:$C$19</c:f>
              <c:numCache>
                <c:formatCode>General</c:formatCode>
                <c:ptCount val="17"/>
                <c:pt idx="16" formatCode="0">
                  <c:v>22.2</c:v>
                </c:pt>
              </c:numCache>
            </c:numRef>
          </c:val>
          <c:extLst>
            <c:ext xmlns:c16="http://schemas.microsoft.com/office/drawing/2014/chart" uri="{C3380CC4-5D6E-409C-BE32-E72D297353CC}">
              <c16:uniqueId val="{00000003-769F-41BD-8640-AD49948F42ED}"/>
            </c:ext>
          </c:extLst>
        </c:ser>
        <c:ser>
          <c:idx val="2"/>
          <c:order val="2"/>
          <c:tx>
            <c:strRef>
              <c:f>PWO!$D$2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PWO!$A$3:$A$19</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PWO!$D$3:$D$19</c:f>
              <c:numCache>
                <c:formatCode>General</c:formatCode>
                <c:ptCount val="17"/>
                <c:pt idx="16" formatCode="0">
                  <c:v>6</c:v>
                </c:pt>
              </c:numCache>
            </c:numRef>
          </c:val>
          <c:extLst>
            <c:ext xmlns:c16="http://schemas.microsoft.com/office/drawing/2014/chart" uri="{C3380CC4-5D6E-409C-BE32-E72D297353CC}">
              <c16:uniqueId val="{00000004-769F-41BD-8640-AD49948F42ED}"/>
            </c:ext>
          </c:extLst>
        </c:ser>
        <c:dLbls>
          <c:dLblPos val="outEnd"/>
          <c:showLegendKey val="0"/>
          <c:showVal val="1"/>
          <c:showCatName val="0"/>
          <c:showSerName val="0"/>
          <c:showPercent val="0"/>
          <c:showBubbleSize val="0"/>
        </c:dLbls>
        <c:gapWidth val="219"/>
        <c:overlap val="-27"/>
        <c:axId val="902609135"/>
        <c:axId val="902609551"/>
      </c:barChart>
      <c:catAx>
        <c:axId val="90260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02609551"/>
        <c:crosses val="autoZero"/>
        <c:auto val="1"/>
        <c:lblAlgn val="l"/>
        <c:lblOffset val="100"/>
        <c:noMultiLvlLbl val="0"/>
      </c:catAx>
      <c:valAx>
        <c:axId val="902609551"/>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0260913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Trivs_skola!$F$3</c:f>
              <c:strCache>
                <c:ptCount val="1"/>
                <c:pt idx="0">
                  <c:v>Mycket bra/ganska bra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Trivs_skola!$G$2:$J$2</c:f>
              <c:strCache>
                <c:ptCount val="4"/>
                <c:pt idx="0">
                  <c:v>Tjejer</c:v>
                </c:pt>
                <c:pt idx="1">
                  <c:v>Killar</c:v>
                </c:pt>
                <c:pt idx="2">
                  <c:v>Värmland</c:v>
                </c:pt>
                <c:pt idx="3">
                  <c:v>Riket</c:v>
                </c:pt>
              </c:strCache>
            </c:strRef>
          </c:cat>
          <c:val>
            <c:numRef>
              <c:f>Trivs_skola!$G$3:$J$3</c:f>
              <c:numCache>
                <c:formatCode>0</c:formatCode>
                <c:ptCount val="4"/>
                <c:pt idx="0">
                  <c:v>69.3</c:v>
                </c:pt>
                <c:pt idx="1">
                  <c:v>81.900000000000006</c:v>
                </c:pt>
                <c:pt idx="2">
                  <c:v>75.599999999999994</c:v>
                </c:pt>
                <c:pt idx="3">
                  <c:v>73.400000000000006</c:v>
                </c:pt>
              </c:numCache>
            </c:numRef>
          </c:val>
          <c:extLst>
            <c:ext xmlns:c16="http://schemas.microsoft.com/office/drawing/2014/chart" uri="{C3380CC4-5D6E-409C-BE32-E72D297353CC}">
              <c16:uniqueId val="{00000000-59E2-442A-AF6F-D6BA73D50B1F}"/>
            </c:ext>
          </c:extLst>
        </c:ser>
        <c:ser>
          <c:idx val="1"/>
          <c:order val="1"/>
          <c:tx>
            <c:strRef>
              <c:f>Trivs_skola!$F$4</c:f>
              <c:strCache>
                <c:ptCount val="1"/>
                <c:pt idx="0">
                  <c:v>Varken bra eller dåligt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Trivs_skola!$G$2:$J$2</c:f>
              <c:strCache>
                <c:ptCount val="4"/>
                <c:pt idx="0">
                  <c:v>Tjejer</c:v>
                </c:pt>
                <c:pt idx="1">
                  <c:v>Killar</c:v>
                </c:pt>
                <c:pt idx="2">
                  <c:v>Värmland</c:v>
                </c:pt>
                <c:pt idx="3">
                  <c:v>Riket</c:v>
                </c:pt>
              </c:strCache>
            </c:strRef>
          </c:cat>
          <c:val>
            <c:numRef>
              <c:f>Trivs_skola!$G$4:$J$4</c:f>
              <c:numCache>
                <c:formatCode>0</c:formatCode>
                <c:ptCount val="4"/>
                <c:pt idx="0">
                  <c:v>21.3</c:v>
                </c:pt>
                <c:pt idx="1">
                  <c:v>11.9</c:v>
                </c:pt>
                <c:pt idx="2">
                  <c:v>16.399999999999999</c:v>
                </c:pt>
                <c:pt idx="3">
                  <c:v>18.399999999999999</c:v>
                </c:pt>
              </c:numCache>
            </c:numRef>
          </c:val>
          <c:extLst>
            <c:ext xmlns:c16="http://schemas.microsoft.com/office/drawing/2014/chart" uri="{C3380CC4-5D6E-409C-BE32-E72D297353CC}">
              <c16:uniqueId val="{00000001-59E2-442A-AF6F-D6BA73D50B1F}"/>
            </c:ext>
          </c:extLst>
        </c:ser>
        <c:ser>
          <c:idx val="2"/>
          <c:order val="2"/>
          <c:tx>
            <c:strRef>
              <c:f>Trivs_skola!$F$5</c:f>
              <c:strCache>
                <c:ptCount val="1"/>
                <c:pt idx="0">
                  <c:v>Mycket dåligt/ganska dåligt</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Trivs_skola!$G$2:$J$2</c:f>
              <c:strCache>
                <c:ptCount val="4"/>
                <c:pt idx="0">
                  <c:v>Tjejer</c:v>
                </c:pt>
                <c:pt idx="1">
                  <c:v>Killar</c:v>
                </c:pt>
                <c:pt idx="2">
                  <c:v>Värmland</c:v>
                </c:pt>
                <c:pt idx="3">
                  <c:v>Riket</c:v>
                </c:pt>
              </c:strCache>
            </c:strRef>
          </c:cat>
          <c:val>
            <c:numRef>
              <c:f>Trivs_skola!$G$5:$J$5</c:f>
              <c:numCache>
                <c:formatCode>0</c:formatCode>
                <c:ptCount val="4"/>
                <c:pt idx="0">
                  <c:v>9.5</c:v>
                </c:pt>
                <c:pt idx="1">
                  <c:v>6.2</c:v>
                </c:pt>
                <c:pt idx="2">
                  <c:v>8.1</c:v>
                </c:pt>
                <c:pt idx="3">
                  <c:v>7.4</c:v>
                </c:pt>
              </c:numCache>
            </c:numRef>
          </c:val>
          <c:extLst>
            <c:ext xmlns:c16="http://schemas.microsoft.com/office/drawing/2014/chart" uri="{C3380CC4-5D6E-409C-BE32-E72D297353CC}">
              <c16:uniqueId val="{00000002-59E2-442A-AF6F-D6BA73D50B1F}"/>
            </c:ext>
          </c:extLst>
        </c:ser>
        <c:dLbls>
          <c:dLblPos val="ctr"/>
          <c:showLegendKey val="0"/>
          <c:showVal val="1"/>
          <c:showCatName val="0"/>
          <c:showSerName val="0"/>
          <c:showPercent val="0"/>
          <c:showBubbleSize val="0"/>
        </c:dLbls>
        <c:gapWidth val="150"/>
        <c:overlap val="100"/>
        <c:axId val="1803773232"/>
        <c:axId val="1803756592"/>
      </c:barChart>
      <c:catAx>
        <c:axId val="180377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03756592"/>
        <c:crosses val="autoZero"/>
        <c:auto val="1"/>
        <c:lblAlgn val="ctr"/>
        <c:lblOffset val="100"/>
        <c:noMultiLvlLbl val="0"/>
      </c:catAx>
      <c:valAx>
        <c:axId val="180375659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03773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Skolk!$A$3</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Skolk!$B$2:$E$2</c:f>
              <c:strCache>
                <c:ptCount val="4"/>
                <c:pt idx="0">
                  <c:v>Tjejer</c:v>
                </c:pt>
                <c:pt idx="1">
                  <c:v>Killar</c:v>
                </c:pt>
                <c:pt idx="2">
                  <c:v>Värmland</c:v>
                </c:pt>
                <c:pt idx="3">
                  <c:v>Riket</c:v>
                </c:pt>
              </c:strCache>
            </c:strRef>
          </c:cat>
          <c:val>
            <c:numRef>
              <c:f>Skolk!$B$3:$E$3</c:f>
              <c:numCache>
                <c:formatCode>0</c:formatCode>
                <c:ptCount val="4"/>
                <c:pt idx="0">
                  <c:v>65.2</c:v>
                </c:pt>
                <c:pt idx="1">
                  <c:v>64.400000000000006</c:v>
                </c:pt>
                <c:pt idx="2">
                  <c:v>64.5</c:v>
                </c:pt>
                <c:pt idx="3">
                  <c:v>65</c:v>
                </c:pt>
              </c:numCache>
            </c:numRef>
          </c:val>
          <c:extLst>
            <c:ext xmlns:c16="http://schemas.microsoft.com/office/drawing/2014/chart" uri="{C3380CC4-5D6E-409C-BE32-E72D297353CC}">
              <c16:uniqueId val="{00000000-1BD5-4434-85DF-5A1D3F3C3021}"/>
            </c:ext>
          </c:extLst>
        </c:ser>
        <c:ser>
          <c:idx val="1"/>
          <c:order val="1"/>
          <c:tx>
            <c:strRef>
              <c:f>Skolk!$A$4</c:f>
              <c:strCache>
                <c:ptCount val="1"/>
                <c:pt idx="0">
                  <c:v>Ja, någon gång/ termin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Skolk!$B$2:$E$2</c:f>
              <c:strCache>
                <c:ptCount val="4"/>
                <c:pt idx="0">
                  <c:v>Tjejer</c:v>
                </c:pt>
                <c:pt idx="1">
                  <c:v>Killar</c:v>
                </c:pt>
                <c:pt idx="2">
                  <c:v>Värmland</c:v>
                </c:pt>
                <c:pt idx="3">
                  <c:v>Riket</c:v>
                </c:pt>
              </c:strCache>
            </c:strRef>
          </c:cat>
          <c:val>
            <c:numRef>
              <c:f>Skolk!$B$4:$E$4</c:f>
              <c:numCache>
                <c:formatCode>0</c:formatCode>
                <c:ptCount val="4"/>
                <c:pt idx="0">
                  <c:v>16</c:v>
                </c:pt>
                <c:pt idx="1">
                  <c:v>16.600000000000001</c:v>
                </c:pt>
                <c:pt idx="2">
                  <c:v>16.399999999999999</c:v>
                </c:pt>
                <c:pt idx="3">
                  <c:v>12</c:v>
                </c:pt>
              </c:numCache>
            </c:numRef>
          </c:val>
          <c:extLst>
            <c:ext xmlns:c16="http://schemas.microsoft.com/office/drawing/2014/chart" uri="{C3380CC4-5D6E-409C-BE32-E72D297353CC}">
              <c16:uniqueId val="{00000001-1BD5-4434-85DF-5A1D3F3C3021}"/>
            </c:ext>
          </c:extLst>
        </c:ser>
        <c:ser>
          <c:idx val="2"/>
          <c:order val="2"/>
          <c:tx>
            <c:strRef>
              <c:f>Skolk!$A$5</c:f>
              <c:strCache>
                <c:ptCount val="1"/>
                <c:pt idx="0">
                  <c:v>Ja, 1-3 gång/månad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Skolk!$B$2:$E$2</c:f>
              <c:strCache>
                <c:ptCount val="4"/>
                <c:pt idx="0">
                  <c:v>Tjejer</c:v>
                </c:pt>
                <c:pt idx="1">
                  <c:v>Killar</c:v>
                </c:pt>
                <c:pt idx="2">
                  <c:v>Värmland</c:v>
                </c:pt>
                <c:pt idx="3">
                  <c:v>Riket</c:v>
                </c:pt>
              </c:strCache>
            </c:strRef>
          </c:cat>
          <c:val>
            <c:numRef>
              <c:f>Skolk!$B$5:$E$5</c:f>
              <c:numCache>
                <c:formatCode>0</c:formatCode>
                <c:ptCount val="4"/>
                <c:pt idx="0">
                  <c:v>8.8000000000000007</c:v>
                </c:pt>
                <c:pt idx="1">
                  <c:v>9.1</c:v>
                </c:pt>
                <c:pt idx="2">
                  <c:v>9</c:v>
                </c:pt>
                <c:pt idx="3">
                  <c:v>11</c:v>
                </c:pt>
              </c:numCache>
            </c:numRef>
          </c:val>
          <c:extLst>
            <c:ext xmlns:c16="http://schemas.microsoft.com/office/drawing/2014/chart" uri="{C3380CC4-5D6E-409C-BE32-E72D297353CC}">
              <c16:uniqueId val="{00000002-1BD5-4434-85DF-5A1D3F3C3021}"/>
            </c:ext>
          </c:extLst>
        </c:ser>
        <c:ser>
          <c:idx val="3"/>
          <c:order val="3"/>
          <c:tx>
            <c:strRef>
              <c:f>Skolk!$A$6</c:f>
              <c:strCache>
                <c:ptCount val="1"/>
                <c:pt idx="0">
                  <c:v>Ja, minst en gång/vecka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Skolk!$B$2:$E$2</c:f>
              <c:strCache>
                <c:ptCount val="4"/>
                <c:pt idx="0">
                  <c:v>Tjejer</c:v>
                </c:pt>
                <c:pt idx="1">
                  <c:v>Killar</c:v>
                </c:pt>
                <c:pt idx="2">
                  <c:v>Värmland</c:v>
                </c:pt>
                <c:pt idx="3">
                  <c:v>Riket</c:v>
                </c:pt>
              </c:strCache>
            </c:strRef>
          </c:cat>
          <c:val>
            <c:numRef>
              <c:f>Skolk!$B$6:$E$6</c:f>
              <c:numCache>
                <c:formatCode>0</c:formatCode>
                <c:ptCount val="4"/>
                <c:pt idx="0">
                  <c:v>10</c:v>
                </c:pt>
                <c:pt idx="1">
                  <c:v>9.9</c:v>
                </c:pt>
                <c:pt idx="2">
                  <c:v>10.199999999999999</c:v>
                </c:pt>
                <c:pt idx="3">
                  <c:v>12</c:v>
                </c:pt>
              </c:numCache>
            </c:numRef>
          </c:val>
          <c:extLst>
            <c:ext xmlns:c16="http://schemas.microsoft.com/office/drawing/2014/chart" uri="{C3380CC4-5D6E-409C-BE32-E72D297353CC}">
              <c16:uniqueId val="{00000003-1BD5-4434-85DF-5A1D3F3C3021}"/>
            </c:ext>
          </c:extLst>
        </c:ser>
        <c:dLbls>
          <c:dLblPos val="ctr"/>
          <c:showLegendKey val="0"/>
          <c:showVal val="1"/>
          <c:showCatName val="0"/>
          <c:showSerName val="0"/>
          <c:showPercent val="0"/>
          <c:showBubbleSize val="0"/>
        </c:dLbls>
        <c:gapWidth val="150"/>
        <c:overlap val="100"/>
        <c:axId val="1844563520"/>
        <c:axId val="1844551872"/>
      </c:barChart>
      <c:catAx>
        <c:axId val="1844563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4551872"/>
        <c:crosses val="autoZero"/>
        <c:auto val="1"/>
        <c:lblAlgn val="ctr"/>
        <c:lblOffset val="100"/>
        <c:noMultiLvlLbl val="0"/>
      </c:catAx>
      <c:valAx>
        <c:axId val="184455187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4456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Föräldrar_kvällstid!$B$4</c:f>
              <c:strCache>
                <c:ptCount val="1"/>
                <c:pt idx="0">
                  <c:v>Alltid</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Föräldrar_kvällstid!$C$3:$E$3</c:f>
              <c:strCache>
                <c:ptCount val="3"/>
                <c:pt idx="0">
                  <c:v>Tjejer</c:v>
                </c:pt>
                <c:pt idx="1">
                  <c:v>Killar</c:v>
                </c:pt>
                <c:pt idx="2">
                  <c:v>Totalt</c:v>
                </c:pt>
              </c:strCache>
            </c:strRef>
          </c:cat>
          <c:val>
            <c:numRef>
              <c:f>Föräldrar_kvällstid!$C$4:$E$4</c:f>
              <c:numCache>
                <c:formatCode>0</c:formatCode>
                <c:ptCount val="3"/>
                <c:pt idx="0">
                  <c:v>66.400000000000006</c:v>
                </c:pt>
                <c:pt idx="1">
                  <c:v>60.1</c:v>
                </c:pt>
                <c:pt idx="2">
                  <c:v>63.2</c:v>
                </c:pt>
              </c:numCache>
            </c:numRef>
          </c:val>
          <c:extLst>
            <c:ext xmlns:c16="http://schemas.microsoft.com/office/drawing/2014/chart" uri="{C3380CC4-5D6E-409C-BE32-E72D297353CC}">
              <c16:uniqueId val="{00000000-F01B-4F05-B6F1-280AB12F43CE}"/>
            </c:ext>
          </c:extLst>
        </c:ser>
        <c:ser>
          <c:idx val="1"/>
          <c:order val="1"/>
          <c:tx>
            <c:strRef>
              <c:f>Föräldrar_kvällstid!$B$5</c:f>
              <c:strCache>
                <c:ptCount val="1"/>
                <c:pt idx="0">
                  <c:v>För det mesta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Föräldrar_kvällstid!$C$3:$E$3</c:f>
              <c:strCache>
                <c:ptCount val="3"/>
                <c:pt idx="0">
                  <c:v>Tjejer</c:v>
                </c:pt>
                <c:pt idx="1">
                  <c:v>Killar</c:v>
                </c:pt>
                <c:pt idx="2">
                  <c:v>Totalt</c:v>
                </c:pt>
              </c:strCache>
            </c:strRef>
          </c:cat>
          <c:val>
            <c:numRef>
              <c:f>Föräldrar_kvällstid!$C$5:$E$5</c:f>
              <c:numCache>
                <c:formatCode>0</c:formatCode>
                <c:ptCount val="3"/>
                <c:pt idx="0">
                  <c:v>27.9</c:v>
                </c:pt>
                <c:pt idx="1">
                  <c:v>33.9</c:v>
                </c:pt>
                <c:pt idx="2">
                  <c:v>30.8</c:v>
                </c:pt>
              </c:numCache>
            </c:numRef>
          </c:val>
          <c:extLst>
            <c:ext xmlns:c16="http://schemas.microsoft.com/office/drawing/2014/chart" uri="{C3380CC4-5D6E-409C-BE32-E72D297353CC}">
              <c16:uniqueId val="{00000001-F01B-4F05-B6F1-280AB12F43CE}"/>
            </c:ext>
          </c:extLst>
        </c:ser>
        <c:ser>
          <c:idx val="2"/>
          <c:order val="2"/>
          <c:tx>
            <c:strRef>
              <c:f>Föräldrar_kvällstid!$B$6</c:f>
              <c:strCache>
                <c:ptCount val="1"/>
                <c:pt idx="0">
                  <c:v>Ibland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Föräldrar_kvällstid!$C$3:$E$3</c:f>
              <c:strCache>
                <c:ptCount val="3"/>
                <c:pt idx="0">
                  <c:v>Tjejer</c:v>
                </c:pt>
                <c:pt idx="1">
                  <c:v>Killar</c:v>
                </c:pt>
                <c:pt idx="2">
                  <c:v>Totalt</c:v>
                </c:pt>
              </c:strCache>
            </c:strRef>
          </c:cat>
          <c:val>
            <c:numRef>
              <c:f>Föräldrar_kvällstid!$C$6:$E$6</c:f>
              <c:numCache>
                <c:formatCode>0</c:formatCode>
                <c:ptCount val="3"/>
                <c:pt idx="0">
                  <c:v>3.9</c:v>
                </c:pt>
                <c:pt idx="1">
                  <c:v>3.9</c:v>
                </c:pt>
                <c:pt idx="2">
                  <c:v>4.0999999999999996</c:v>
                </c:pt>
              </c:numCache>
            </c:numRef>
          </c:val>
          <c:extLst>
            <c:ext xmlns:c16="http://schemas.microsoft.com/office/drawing/2014/chart" uri="{C3380CC4-5D6E-409C-BE32-E72D297353CC}">
              <c16:uniqueId val="{00000002-F01B-4F05-B6F1-280AB12F43CE}"/>
            </c:ext>
          </c:extLst>
        </c:ser>
        <c:ser>
          <c:idx val="3"/>
          <c:order val="3"/>
          <c:tx>
            <c:strRef>
              <c:f>Föräldrar_kvällstid!$B$7</c:f>
              <c:strCache>
                <c:ptCount val="1"/>
                <c:pt idx="0">
                  <c:v>För det mesta inte</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Föräldrar_kvällstid!$C$3:$E$3</c:f>
              <c:strCache>
                <c:ptCount val="3"/>
                <c:pt idx="0">
                  <c:v>Tjejer</c:v>
                </c:pt>
                <c:pt idx="1">
                  <c:v>Killar</c:v>
                </c:pt>
                <c:pt idx="2">
                  <c:v>Totalt</c:v>
                </c:pt>
              </c:strCache>
            </c:strRef>
          </c:cat>
          <c:val>
            <c:numRef>
              <c:f>Föräldrar_kvällstid!$C$7:$E$7</c:f>
              <c:numCache>
                <c:formatCode>0</c:formatCode>
                <c:ptCount val="3"/>
                <c:pt idx="0">
                  <c:v>1.8</c:v>
                </c:pt>
                <c:pt idx="1">
                  <c:v>2.1</c:v>
                </c:pt>
                <c:pt idx="2">
                  <c:v>2</c:v>
                </c:pt>
              </c:numCache>
            </c:numRef>
          </c:val>
          <c:extLst>
            <c:ext xmlns:c16="http://schemas.microsoft.com/office/drawing/2014/chart" uri="{C3380CC4-5D6E-409C-BE32-E72D297353CC}">
              <c16:uniqueId val="{00000003-F01B-4F05-B6F1-280AB12F43CE}"/>
            </c:ext>
          </c:extLst>
        </c:ser>
        <c:dLbls>
          <c:dLblPos val="ctr"/>
          <c:showLegendKey val="0"/>
          <c:showVal val="1"/>
          <c:showCatName val="0"/>
          <c:showSerName val="0"/>
          <c:showPercent val="0"/>
          <c:showBubbleSize val="0"/>
        </c:dLbls>
        <c:gapWidth val="150"/>
        <c:overlap val="100"/>
        <c:axId val="577593183"/>
        <c:axId val="577593663"/>
      </c:barChart>
      <c:catAx>
        <c:axId val="577593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77593663"/>
        <c:crosses val="autoZero"/>
        <c:auto val="1"/>
        <c:lblAlgn val="ctr"/>
        <c:lblOffset val="100"/>
        <c:noMultiLvlLbl val="0"/>
      </c:catAx>
      <c:valAx>
        <c:axId val="577593663"/>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775931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'Trend_e-cigg'!$A$4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808-49D5-B446-B211776D41F7}"/>
                </c:ext>
              </c:extLst>
            </c:dLbl>
            <c:dLbl>
              <c:idx val="2"/>
              <c:delete val="1"/>
              <c:extLst>
                <c:ext xmlns:c15="http://schemas.microsoft.com/office/drawing/2012/chart" uri="{CE6537A1-D6FC-4f65-9D91-7224C49458BB}"/>
                <c:ext xmlns:c16="http://schemas.microsoft.com/office/drawing/2014/chart" uri="{C3380CC4-5D6E-409C-BE32-E72D297353CC}">
                  <c16:uniqueId val="{00000001-7808-49D5-B446-B211776D41F7}"/>
                </c:ext>
              </c:extLst>
            </c:dLbl>
            <c:dLbl>
              <c:idx val="3"/>
              <c:delete val="1"/>
              <c:extLst>
                <c:ext xmlns:c15="http://schemas.microsoft.com/office/drawing/2012/chart" uri="{CE6537A1-D6FC-4f65-9D91-7224C49458BB}"/>
                <c:ext xmlns:c16="http://schemas.microsoft.com/office/drawing/2014/chart" uri="{C3380CC4-5D6E-409C-BE32-E72D297353CC}">
                  <c16:uniqueId val="{00000002-7808-49D5-B446-B211776D41F7}"/>
                </c:ext>
              </c:extLst>
            </c:dLbl>
            <c:dLbl>
              <c:idx val="4"/>
              <c:delete val="1"/>
              <c:extLst>
                <c:ext xmlns:c15="http://schemas.microsoft.com/office/drawing/2012/chart" uri="{CE6537A1-D6FC-4f65-9D91-7224C49458BB}"/>
                <c:ext xmlns:c16="http://schemas.microsoft.com/office/drawing/2014/chart" uri="{C3380CC4-5D6E-409C-BE32-E72D297353CC}">
                  <c16:uniqueId val="{00000003-7808-49D5-B446-B211776D41F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08-49D5-B446-B211776D41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'Trend_e-cigg'!$B$3:$G$3</c:f>
              <c:numCache>
                <c:formatCode>General</c:formatCode>
                <c:ptCount val="6"/>
                <c:pt idx="0">
                  <c:v>2015</c:v>
                </c:pt>
                <c:pt idx="1">
                  <c:v>2017</c:v>
                </c:pt>
                <c:pt idx="2">
                  <c:v>2019</c:v>
                </c:pt>
                <c:pt idx="3">
                  <c:v>2021</c:v>
                </c:pt>
                <c:pt idx="4">
                  <c:v>2023</c:v>
                </c:pt>
                <c:pt idx="5">
                  <c:v>2025</c:v>
                </c:pt>
              </c:numCache>
            </c:numRef>
          </c:cat>
          <c:val>
            <c:numRef>
              <c:f>'Trend_e-cigg'!$B$4:$G$4</c:f>
              <c:numCache>
                <c:formatCode>General</c:formatCode>
                <c:ptCount val="6"/>
                <c:pt idx="0">
                  <c:v>15</c:v>
                </c:pt>
                <c:pt idx="1">
                  <c:v>20</c:v>
                </c:pt>
                <c:pt idx="2">
                  <c:v>20</c:v>
                </c:pt>
                <c:pt idx="3">
                  <c:v>19</c:v>
                </c:pt>
                <c:pt idx="4" formatCode="0">
                  <c:v>29.1</c:v>
                </c:pt>
                <c:pt idx="5" formatCode="0">
                  <c:v>24.2</c:v>
                </c:pt>
              </c:numCache>
            </c:numRef>
          </c:val>
          <c:smooth val="0"/>
          <c:extLst>
            <c:ext xmlns:c16="http://schemas.microsoft.com/office/drawing/2014/chart" uri="{C3380CC4-5D6E-409C-BE32-E72D297353CC}">
              <c16:uniqueId val="{00000005-7808-49D5-B446-B211776D41F7}"/>
            </c:ext>
          </c:extLst>
        </c:ser>
        <c:ser>
          <c:idx val="1"/>
          <c:order val="1"/>
          <c:tx>
            <c:strRef>
              <c:f>'Trend_e-cigg'!$A$5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808-49D5-B446-B211776D41F7}"/>
                </c:ext>
              </c:extLst>
            </c:dLbl>
            <c:dLbl>
              <c:idx val="2"/>
              <c:delete val="1"/>
              <c:extLst>
                <c:ext xmlns:c15="http://schemas.microsoft.com/office/drawing/2012/chart" uri="{CE6537A1-D6FC-4f65-9D91-7224C49458BB}"/>
                <c:ext xmlns:c16="http://schemas.microsoft.com/office/drawing/2014/chart" uri="{C3380CC4-5D6E-409C-BE32-E72D297353CC}">
                  <c16:uniqueId val="{00000007-7808-49D5-B446-B211776D41F7}"/>
                </c:ext>
              </c:extLst>
            </c:dLbl>
            <c:dLbl>
              <c:idx val="3"/>
              <c:delete val="1"/>
              <c:extLst>
                <c:ext xmlns:c15="http://schemas.microsoft.com/office/drawing/2012/chart" uri="{CE6537A1-D6FC-4f65-9D91-7224C49458BB}"/>
                <c:ext xmlns:c16="http://schemas.microsoft.com/office/drawing/2014/chart" uri="{C3380CC4-5D6E-409C-BE32-E72D297353CC}">
                  <c16:uniqueId val="{00000008-7808-49D5-B446-B211776D41F7}"/>
                </c:ext>
              </c:extLst>
            </c:dLbl>
            <c:dLbl>
              <c:idx val="4"/>
              <c:delete val="1"/>
              <c:extLst>
                <c:ext xmlns:c15="http://schemas.microsoft.com/office/drawing/2012/chart" uri="{CE6537A1-D6FC-4f65-9D91-7224C49458BB}"/>
                <c:ext xmlns:c16="http://schemas.microsoft.com/office/drawing/2014/chart" uri="{C3380CC4-5D6E-409C-BE32-E72D297353CC}">
                  <c16:uniqueId val="{00000009-7808-49D5-B446-B211776D41F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08-49D5-B446-B211776D41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'Trend_e-cigg'!$B$3:$G$3</c:f>
              <c:numCache>
                <c:formatCode>General</c:formatCode>
                <c:ptCount val="6"/>
                <c:pt idx="0">
                  <c:v>2015</c:v>
                </c:pt>
                <c:pt idx="1">
                  <c:v>2017</c:v>
                </c:pt>
                <c:pt idx="2">
                  <c:v>2019</c:v>
                </c:pt>
                <c:pt idx="3">
                  <c:v>2021</c:v>
                </c:pt>
                <c:pt idx="4">
                  <c:v>2023</c:v>
                </c:pt>
                <c:pt idx="5">
                  <c:v>2025</c:v>
                </c:pt>
              </c:numCache>
            </c:numRef>
          </c:cat>
          <c:val>
            <c:numRef>
              <c:f>'Trend_e-cigg'!$B$5:$G$5</c:f>
              <c:numCache>
                <c:formatCode>General</c:formatCode>
                <c:ptCount val="6"/>
                <c:pt idx="0">
                  <c:v>12</c:v>
                </c:pt>
                <c:pt idx="1">
                  <c:v>11</c:v>
                </c:pt>
                <c:pt idx="2">
                  <c:v>10</c:v>
                </c:pt>
                <c:pt idx="3">
                  <c:v>17</c:v>
                </c:pt>
                <c:pt idx="4" formatCode="0">
                  <c:v>33.5</c:v>
                </c:pt>
                <c:pt idx="5" formatCode="0">
                  <c:v>32.4</c:v>
                </c:pt>
              </c:numCache>
            </c:numRef>
          </c:val>
          <c:smooth val="0"/>
          <c:extLst>
            <c:ext xmlns:c16="http://schemas.microsoft.com/office/drawing/2014/chart" uri="{C3380CC4-5D6E-409C-BE32-E72D297353CC}">
              <c16:uniqueId val="{0000000B-7808-49D5-B446-B211776D41F7}"/>
            </c:ext>
          </c:extLst>
        </c:ser>
        <c:ser>
          <c:idx val="2"/>
          <c:order val="2"/>
          <c:tx>
            <c:strRef>
              <c:f>'Trend_e-cigg'!$A$6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7808-49D5-B446-B211776D41F7}"/>
                </c:ext>
              </c:extLst>
            </c:dLbl>
            <c:dLbl>
              <c:idx val="2"/>
              <c:delete val="1"/>
              <c:extLst>
                <c:ext xmlns:c15="http://schemas.microsoft.com/office/drawing/2012/chart" uri="{CE6537A1-D6FC-4f65-9D91-7224C49458BB}"/>
                <c:ext xmlns:c16="http://schemas.microsoft.com/office/drawing/2014/chart" uri="{C3380CC4-5D6E-409C-BE32-E72D297353CC}">
                  <c16:uniqueId val="{0000000D-7808-49D5-B446-B211776D41F7}"/>
                </c:ext>
              </c:extLst>
            </c:dLbl>
            <c:dLbl>
              <c:idx val="3"/>
              <c:delete val="1"/>
              <c:extLst>
                <c:ext xmlns:c15="http://schemas.microsoft.com/office/drawing/2012/chart" uri="{CE6537A1-D6FC-4f65-9D91-7224C49458BB}"/>
                <c:ext xmlns:c16="http://schemas.microsoft.com/office/drawing/2014/chart" uri="{C3380CC4-5D6E-409C-BE32-E72D297353CC}">
                  <c16:uniqueId val="{0000000E-7808-49D5-B446-B211776D41F7}"/>
                </c:ext>
              </c:extLst>
            </c:dLbl>
            <c:dLbl>
              <c:idx val="4"/>
              <c:delete val="1"/>
              <c:extLst>
                <c:ext xmlns:c15="http://schemas.microsoft.com/office/drawing/2012/chart" uri="{CE6537A1-D6FC-4f65-9D91-7224C49458BB}"/>
                <c:ext xmlns:c16="http://schemas.microsoft.com/office/drawing/2014/chart" uri="{C3380CC4-5D6E-409C-BE32-E72D297353CC}">
                  <c16:uniqueId val="{0000000F-7808-49D5-B446-B211776D41F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808-49D5-B446-B211776D41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'Trend_e-cigg'!$B$3:$G$3</c:f>
              <c:numCache>
                <c:formatCode>General</c:formatCode>
                <c:ptCount val="6"/>
                <c:pt idx="0">
                  <c:v>2015</c:v>
                </c:pt>
                <c:pt idx="1">
                  <c:v>2017</c:v>
                </c:pt>
                <c:pt idx="2">
                  <c:v>2019</c:v>
                </c:pt>
                <c:pt idx="3">
                  <c:v>2021</c:v>
                </c:pt>
                <c:pt idx="4">
                  <c:v>2023</c:v>
                </c:pt>
                <c:pt idx="5">
                  <c:v>2025</c:v>
                </c:pt>
              </c:numCache>
            </c:numRef>
          </c:cat>
          <c:val>
            <c:numRef>
              <c:f>'Trend_e-cigg'!$B$6:$G$6</c:f>
              <c:numCache>
                <c:formatCode>General</c:formatCode>
                <c:ptCount val="6"/>
                <c:pt idx="0">
                  <c:v>22</c:v>
                </c:pt>
                <c:pt idx="1">
                  <c:v>25</c:v>
                </c:pt>
                <c:pt idx="2">
                  <c:v>24</c:v>
                </c:pt>
                <c:pt idx="3">
                  <c:v>15</c:v>
                </c:pt>
                <c:pt idx="4">
                  <c:v>29</c:v>
                </c:pt>
                <c:pt idx="5" formatCode="0">
                  <c:v>22</c:v>
                </c:pt>
              </c:numCache>
            </c:numRef>
          </c:val>
          <c:smooth val="0"/>
          <c:extLst>
            <c:ext xmlns:c16="http://schemas.microsoft.com/office/drawing/2014/chart" uri="{C3380CC4-5D6E-409C-BE32-E72D297353CC}">
              <c16:uniqueId val="{00000010-7808-49D5-B446-B211776D41F7}"/>
            </c:ext>
          </c:extLst>
        </c:ser>
        <c:ser>
          <c:idx val="3"/>
          <c:order val="3"/>
          <c:tx>
            <c:strRef>
              <c:f>'Trend_e-cigg'!$A$7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4"/>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1-7808-49D5-B446-B211776D41F7}"/>
                </c:ext>
              </c:extLst>
            </c:dLbl>
            <c:dLbl>
              <c:idx val="2"/>
              <c:delete val="1"/>
              <c:extLst>
                <c:ext xmlns:c15="http://schemas.microsoft.com/office/drawing/2012/chart" uri="{CE6537A1-D6FC-4f65-9D91-7224C49458BB}"/>
                <c:ext xmlns:c16="http://schemas.microsoft.com/office/drawing/2014/chart" uri="{C3380CC4-5D6E-409C-BE32-E72D297353CC}">
                  <c16:uniqueId val="{00000012-7808-49D5-B446-B211776D41F7}"/>
                </c:ext>
              </c:extLst>
            </c:dLbl>
            <c:dLbl>
              <c:idx val="3"/>
              <c:delete val="1"/>
              <c:extLst>
                <c:ext xmlns:c15="http://schemas.microsoft.com/office/drawing/2012/chart" uri="{CE6537A1-D6FC-4f65-9D91-7224C49458BB}"/>
                <c:ext xmlns:c16="http://schemas.microsoft.com/office/drawing/2014/chart" uri="{C3380CC4-5D6E-409C-BE32-E72D297353CC}">
                  <c16:uniqueId val="{00000013-7808-49D5-B446-B211776D41F7}"/>
                </c:ext>
              </c:extLst>
            </c:dLbl>
            <c:dLbl>
              <c:idx val="4"/>
              <c:delete val="1"/>
              <c:extLst>
                <c:ext xmlns:c15="http://schemas.microsoft.com/office/drawing/2012/chart" uri="{CE6537A1-D6FC-4f65-9D91-7224C49458BB}"/>
                <c:ext xmlns:c16="http://schemas.microsoft.com/office/drawing/2014/chart" uri="{C3380CC4-5D6E-409C-BE32-E72D297353CC}">
                  <c16:uniqueId val="{00000014-7808-49D5-B446-B211776D41F7}"/>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808-49D5-B446-B211776D41F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'Trend_e-cigg'!$B$3:$G$3</c:f>
              <c:numCache>
                <c:formatCode>General</c:formatCode>
                <c:ptCount val="6"/>
                <c:pt idx="0">
                  <c:v>2015</c:v>
                </c:pt>
                <c:pt idx="1">
                  <c:v>2017</c:v>
                </c:pt>
                <c:pt idx="2">
                  <c:v>2019</c:v>
                </c:pt>
                <c:pt idx="3">
                  <c:v>2021</c:v>
                </c:pt>
                <c:pt idx="4">
                  <c:v>2023</c:v>
                </c:pt>
                <c:pt idx="5">
                  <c:v>2025</c:v>
                </c:pt>
              </c:numCache>
            </c:numRef>
          </c:cat>
          <c:val>
            <c:numRef>
              <c:f>'Trend_e-cigg'!$B$7:$G$7</c:f>
              <c:numCache>
                <c:formatCode>General</c:formatCode>
                <c:ptCount val="6"/>
                <c:pt idx="0">
                  <c:v>17</c:v>
                </c:pt>
                <c:pt idx="1">
                  <c:v>19</c:v>
                </c:pt>
                <c:pt idx="2">
                  <c:v>18</c:v>
                </c:pt>
                <c:pt idx="3">
                  <c:v>13</c:v>
                </c:pt>
                <c:pt idx="4">
                  <c:v>41</c:v>
                </c:pt>
                <c:pt idx="5" formatCode="0">
                  <c:v>35</c:v>
                </c:pt>
              </c:numCache>
            </c:numRef>
          </c:val>
          <c:smooth val="0"/>
          <c:extLst>
            <c:ext xmlns:c16="http://schemas.microsoft.com/office/drawing/2014/chart" uri="{C3380CC4-5D6E-409C-BE32-E72D297353CC}">
              <c16:uniqueId val="{00000015-7808-49D5-B446-B211776D41F7}"/>
            </c:ext>
          </c:extLst>
        </c:ser>
        <c:dLbls>
          <c:dLblPos val="l"/>
          <c:showLegendKey val="0"/>
          <c:showVal val="1"/>
          <c:showCatName val="0"/>
          <c:showSerName val="0"/>
          <c:showPercent val="0"/>
          <c:showBubbleSize val="0"/>
        </c:dLbls>
        <c:marker val="1"/>
        <c:smooth val="0"/>
        <c:axId val="138361023"/>
        <c:axId val="116149631"/>
      </c:lineChart>
      <c:catAx>
        <c:axId val="13836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49631"/>
        <c:crosses val="autoZero"/>
        <c:auto val="1"/>
        <c:lblAlgn val="ctr"/>
        <c:lblOffset val="100"/>
        <c:noMultiLvlLbl val="0"/>
      </c:catAx>
      <c:valAx>
        <c:axId val="11614963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836102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'e-cigg'!$B$2</c:f>
              <c:strCache>
                <c:ptCount val="1"/>
                <c:pt idx="0">
                  <c:v>Totalt</c:v>
                </c:pt>
              </c:strCache>
            </c:strRef>
          </c:tx>
          <c:spPr>
            <a:solidFill>
              <a:schemeClr val="accent1"/>
            </a:solidFill>
            <a:ln>
              <a:noFill/>
            </a:ln>
            <a:effectLst/>
          </c:spPr>
          <c:invertIfNegative val="0"/>
          <c:dLbls>
            <c:dLbl>
              <c:idx val="16"/>
              <c:layout>
                <c:manualLayout>
                  <c:x val="-5.2916666666666667E-3"/>
                  <c:y val="-7.8395061728395062E-3"/>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61-4D31-9E35-D6EDA38B1C25}"/>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6E61-4D31-9E35-D6EDA38B1C2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'e-cigg'!$B$3:$B$20</c:f>
              <c:numCache>
                <c:formatCode>0</c:formatCode>
                <c:ptCount val="18"/>
                <c:pt idx="0">
                  <c:v>28</c:v>
                </c:pt>
                <c:pt idx="1">
                  <c:v>33.299999999999997</c:v>
                </c:pt>
                <c:pt idx="2">
                  <c:v>33.299999999999997</c:v>
                </c:pt>
                <c:pt idx="3">
                  <c:v>32.700000000000003</c:v>
                </c:pt>
                <c:pt idx="4">
                  <c:v>17.8</c:v>
                </c:pt>
                <c:pt idx="5">
                  <c:v>27.8</c:v>
                </c:pt>
                <c:pt idx="6">
                  <c:v>31.7</c:v>
                </c:pt>
                <c:pt idx="7">
                  <c:v>23</c:v>
                </c:pt>
                <c:pt idx="8">
                  <c:v>31.4</c:v>
                </c:pt>
                <c:pt idx="9">
                  <c:v>21.1</c:v>
                </c:pt>
                <c:pt idx="10">
                  <c:v>32.4</c:v>
                </c:pt>
                <c:pt idx="11">
                  <c:v>29.6</c:v>
                </c:pt>
                <c:pt idx="12">
                  <c:v>39.6</c:v>
                </c:pt>
                <c:pt idx="13">
                  <c:v>21.2</c:v>
                </c:pt>
                <c:pt idx="14">
                  <c:v>51</c:v>
                </c:pt>
                <c:pt idx="15">
                  <c:v>33.299999999999997</c:v>
                </c:pt>
                <c:pt idx="16">
                  <c:v>28.3</c:v>
                </c:pt>
                <c:pt idx="17">
                  <c:v>28</c:v>
                </c:pt>
              </c:numCache>
            </c:numRef>
          </c:val>
          <c:extLst>
            <c:ext xmlns:c16="http://schemas.microsoft.com/office/drawing/2014/chart" uri="{C3380CC4-5D6E-409C-BE32-E72D297353CC}">
              <c16:uniqueId val="{00000000-6E61-4D31-9E35-D6EDA38B1C25}"/>
            </c:ext>
          </c:extLst>
        </c:ser>
        <c:ser>
          <c:idx val="1"/>
          <c:order val="1"/>
          <c:tx>
            <c:strRef>
              <c:f>'e-cigg'!$C$2</c:f>
              <c:strCache>
                <c:ptCount val="1"/>
                <c:pt idx="0">
                  <c:v>Killar</c:v>
                </c:pt>
              </c:strCache>
            </c:strRef>
          </c:tx>
          <c:spPr>
            <a:solidFill>
              <a:schemeClr val="accent1">
                <a:lumMod val="40000"/>
                <a:lumOff val="60000"/>
              </a:schemeClr>
            </a:solidFill>
            <a:ln>
              <a:noFill/>
            </a:ln>
            <a:effectLst/>
          </c:spPr>
          <c:invertIfNegative val="0"/>
          <c:dLbls>
            <c:dLbl>
              <c:idx val="16"/>
              <c:layout>
                <c:manualLayout>
                  <c:x val="0"/>
                  <c:y val="-7.186130976971284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61-4D31-9E35-D6EDA38B1C25}"/>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'e-cigg'!$C$3:$C$20</c:f>
              <c:numCache>
                <c:formatCode>General</c:formatCode>
                <c:ptCount val="18"/>
                <c:pt idx="16" formatCode="0">
                  <c:v>24.2</c:v>
                </c:pt>
                <c:pt idx="17">
                  <c:v>22</c:v>
                </c:pt>
              </c:numCache>
            </c:numRef>
          </c:val>
          <c:extLst>
            <c:ext xmlns:c16="http://schemas.microsoft.com/office/drawing/2014/chart" uri="{C3380CC4-5D6E-409C-BE32-E72D297353CC}">
              <c16:uniqueId val="{00000001-6E61-4D31-9E35-D6EDA38B1C25}"/>
            </c:ext>
          </c:extLst>
        </c:ser>
        <c:ser>
          <c:idx val="2"/>
          <c:order val="2"/>
          <c:tx>
            <c:strRef>
              <c:f>'e-cigg'!$D$2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'e-cigg'!$A$3:$A$20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'e-cigg'!$D$3:$D$20</c:f>
              <c:numCache>
                <c:formatCode>General</c:formatCode>
                <c:ptCount val="18"/>
                <c:pt idx="16" formatCode="0">
                  <c:v>32.4</c:v>
                </c:pt>
                <c:pt idx="17">
                  <c:v>35</c:v>
                </c:pt>
              </c:numCache>
            </c:numRef>
          </c:val>
          <c:extLst>
            <c:ext xmlns:c16="http://schemas.microsoft.com/office/drawing/2014/chart" uri="{C3380CC4-5D6E-409C-BE32-E72D297353CC}">
              <c16:uniqueId val="{00000002-6E61-4D31-9E35-D6EDA38B1C25}"/>
            </c:ext>
          </c:extLst>
        </c:ser>
        <c:dLbls>
          <c:dLblPos val="outEnd"/>
          <c:showLegendKey val="0"/>
          <c:showVal val="1"/>
          <c:showCatName val="0"/>
          <c:showSerName val="0"/>
          <c:showPercent val="0"/>
          <c:showBubbleSize val="0"/>
        </c:dLbls>
        <c:gapWidth val="219"/>
        <c:overlap val="-27"/>
        <c:axId val="868616064"/>
        <c:axId val="868614752"/>
      </c:barChart>
      <c:catAx>
        <c:axId val="86861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8614752"/>
        <c:crosses val="autoZero"/>
        <c:auto val="1"/>
        <c:lblAlgn val="l"/>
        <c:lblOffset val="100"/>
        <c:noMultiLvlLbl val="0"/>
      </c:catAx>
      <c:valAx>
        <c:axId val="8686147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8616064"/>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röka'!$C$4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röka'!$C$5:$C$6</c:f>
              <c:numCache>
                <c:formatCode>0</c:formatCode>
                <c:ptCount val="2"/>
                <c:pt idx="0">
                  <c:v>65.7</c:v>
                </c:pt>
                <c:pt idx="1">
                  <c:v>56</c:v>
                </c:pt>
              </c:numCache>
            </c:numRef>
          </c:val>
          <c:extLst>
            <c:ext xmlns:c16="http://schemas.microsoft.com/office/drawing/2014/chart" uri="{C3380CC4-5D6E-409C-BE32-E72D297353CC}">
              <c16:uniqueId val="{00000000-72AC-4EE2-84E8-2CE6D135239D}"/>
            </c:ext>
          </c:extLst>
        </c:ser>
        <c:ser>
          <c:idx val="1"/>
          <c:order val="1"/>
          <c:tx>
            <c:strRef>
              <c:f>'Sluta röka'!$D$4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röka'!$D$5:$D$6</c:f>
              <c:numCache>
                <c:formatCode>0</c:formatCode>
                <c:ptCount val="2"/>
                <c:pt idx="0">
                  <c:v>62.3</c:v>
                </c:pt>
                <c:pt idx="1">
                  <c:v>53.4</c:v>
                </c:pt>
              </c:numCache>
            </c:numRef>
          </c:val>
          <c:extLst>
            <c:ext xmlns:c16="http://schemas.microsoft.com/office/drawing/2014/chart" uri="{C3380CC4-5D6E-409C-BE32-E72D297353CC}">
              <c16:uniqueId val="{00000001-72AC-4EE2-84E8-2CE6D135239D}"/>
            </c:ext>
          </c:extLst>
        </c:ser>
        <c:ser>
          <c:idx val="2"/>
          <c:order val="2"/>
          <c:tx>
            <c:strRef>
              <c:f>'Sluta röka'!$E$4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röka'!$E$5:$E$6</c:f>
              <c:numCache>
                <c:formatCode>0</c:formatCode>
                <c:ptCount val="2"/>
                <c:pt idx="0">
                  <c:v>72.2</c:v>
                </c:pt>
                <c:pt idx="1">
                  <c:v>60.9</c:v>
                </c:pt>
              </c:numCache>
            </c:numRef>
          </c:val>
          <c:extLst>
            <c:ext xmlns:c16="http://schemas.microsoft.com/office/drawing/2014/chart" uri="{C3380CC4-5D6E-409C-BE32-E72D297353CC}">
              <c16:uniqueId val="{00000000-D145-4F05-BABF-2D520EBDECA7}"/>
            </c:ext>
          </c:extLst>
        </c:ser>
        <c:dLbls>
          <c:dLblPos val="outEnd"/>
          <c:showLegendKey val="0"/>
          <c:showVal val="1"/>
          <c:showCatName val="0"/>
          <c:showSerName val="0"/>
          <c:showPercent val="0"/>
          <c:showBubbleSize val="0"/>
        </c:dLbls>
        <c:gapWidth val="219"/>
        <c:overlap val="-27"/>
        <c:axId val="535771712"/>
        <c:axId val="535772040"/>
      </c:barChart>
      <c:catAx>
        <c:axId val="535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2040"/>
        <c:crosses val="autoZero"/>
        <c:auto val="1"/>
        <c:lblAlgn val="ctr"/>
        <c:lblOffset val="100"/>
        <c:noMultiLvlLbl val="0"/>
      </c:catAx>
      <c:valAx>
        <c:axId val="535772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1712"/>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Trend_snusare!$A$4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73-4B09-8AF4-FDC6C78FB92E}"/>
                </c:ext>
              </c:extLst>
            </c:dLbl>
            <c:dLbl>
              <c:idx val="1"/>
              <c:delete val="1"/>
              <c:extLst>
                <c:ext xmlns:c15="http://schemas.microsoft.com/office/drawing/2012/chart" uri="{CE6537A1-D6FC-4f65-9D91-7224C49458BB}"/>
                <c:ext xmlns:c16="http://schemas.microsoft.com/office/drawing/2014/chart" uri="{C3380CC4-5D6E-409C-BE32-E72D297353CC}">
                  <c16:uniqueId val="{00000001-5D73-4B09-8AF4-FDC6C78FB92E}"/>
                </c:ext>
              </c:extLst>
            </c:dLbl>
            <c:dLbl>
              <c:idx val="2"/>
              <c:delete val="1"/>
              <c:extLst>
                <c:ext xmlns:c15="http://schemas.microsoft.com/office/drawing/2012/chart" uri="{CE6537A1-D6FC-4f65-9D91-7224C49458BB}"/>
                <c:ext xmlns:c16="http://schemas.microsoft.com/office/drawing/2014/chart" uri="{C3380CC4-5D6E-409C-BE32-E72D297353CC}">
                  <c16:uniqueId val="{00000002-5D73-4B09-8AF4-FDC6C78FB92E}"/>
                </c:ext>
              </c:extLst>
            </c:dLbl>
            <c:dLbl>
              <c:idx val="3"/>
              <c:delete val="1"/>
              <c:extLst>
                <c:ext xmlns:c15="http://schemas.microsoft.com/office/drawing/2012/chart" uri="{CE6537A1-D6FC-4f65-9D91-7224C49458BB}"/>
                <c:ext xmlns:c16="http://schemas.microsoft.com/office/drawing/2014/chart" uri="{C3380CC4-5D6E-409C-BE32-E72D297353CC}">
                  <c16:uniqueId val="{00000003-5D73-4B09-8AF4-FDC6C78FB92E}"/>
                </c:ext>
              </c:extLst>
            </c:dLbl>
            <c:dLbl>
              <c:idx val="4"/>
              <c:delete val="1"/>
              <c:extLst>
                <c:ext xmlns:c15="http://schemas.microsoft.com/office/drawing/2012/chart" uri="{CE6537A1-D6FC-4f65-9D91-7224C49458BB}"/>
                <c:ext xmlns:c16="http://schemas.microsoft.com/office/drawing/2014/chart" uri="{C3380CC4-5D6E-409C-BE32-E72D297353CC}">
                  <c16:uniqueId val="{00000004-5D73-4B09-8AF4-FDC6C78FB92E}"/>
                </c:ext>
              </c:extLst>
            </c:dLbl>
            <c:dLbl>
              <c:idx val="5"/>
              <c:layout>
                <c:manualLayout>
                  <c:x val="-1.2935035758548312E-16"/>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D73-4B09-8AF4-FDC6C78FB92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Trend_snusare!$B$3:$G$3</c:f>
              <c:numCache>
                <c:formatCode>General</c:formatCode>
                <c:ptCount val="6"/>
                <c:pt idx="0">
                  <c:v>2015</c:v>
                </c:pt>
                <c:pt idx="1">
                  <c:v>2017</c:v>
                </c:pt>
                <c:pt idx="2">
                  <c:v>2019</c:v>
                </c:pt>
                <c:pt idx="3">
                  <c:v>2021</c:v>
                </c:pt>
                <c:pt idx="4">
                  <c:v>2023</c:v>
                </c:pt>
                <c:pt idx="5">
                  <c:v>2025</c:v>
                </c:pt>
              </c:numCache>
            </c:numRef>
          </c:cat>
          <c:val>
            <c:numRef>
              <c:f>Trend_snusare!$B$4:$G$4</c:f>
              <c:numCache>
                <c:formatCode>General</c:formatCode>
                <c:ptCount val="6"/>
                <c:pt idx="0" formatCode="0">
                  <c:v>13.8</c:v>
                </c:pt>
                <c:pt idx="1">
                  <c:v>12</c:v>
                </c:pt>
                <c:pt idx="2">
                  <c:v>18</c:v>
                </c:pt>
                <c:pt idx="3">
                  <c:v>13</c:v>
                </c:pt>
                <c:pt idx="4" formatCode="0">
                  <c:v>15.5</c:v>
                </c:pt>
                <c:pt idx="5" formatCode="0">
                  <c:v>17.3</c:v>
                </c:pt>
              </c:numCache>
            </c:numRef>
          </c:val>
          <c:smooth val="0"/>
          <c:extLst>
            <c:ext xmlns:c16="http://schemas.microsoft.com/office/drawing/2014/chart" uri="{C3380CC4-5D6E-409C-BE32-E72D297353CC}">
              <c16:uniqueId val="{00000005-C39C-44D4-AD7B-3890183CFC35}"/>
            </c:ext>
          </c:extLst>
        </c:ser>
        <c:ser>
          <c:idx val="1"/>
          <c:order val="1"/>
          <c:tx>
            <c:strRef>
              <c:f>Trend_snusare!$A$5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5D73-4B09-8AF4-FDC6C78FB92E}"/>
                </c:ext>
              </c:extLst>
            </c:dLbl>
            <c:dLbl>
              <c:idx val="2"/>
              <c:delete val="1"/>
              <c:extLst>
                <c:ext xmlns:c15="http://schemas.microsoft.com/office/drawing/2012/chart" uri="{CE6537A1-D6FC-4f65-9D91-7224C49458BB}"/>
                <c:ext xmlns:c16="http://schemas.microsoft.com/office/drawing/2014/chart" uri="{C3380CC4-5D6E-409C-BE32-E72D297353CC}">
                  <c16:uniqueId val="{00000006-5D73-4B09-8AF4-FDC6C78FB92E}"/>
                </c:ext>
              </c:extLst>
            </c:dLbl>
            <c:dLbl>
              <c:idx val="3"/>
              <c:delete val="1"/>
              <c:extLst>
                <c:ext xmlns:c15="http://schemas.microsoft.com/office/drawing/2012/chart" uri="{CE6537A1-D6FC-4f65-9D91-7224C49458BB}"/>
                <c:ext xmlns:c16="http://schemas.microsoft.com/office/drawing/2014/chart" uri="{C3380CC4-5D6E-409C-BE32-E72D297353CC}">
                  <c16:uniqueId val="{00000007-5D73-4B09-8AF4-FDC6C78FB92E}"/>
                </c:ext>
              </c:extLst>
            </c:dLbl>
            <c:dLbl>
              <c:idx val="4"/>
              <c:delete val="1"/>
              <c:extLst>
                <c:ext xmlns:c15="http://schemas.microsoft.com/office/drawing/2012/chart" uri="{CE6537A1-D6FC-4f65-9D91-7224C49458BB}"/>
                <c:ext xmlns:c16="http://schemas.microsoft.com/office/drawing/2014/chart" uri="{C3380CC4-5D6E-409C-BE32-E72D297353CC}">
                  <c16:uniqueId val="{00000008-5D73-4B09-8AF4-FDC6C78FB92E}"/>
                </c:ext>
              </c:extLst>
            </c:dLbl>
            <c:dLbl>
              <c:idx val="5"/>
              <c:layout>
                <c:manualLayout>
                  <c:x val="-1.2935035758548312E-16"/>
                  <c:y val="1.1759255629859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73-4B09-8AF4-FDC6C78FB92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Trend_snusare!$B$3:$G$3</c:f>
              <c:numCache>
                <c:formatCode>General</c:formatCode>
                <c:ptCount val="6"/>
                <c:pt idx="0">
                  <c:v>2015</c:v>
                </c:pt>
                <c:pt idx="1">
                  <c:v>2017</c:v>
                </c:pt>
                <c:pt idx="2">
                  <c:v>2019</c:v>
                </c:pt>
                <c:pt idx="3">
                  <c:v>2021</c:v>
                </c:pt>
                <c:pt idx="4">
                  <c:v>2023</c:v>
                </c:pt>
                <c:pt idx="5">
                  <c:v>2025</c:v>
                </c:pt>
              </c:numCache>
            </c:numRef>
          </c:cat>
          <c:val>
            <c:numRef>
              <c:f>Trend_snusare!$B$5:$G$5</c:f>
              <c:numCache>
                <c:formatCode>General</c:formatCode>
                <c:ptCount val="6"/>
                <c:pt idx="0" formatCode="0">
                  <c:v>3.8</c:v>
                </c:pt>
                <c:pt idx="1">
                  <c:v>3</c:v>
                </c:pt>
                <c:pt idx="2">
                  <c:v>7</c:v>
                </c:pt>
                <c:pt idx="3">
                  <c:v>7</c:v>
                </c:pt>
                <c:pt idx="4" formatCode="0">
                  <c:v>9.6999999999999993</c:v>
                </c:pt>
                <c:pt idx="5" formatCode="0">
                  <c:v>10.9</c:v>
                </c:pt>
              </c:numCache>
            </c:numRef>
          </c:val>
          <c:smooth val="0"/>
          <c:extLst>
            <c:ext xmlns:c16="http://schemas.microsoft.com/office/drawing/2014/chart" uri="{C3380CC4-5D6E-409C-BE32-E72D297353CC}">
              <c16:uniqueId val="{0000000B-C39C-44D4-AD7B-3890183CFC35}"/>
            </c:ext>
          </c:extLst>
        </c:ser>
        <c:ser>
          <c:idx val="2"/>
          <c:order val="2"/>
          <c:tx>
            <c:strRef>
              <c:f>Trend_snusare!$A$6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5D73-4B09-8AF4-FDC6C78FB92E}"/>
                </c:ext>
              </c:extLst>
            </c:dLbl>
            <c:dLbl>
              <c:idx val="2"/>
              <c:delete val="1"/>
              <c:extLst>
                <c:ext xmlns:c15="http://schemas.microsoft.com/office/drawing/2012/chart" uri="{CE6537A1-D6FC-4f65-9D91-7224C49458BB}"/>
                <c:ext xmlns:c16="http://schemas.microsoft.com/office/drawing/2014/chart" uri="{C3380CC4-5D6E-409C-BE32-E72D297353CC}">
                  <c16:uniqueId val="{0000000B-5D73-4B09-8AF4-FDC6C78FB92E}"/>
                </c:ext>
              </c:extLst>
            </c:dLbl>
            <c:dLbl>
              <c:idx val="3"/>
              <c:delete val="1"/>
              <c:extLst>
                <c:ext xmlns:c15="http://schemas.microsoft.com/office/drawing/2012/chart" uri="{CE6537A1-D6FC-4f65-9D91-7224C49458BB}"/>
                <c:ext xmlns:c16="http://schemas.microsoft.com/office/drawing/2014/chart" uri="{C3380CC4-5D6E-409C-BE32-E72D297353CC}">
                  <c16:uniqueId val="{0000000C-5D73-4B09-8AF4-FDC6C78FB92E}"/>
                </c:ext>
              </c:extLst>
            </c:dLbl>
            <c:dLbl>
              <c:idx val="4"/>
              <c:delete val="1"/>
              <c:extLst>
                <c:ext xmlns:c15="http://schemas.microsoft.com/office/drawing/2012/chart" uri="{CE6537A1-D6FC-4f65-9D91-7224C49458BB}"/>
                <c:ext xmlns:c16="http://schemas.microsoft.com/office/drawing/2014/chart" uri="{C3380CC4-5D6E-409C-BE32-E72D297353CC}">
                  <c16:uniqueId val="{0000000D-5D73-4B09-8AF4-FDC6C78FB92E}"/>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73-4B09-8AF4-FDC6C78FB92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Trend_snusare!$B$3:$G$3</c:f>
              <c:numCache>
                <c:formatCode>General</c:formatCode>
                <c:ptCount val="6"/>
                <c:pt idx="0">
                  <c:v>2015</c:v>
                </c:pt>
                <c:pt idx="1">
                  <c:v>2017</c:v>
                </c:pt>
                <c:pt idx="2">
                  <c:v>2019</c:v>
                </c:pt>
                <c:pt idx="3">
                  <c:v>2021</c:v>
                </c:pt>
                <c:pt idx="4">
                  <c:v>2023</c:v>
                </c:pt>
                <c:pt idx="5">
                  <c:v>2025</c:v>
                </c:pt>
              </c:numCache>
            </c:numRef>
          </c:cat>
          <c:val>
            <c:numRef>
              <c:f>Trend_snusare!$B$6:$G$6</c:f>
              <c:numCache>
                <c:formatCode>General</c:formatCode>
                <c:ptCount val="6"/>
                <c:pt idx="0">
                  <c:v>10</c:v>
                </c:pt>
                <c:pt idx="1">
                  <c:v>8</c:v>
                </c:pt>
                <c:pt idx="2">
                  <c:v>13</c:v>
                </c:pt>
                <c:pt idx="3">
                  <c:v>13</c:v>
                </c:pt>
                <c:pt idx="4" formatCode="0">
                  <c:v>15</c:v>
                </c:pt>
                <c:pt idx="5" formatCode="0">
                  <c:v>16</c:v>
                </c:pt>
              </c:numCache>
            </c:numRef>
          </c:val>
          <c:smooth val="0"/>
          <c:extLst>
            <c:ext xmlns:c16="http://schemas.microsoft.com/office/drawing/2014/chart" uri="{C3380CC4-5D6E-409C-BE32-E72D297353CC}">
              <c16:uniqueId val="{00000010-C39C-44D4-AD7B-3890183CFC35}"/>
            </c:ext>
          </c:extLst>
        </c:ser>
        <c:ser>
          <c:idx val="3"/>
          <c:order val="3"/>
          <c:tx>
            <c:strRef>
              <c:f>Trend_snusare!$A$7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5D73-4B09-8AF4-FDC6C78FB92E}"/>
                </c:ext>
              </c:extLst>
            </c:dLbl>
            <c:dLbl>
              <c:idx val="2"/>
              <c:delete val="1"/>
              <c:extLst>
                <c:ext xmlns:c15="http://schemas.microsoft.com/office/drawing/2012/chart" uri="{CE6537A1-D6FC-4f65-9D91-7224C49458BB}"/>
                <c:ext xmlns:c16="http://schemas.microsoft.com/office/drawing/2014/chart" uri="{C3380CC4-5D6E-409C-BE32-E72D297353CC}">
                  <c16:uniqueId val="{0000000F-5D73-4B09-8AF4-FDC6C78FB92E}"/>
                </c:ext>
              </c:extLst>
            </c:dLbl>
            <c:dLbl>
              <c:idx val="3"/>
              <c:delete val="1"/>
              <c:extLst>
                <c:ext xmlns:c15="http://schemas.microsoft.com/office/drawing/2012/chart" uri="{CE6537A1-D6FC-4f65-9D91-7224C49458BB}"/>
                <c:ext xmlns:c16="http://schemas.microsoft.com/office/drawing/2014/chart" uri="{C3380CC4-5D6E-409C-BE32-E72D297353CC}">
                  <c16:uniqueId val="{00000010-5D73-4B09-8AF4-FDC6C78FB92E}"/>
                </c:ext>
              </c:extLst>
            </c:dLbl>
            <c:dLbl>
              <c:idx val="4"/>
              <c:delete val="1"/>
              <c:extLst>
                <c:ext xmlns:c15="http://schemas.microsoft.com/office/drawing/2012/chart" uri="{CE6537A1-D6FC-4f65-9D91-7224C49458BB}"/>
                <c:ext xmlns:c16="http://schemas.microsoft.com/office/drawing/2014/chart" uri="{C3380CC4-5D6E-409C-BE32-E72D297353CC}">
                  <c16:uniqueId val="{00000011-5D73-4B09-8AF4-FDC6C78FB92E}"/>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73-4B09-8AF4-FDC6C78FB92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Trend_snusare!$B$3:$G$3</c:f>
              <c:numCache>
                <c:formatCode>General</c:formatCode>
                <c:ptCount val="6"/>
                <c:pt idx="0">
                  <c:v>2015</c:v>
                </c:pt>
                <c:pt idx="1">
                  <c:v>2017</c:v>
                </c:pt>
                <c:pt idx="2">
                  <c:v>2019</c:v>
                </c:pt>
                <c:pt idx="3">
                  <c:v>2021</c:v>
                </c:pt>
                <c:pt idx="4">
                  <c:v>2023</c:v>
                </c:pt>
                <c:pt idx="5">
                  <c:v>2025</c:v>
                </c:pt>
              </c:numCache>
            </c:numRef>
          </c:cat>
          <c:val>
            <c:numRef>
              <c:f>Trend_snusare!$B$7:$G$7</c:f>
              <c:numCache>
                <c:formatCode>General</c:formatCode>
                <c:ptCount val="6"/>
                <c:pt idx="0">
                  <c:v>2</c:v>
                </c:pt>
                <c:pt idx="1">
                  <c:v>2</c:v>
                </c:pt>
                <c:pt idx="2">
                  <c:v>3</c:v>
                </c:pt>
                <c:pt idx="3">
                  <c:v>8</c:v>
                </c:pt>
                <c:pt idx="4" formatCode="0">
                  <c:v>13</c:v>
                </c:pt>
                <c:pt idx="5" formatCode="0">
                  <c:v>12</c:v>
                </c:pt>
              </c:numCache>
            </c:numRef>
          </c:val>
          <c:smooth val="0"/>
          <c:extLst>
            <c:ext xmlns:c16="http://schemas.microsoft.com/office/drawing/2014/chart" uri="{C3380CC4-5D6E-409C-BE32-E72D297353CC}">
              <c16:uniqueId val="{00000015-C39C-44D4-AD7B-3890183CFC35}"/>
            </c:ext>
          </c:extLst>
        </c:ser>
        <c:dLbls>
          <c:dLblPos val="l"/>
          <c:showLegendKey val="0"/>
          <c:showVal val="1"/>
          <c:showCatName val="0"/>
          <c:showSerName val="0"/>
          <c:showPercent val="0"/>
          <c:showBubbleSize val="0"/>
        </c:dLbls>
        <c:marker val="1"/>
        <c:smooth val="0"/>
        <c:axId val="331241551"/>
        <c:axId val="389916207"/>
      </c:lineChart>
      <c:catAx>
        <c:axId val="33124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6207"/>
        <c:crosses val="autoZero"/>
        <c:auto val="1"/>
        <c:lblAlgn val="ctr"/>
        <c:lblOffset val="100"/>
        <c:noMultiLvlLbl val="0"/>
      </c:catAx>
      <c:valAx>
        <c:axId val="389916207"/>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1241551"/>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withinLinearReversed" id="25">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Reversed" id="25">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Reversed" id="25">
  <a:schemeClr val="accent5"/>
</cs:colorStyle>
</file>

<file path=ppt/charts/colors36.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Reversed" id="25">
  <a:schemeClr val="accent5"/>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Reversed" id="25">
  <a:schemeClr val="accent5"/>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Reversed" id="25">
  <a:schemeClr val="accent5"/>
</cs:colorStyle>
</file>

<file path=ppt/charts/colors49.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5">
  <a:schemeClr val="accent5"/>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Reversed" id="25">
  <a:schemeClr val="accent5"/>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withinLinearReversed" id="25">
  <a:schemeClr val="accent5"/>
</cs:colorStyle>
</file>

<file path=ppt/charts/colors58.xml><?xml version="1.0" encoding="utf-8"?>
<cs:colorStyle xmlns:cs="http://schemas.microsoft.com/office/drawing/2012/chartStyle" xmlns:a="http://schemas.openxmlformats.org/drawingml/2006/main" meth="withinLinearReversed" id="25">
  <a:schemeClr val="accent5"/>
</cs:colorStyle>
</file>

<file path=ppt/charts/colors59.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B091934B-0F53-6149-9535-D612848862D4}" type="datetimeFigureOut">
              <a:rPr lang="sv-SE" smtClean="0"/>
              <a:t>2026-02-10</a:t>
            </a:fld>
            <a:endParaRPr lang="sv-SE"/>
          </a:p>
        </p:txBody>
      </p:sp>
      <p:sp>
        <p:nvSpPr>
          <p:cNvPr id="4" name="Platshållare för bildobjekt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CADFC352-71A1-AF49-99F7-6227888849C9}" type="slidenum">
              <a:rPr lang="sv-SE" smtClean="0"/>
              <a:t>‹#›</a:t>
            </a:fld>
            <a:endParaRPr lang="sv-SE"/>
          </a:p>
        </p:txBody>
      </p:sp>
    </p:spTree>
    <p:extLst>
      <p:ext uri="{BB962C8B-B14F-4D97-AF65-F5344CB8AC3E}">
        <p14:creationId xmlns:p14="http://schemas.microsoft.com/office/powerpoint/2010/main" val="256682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a:t>
            </a:fld>
            <a:endParaRPr lang="sv-SE"/>
          </a:p>
        </p:txBody>
      </p:sp>
    </p:spTree>
    <p:extLst>
      <p:ext uri="{BB962C8B-B14F-4D97-AF65-F5344CB8AC3E}">
        <p14:creationId xmlns:p14="http://schemas.microsoft.com/office/powerpoint/2010/main" val="21434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Resultatet är en sammanslagning av frågorna ”Har du rökt cigaretter någon gång?” och ”Röker du fortfarande?”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10</a:t>
            </a:fld>
            <a:endParaRPr lang="sv-SE"/>
          </a:p>
        </p:txBody>
      </p:sp>
    </p:spTree>
    <p:extLst>
      <p:ext uri="{BB962C8B-B14F-4D97-AF65-F5344CB8AC3E}">
        <p14:creationId xmlns:p14="http://schemas.microsoft.com/office/powerpoint/2010/main" val="400632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latin typeface="+mn-lt"/>
                <a:ea typeface="+mn-ea"/>
                <a:cs typeface="+mn-cs"/>
              </a:rPr>
              <a:t>Rökare= Elever som svarat att de under de senaste 12 månaderna; Ja, röker varje dag, Ja, röker nästan varje dag, Ja, men röker bara ibland.​</a:t>
            </a:r>
          </a:p>
          <a:p>
            <a:r>
              <a:rPr lang="sv-SE" sz="1200" kern="1200">
                <a:solidFill>
                  <a:schemeClr val="tx1"/>
                </a:solidFill>
                <a:latin typeface="+mn-lt"/>
                <a:ea typeface="+mn-ea"/>
                <a:cs typeface="+mn-cs"/>
              </a:rPr>
              <a:t>Markering med tre punkter (…) innebär att antalet elever som angett redovisat svar är färre än fyra.</a:t>
            </a:r>
          </a:p>
        </p:txBody>
      </p:sp>
      <p:sp>
        <p:nvSpPr>
          <p:cNvPr id="4" name="Platshållare för bildnummer 3"/>
          <p:cNvSpPr>
            <a:spLocks noGrp="1"/>
          </p:cNvSpPr>
          <p:nvPr>
            <p:ph type="sldNum" sz="quarter" idx="5"/>
          </p:nvPr>
        </p:nvSpPr>
        <p:spPr/>
        <p:txBody>
          <a:bodyPr/>
          <a:lstStyle/>
          <a:p>
            <a:fld id="{CADFC352-71A1-AF49-99F7-6227888849C9}" type="slidenum">
              <a:rPr lang="sv-SE" smtClean="0"/>
              <a:t>11</a:t>
            </a:fld>
            <a:endParaRPr lang="sv-SE"/>
          </a:p>
        </p:txBody>
      </p:sp>
    </p:spTree>
    <p:extLst>
      <p:ext uri="{BB962C8B-B14F-4D97-AF65-F5344CB8AC3E}">
        <p14:creationId xmlns:p14="http://schemas.microsoft.com/office/powerpoint/2010/main" val="21421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Frågan är formulerad:</a:t>
            </a:r>
            <a:r>
              <a:rPr lang="sv-SE" b="1" i="0">
                <a:solidFill>
                  <a:srgbClr val="000000"/>
                </a:solidFill>
                <a:effectLst/>
                <a:latin typeface="WordVisi_MSFontService"/>
              </a:rPr>
              <a:t> </a:t>
            </a:r>
            <a:r>
              <a:rPr lang="sv-SE" b="0" i="0">
                <a:solidFill>
                  <a:srgbClr val="000000"/>
                </a:solidFill>
                <a:effectLst/>
                <a:latin typeface="WordVisi_MSFontService"/>
              </a:rPr>
              <a:t>Om du gjort något av följande, hur gammal var du första gången, som du</a:t>
            </a:r>
            <a:r>
              <a:rPr lang="sv-SE" b="1" i="0">
                <a:solidFill>
                  <a:srgbClr val="000000"/>
                </a:solidFill>
                <a:effectLst/>
                <a:latin typeface="WordVisi_MSFontService"/>
              </a:rPr>
              <a:t> </a:t>
            </a:r>
            <a:r>
              <a:rPr lang="sv-SE" b="0" i="0">
                <a:solidFill>
                  <a:srgbClr val="000000"/>
                </a:solidFill>
                <a:effectLst/>
                <a:latin typeface="WordVisi_MSFontService"/>
              </a:rPr>
              <a:t>rökte en</a:t>
            </a:r>
            <a:r>
              <a:rPr lang="sv-SE" b="1" i="0">
                <a:solidFill>
                  <a:srgbClr val="000000"/>
                </a:solidFill>
                <a:effectLst/>
                <a:latin typeface="WordVisi_MSFontService"/>
              </a:rPr>
              <a:t> </a:t>
            </a:r>
            <a:r>
              <a:rPr lang="sv-SE" b="0" i="0">
                <a:solidFill>
                  <a:srgbClr val="000000"/>
                </a:solidFill>
                <a:effectLst/>
                <a:latin typeface="WordVisi_MSFontService"/>
              </a:rPr>
              <a:t>cigarett?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07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Totalt har 176 elever i årskurs 9 svarat på frågan hur de får tag på cigaretter.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59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År 2025 var andelen elever i åk 9 som </a:t>
            </a:r>
            <a:r>
              <a:rPr lang="sv-SE" dirty="0" err="1"/>
              <a:t>vejpat</a:t>
            </a:r>
            <a:r>
              <a:rPr lang="sv-SE" dirty="0"/>
              <a:t> de senaste 30 dagarna i Värmland, 15% killar och 21% tjejer jämfört med år 2015; 7% killar och 6% tjejer. </a:t>
            </a:r>
          </a:p>
          <a:p>
            <a:endParaRPr lang="sv-SE" dirty="0"/>
          </a:p>
        </p:txBody>
      </p:sp>
      <p:sp>
        <p:nvSpPr>
          <p:cNvPr id="4" name="Platshållare för bildnummer 3"/>
          <p:cNvSpPr>
            <a:spLocks noGrp="1"/>
          </p:cNvSpPr>
          <p:nvPr>
            <p:ph type="sldNum" sz="quarter" idx="5"/>
          </p:nvPr>
        </p:nvSpPr>
        <p:spPr/>
        <p:txBody>
          <a:bodyPr/>
          <a:lstStyle/>
          <a:p>
            <a:fld id="{CADFC352-71A1-AF49-99F7-6227888849C9}" type="slidenum">
              <a:rPr lang="sv-SE" smtClean="0"/>
              <a:t>14</a:t>
            </a:fld>
            <a:endParaRPr lang="sv-SE"/>
          </a:p>
        </p:txBody>
      </p:sp>
    </p:spTree>
    <p:extLst>
      <p:ext uri="{BB962C8B-B14F-4D97-AF65-F5344CB8AC3E}">
        <p14:creationId xmlns:p14="http://schemas.microsoft.com/office/powerpoint/2010/main" val="411932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Figuren visar andelen elever som någon gång under de senaste 12 månaderna rökt e-cigarett/</a:t>
            </a:r>
            <a:r>
              <a:rPr lang="sv-SE" b="0" i="0" err="1">
                <a:solidFill>
                  <a:srgbClr val="000000"/>
                </a:solidFill>
                <a:effectLst/>
                <a:latin typeface="Calibri" panose="020F0502020204030204" pitchFamily="34" charset="0"/>
              </a:rPr>
              <a:t>vejp</a:t>
            </a:r>
            <a:r>
              <a:rPr lang="sv-SE" b="0" i="0">
                <a:solidFill>
                  <a:srgbClr val="000000"/>
                </a:solidFill>
                <a:effectLst/>
                <a:latin typeface="Calibri" panose="020F0502020204030204" pitchFamily="34" charset="0"/>
              </a:rPr>
              <a:t>. Andelen som har rökt e-cigaretter/</a:t>
            </a:r>
            <a:r>
              <a:rPr lang="sv-SE" b="0" i="0" err="1">
                <a:solidFill>
                  <a:srgbClr val="000000"/>
                </a:solidFill>
                <a:effectLst/>
                <a:latin typeface="Calibri" panose="020F0502020204030204" pitchFamily="34" charset="0"/>
              </a:rPr>
              <a:t>vejp</a:t>
            </a:r>
            <a:r>
              <a:rPr lang="sv-SE" b="0" i="0">
                <a:solidFill>
                  <a:srgbClr val="000000"/>
                </a:solidFill>
                <a:effectLst/>
                <a:latin typeface="Calibri" panose="020F0502020204030204" pitchFamily="34" charset="0"/>
              </a:rPr>
              <a:t> de senaste 30 dagarna är 15% av killarna och 20% av tjejerna.</a:t>
            </a:r>
          </a:p>
          <a:p>
            <a:endParaRPr lang="sv-SE" b="0" i="0">
              <a:solidFill>
                <a:srgbClr val="000000"/>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8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Totalt har 175 elever i årskurs 9 och 243 elever i gymnasiet år 2 svarat på frågan om de vill sluta röka.</a:t>
            </a:r>
          </a:p>
        </p:txBody>
      </p:sp>
      <p:sp>
        <p:nvSpPr>
          <p:cNvPr id="4" name="Platshållare för bildnummer 3"/>
          <p:cNvSpPr>
            <a:spLocks noGrp="1"/>
          </p:cNvSpPr>
          <p:nvPr>
            <p:ph type="sldNum" sz="quarter" idx="5"/>
          </p:nvPr>
        </p:nvSpPr>
        <p:spPr/>
        <p:txBody>
          <a:bodyPr/>
          <a:lstStyle/>
          <a:p>
            <a:fld id="{CADFC352-71A1-AF49-99F7-6227888849C9}" type="slidenum">
              <a:rPr lang="sv-SE" smtClean="0"/>
              <a:t>16</a:t>
            </a:fld>
            <a:endParaRPr lang="sv-SE"/>
          </a:p>
        </p:txBody>
      </p:sp>
    </p:spTree>
    <p:extLst>
      <p:ext uri="{BB962C8B-B14F-4D97-AF65-F5344CB8AC3E}">
        <p14:creationId xmlns:p14="http://schemas.microsoft.com/office/powerpoint/2010/main" val="40080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Calibri" panose="020F0502020204030204" pitchFamily="34" charset="0"/>
              </a:rPr>
              <a:t>Snusar= Elever som svarat att de under de senaste 12 månaderna; Ja, snusar varje dag, Ja, snusar nästan varje dag, Ja, men snusar bara ibland.</a:t>
            </a:r>
            <a:r>
              <a:rPr lang="sv-SE" sz="1200" b="0" i="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Frågan: Snusar du fortfarande ställs till elever som svarat att de snusat under de senaste 12 månaderna.</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17</a:t>
            </a:fld>
            <a:endParaRPr lang="sv-SE"/>
          </a:p>
        </p:txBody>
      </p:sp>
    </p:spTree>
    <p:extLst>
      <p:ext uri="{BB962C8B-B14F-4D97-AF65-F5344CB8AC3E}">
        <p14:creationId xmlns:p14="http://schemas.microsoft.com/office/powerpoint/2010/main" val="472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Resultat från frågorna ”Har du snusat någon gång?” och ”Snusar du fortfarande?”</a:t>
            </a:r>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18</a:t>
            </a:fld>
            <a:endParaRPr lang="sv-SE"/>
          </a:p>
        </p:txBody>
      </p:sp>
    </p:spTree>
    <p:extLst>
      <p:ext uri="{BB962C8B-B14F-4D97-AF65-F5344CB8AC3E}">
        <p14:creationId xmlns:p14="http://schemas.microsoft.com/office/powerpoint/2010/main" val="152454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latin typeface="+mn-lt"/>
                <a:ea typeface="+mn-ea"/>
                <a:cs typeface="+mn-cs"/>
              </a:rPr>
              <a:t>Snusare= Elever som svarat att de under de senaste 12 månaderna; Ja, snusar varje dag, Ja, snusar nästan varje dag, Ja, men snusar bara ibland.​</a:t>
            </a:r>
          </a:p>
          <a:p>
            <a:r>
              <a:rPr lang="sv-SE" sz="1200" kern="1200">
                <a:solidFill>
                  <a:schemeClr val="tx1"/>
                </a:solidFill>
                <a:latin typeface="+mn-lt"/>
                <a:ea typeface="+mn-ea"/>
                <a:cs typeface="+mn-cs"/>
              </a:rPr>
              <a:t>Markering med tre punkter (…) ovanför stapel innebär att antalet elever som angett redovisat svar är färre än fyra.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32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a:t>
            </a:fld>
            <a:endParaRPr lang="sv-SE"/>
          </a:p>
        </p:txBody>
      </p:sp>
    </p:spTree>
    <p:extLst>
      <p:ext uri="{BB962C8B-B14F-4D97-AF65-F5344CB8AC3E}">
        <p14:creationId xmlns:p14="http://schemas.microsoft.com/office/powerpoint/2010/main" val="4154845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Elever som svarat att de snusar varje dag, nästan varje dag eller att de snusar ibland har besvarat frågan om vilken/vilka sorters snus de använder. </a:t>
            </a:r>
          </a:p>
          <a:p>
            <a:r>
              <a:rPr lang="sv-SE"/>
              <a:t>Det är vanligare bland killar än tjejer att använda mer än en sorts snus. Drygt hälften av killarna i åk 9 har använt två sorters snus, medan 75% av tjejerna endast använt en sorts snus.</a:t>
            </a:r>
          </a:p>
        </p:txBody>
      </p:sp>
      <p:sp>
        <p:nvSpPr>
          <p:cNvPr id="4" name="Platshållare för bildnummer 3"/>
          <p:cNvSpPr>
            <a:spLocks noGrp="1"/>
          </p:cNvSpPr>
          <p:nvPr>
            <p:ph type="sldNum" sz="quarter" idx="5"/>
          </p:nvPr>
        </p:nvSpPr>
        <p:spPr/>
        <p:txBody>
          <a:bodyPr/>
          <a:lstStyle/>
          <a:p>
            <a:fld id="{CADFC352-71A1-AF49-99F7-6227888849C9}" type="slidenum">
              <a:rPr lang="sv-SE" smtClean="0"/>
              <a:t>20</a:t>
            </a:fld>
            <a:endParaRPr lang="sv-SE"/>
          </a:p>
        </p:txBody>
      </p:sp>
    </p:spTree>
    <p:extLst>
      <p:ext uri="{BB962C8B-B14F-4D97-AF65-F5344CB8AC3E}">
        <p14:creationId xmlns:p14="http://schemas.microsoft.com/office/powerpoint/2010/main" val="209394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WordVisi_MSFontService"/>
              </a:rPr>
              <a:t>Frågan är formulerad: Om du gjort något av följande saker, hur gammal var du första gången som du snusade? </a:t>
            </a:r>
            <a:endParaRPr lang="sv-SE" b="0" i="0">
              <a:solidFill>
                <a:srgbClr val="000000"/>
              </a:solidFill>
              <a:effectLst/>
              <a:latin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21</a:t>
            </a:fld>
            <a:endParaRPr lang="sv-SE"/>
          </a:p>
        </p:txBody>
      </p:sp>
    </p:spTree>
    <p:extLst>
      <p:ext uri="{BB962C8B-B14F-4D97-AF65-F5344CB8AC3E}">
        <p14:creationId xmlns:p14="http://schemas.microsoft.com/office/powerpoint/2010/main" val="38526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WordVisi_MSFontService"/>
              </a:rPr>
              <a:t>Frågan är formulerad: Om du gjort något av följande saker, hur gammal var du första gången som du snusade? </a:t>
            </a:r>
            <a:endParaRPr lang="sv-SE" b="0" i="0">
              <a:solidFill>
                <a:srgbClr val="000000"/>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784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totalt 302 elever i årskurs 9 som svarat på frågan hur de får tag på snus.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88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300 elever i årskurs 9 och 405 elever i gymnasiet år 2 som svarat på frågan om de vill sluta snusa.</a:t>
            </a:r>
          </a:p>
        </p:txBody>
      </p:sp>
      <p:sp>
        <p:nvSpPr>
          <p:cNvPr id="4" name="Platshållare för bildnummer 3"/>
          <p:cNvSpPr>
            <a:spLocks noGrp="1"/>
          </p:cNvSpPr>
          <p:nvPr>
            <p:ph type="sldNum" sz="quarter" idx="5"/>
          </p:nvPr>
        </p:nvSpPr>
        <p:spPr/>
        <p:txBody>
          <a:bodyPr/>
          <a:lstStyle/>
          <a:p>
            <a:fld id="{CADFC352-71A1-AF49-99F7-6227888849C9}" type="slidenum">
              <a:rPr lang="sv-SE" smtClean="0"/>
              <a:t>24</a:t>
            </a:fld>
            <a:endParaRPr lang="sv-SE"/>
          </a:p>
        </p:txBody>
      </p:sp>
    </p:spTree>
    <p:extLst>
      <p:ext uri="{BB962C8B-B14F-4D97-AF65-F5344CB8AC3E}">
        <p14:creationId xmlns:p14="http://schemas.microsoft.com/office/powerpoint/2010/main" val="866202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25</a:t>
            </a:fld>
            <a:endParaRPr lang="sv-SE"/>
          </a:p>
        </p:txBody>
      </p:sp>
    </p:spTree>
    <p:extLst>
      <p:ext uri="{BB962C8B-B14F-4D97-AF65-F5344CB8AC3E}">
        <p14:creationId xmlns:p14="http://schemas.microsoft.com/office/powerpoint/2010/main" val="313917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26</a:t>
            </a:fld>
            <a:endParaRPr lang="sv-SE"/>
          </a:p>
        </p:txBody>
      </p:sp>
    </p:spTree>
    <p:extLst>
      <p:ext uri="{BB962C8B-B14F-4D97-AF65-F5344CB8AC3E}">
        <p14:creationId xmlns:p14="http://schemas.microsoft.com/office/powerpoint/2010/main" val="40521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Alkoholkonsument= Elever som svarat att de har druckit alkohol under de senaste 12 månaderna (drycker under 2,8% alkohol som lättöl eller svag cider räknas ej).</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27</a:t>
            </a:fld>
            <a:endParaRPr lang="sv-SE"/>
          </a:p>
        </p:txBody>
      </p:sp>
    </p:spTree>
    <p:extLst>
      <p:ext uri="{BB962C8B-B14F-4D97-AF65-F5344CB8AC3E}">
        <p14:creationId xmlns:p14="http://schemas.microsoft.com/office/powerpoint/2010/main" val="2094748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28</a:t>
            </a:fld>
            <a:endParaRPr lang="sv-SE"/>
          </a:p>
        </p:txBody>
      </p:sp>
    </p:spTree>
    <p:extLst>
      <p:ext uri="{BB962C8B-B14F-4D97-AF65-F5344CB8AC3E}">
        <p14:creationId xmlns:p14="http://schemas.microsoft.com/office/powerpoint/2010/main" val="273584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Alkoholkonsument= Elever som svarat att de har druckit alkohol under de senaste 12 månaderna (drycker under 2,8% alkohol som lättöl eller svag cider räknas ej).</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 årskurs 9 deltog 4 av 5 friskolor och i gymnasiet deltog 4 av 11 friskolor.</a:t>
            </a:r>
          </a:p>
        </p:txBody>
      </p:sp>
      <p:sp>
        <p:nvSpPr>
          <p:cNvPr id="4" name="Platshållare för bildnummer 3"/>
          <p:cNvSpPr>
            <a:spLocks noGrp="1"/>
          </p:cNvSpPr>
          <p:nvPr>
            <p:ph type="sldNum" sz="quarter" idx="5"/>
          </p:nvPr>
        </p:nvSpPr>
        <p:spPr/>
        <p:txBody>
          <a:bodyPr/>
          <a:lstStyle/>
          <a:p>
            <a:fld id="{CADFC352-71A1-AF49-99F7-6227888849C9}" type="slidenum">
              <a:rPr lang="sv-SE" smtClean="0"/>
              <a:t>3</a:t>
            </a:fld>
            <a:endParaRPr lang="sv-SE"/>
          </a:p>
        </p:txBody>
      </p:sp>
    </p:spTree>
    <p:extLst>
      <p:ext uri="{BB962C8B-B14F-4D97-AF65-F5344CB8AC3E}">
        <p14:creationId xmlns:p14="http://schemas.microsoft.com/office/powerpoint/2010/main" val="1188902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Intensivkonsumtion= Elever som minst en gång per månad under de senaste 12 månaderna, vid ett och samma tillfälle druckit alkohol motsvarande minst 4 stora burkar starköl/cider eller 25 cl sprit eller en hel flaska vin eller 6 burkar starköl.</a:t>
            </a:r>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30</a:t>
            </a:fld>
            <a:endParaRPr lang="sv-SE"/>
          </a:p>
        </p:txBody>
      </p:sp>
    </p:spTree>
    <p:extLst>
      <p:ext uri="{BB962C8B-B14F-4D97-AF65-F5344CB8AC3E}">
        <p14:creationId xmlns:p14="http://schemas.microsoft.com/office/powerpoint/2010/main" val="3595463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Intensivkonsumtion= Elever som under de senaste 12 månaderna, vid ett och samma tillfälle, druckit alkohol motsvarande minst 4 stora burkar starköl/cider eller 25 cl sprit eller en hel flaska vin eller 6 burkar starköl minst en gång per månad.</a:t>
            </a:r>
          </a:p>
          <a:p>
            <a:r>
              <a:rPr lang="sv-SE" b="0" i="0">
                <a:solidFill>
                  <a:srgbClr val="000000"/>
                </a:solidFill>
                <a:effectLst/>
                <a:latin typeface="Calibri" panose="020F0502020204030204" pitchFamily="34" charset="0"/>
              </a:rPr>
              <a:t>Markering med tre punkter (…) ovanför stapel innebär att antalet elever som angett redovisat svar är färre än fyra.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0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32</a:t>
            </a:fld>
            <a:endParaRPr lang="sv-SE"/>
          </a:p>
        </p:txBody>
      </p:sp>
    </p:spTree>
    <p:extLst>
      <p:ext uri="{BB962C8B-B14F-4D97-AF65-F5344CB8AC3E}">
        <p14:creationId xmlns:p14="http://schemas.microsoft.com/office/powerpoint/2010/main" val="1094491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Markering med tre punkter (…) ovanför stapel innebär att antalet elever som angett redovisat svar är färre än fyra.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047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Calibri" panose="020F0502020204030204" pitchFamily="34" charset="0"/>
              </a:rPr>
              <a:t>Den angivna siffran i figuren är resultatet för andelen bland elever som druckit alkohol under de senaste 12 månaderna samt att problemet har inträffat vid ett eller flera tillfällen.  Från år 2025 framgår det i frågeformuleringen att elsparkcykel ingår under motorfordon.</a:t>
            </a:r>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34</a:t>
            </a:fld>
            <a:endParaRPr lang="sv-SE"/>
          </a:p>
        </p:txBody>
      </p:sp>
    </p:spTree>
    <p:extLst>
      <p:ext uri="{BB962C8B-B14F-4D97-AF65-F5344CB8AC3E}">
        <p14:creationId xmlns:p14="http://schemas.microsoft.com/office/powerpoint/2010/main" val="2031989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Den angivna siffran i figuren är resultatet för totalvärdet.</a:t>
            </a:r>
          </a:p>
          <a:p>
            <a:r>
              <a:rPr lang="sv-SE" b="0" i="0">
                <a:solidFill>
                  <a:srgbClr val="000000"/>
                </a:solidFill>
                <a:effectLst/>
                <a:latin typeface="Calibri" panose="020F0502020204030204" pitchFamily="34" charset="0"/>
              </a:rPr>
              <a:t>Markering med tre punkter (…) jämte stapel innebär att antalet elever som angett redovisat svar är färre än fyra.</a:t>
            </a:r>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35</a:t>
            </a:fld>
            <a:endParaRPr lang="sv-SE"/>
          </a:p>
        </p:txBody>
      </p:sp>
    </p:spTree>
    <p:extLst>
      <p:ext uri="{BB962C8B-B14F-4D97-AF65-F5344CB8AC3E}">
        <p14:creationId xmlns:p14="http://schemas.microsoft.com/office/powerpoint/2010/main" val="1331939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Frågan ställs till elever som svarat att de druckit alkohol under de senaste 12 månaderna.</a:t>
            </a:r>
          </a:p>
        </p:txBody>
      </p:sp>
      <p:sp>
        <p:nvSpPr>
          <p:cNvPr id="4" name="Platshållare för bildnummer 3"/>
          <p:cNvSpPr>
            <a:spLocks noGrp="1"/>
          </p:cNvSpPr>
          <p:nvPr>
            <p:ph type="sldNum" sz="quarter" idx="5"/>
          </p:nvPr>
        </p:nvSpPr>
        <p:spPr/>
        <p:txBody>
          <a:bodyPr/>
          <a:lstStyle/>
          <a:p>
            <a:fld id="{CADFC352-71A1-AF49-99F7-6227888849C9}" type="slidenum">
              <a:rPr lang="sv-SE" smtClean="0"/>
              <a:t>36</a:t>
            </a:fld>
            <a:endParaRPr lang="sv-SE"/>
          </a:p>
        </p:txBody>
      </p:sp>
    </p:spTree>
    <p:extLst>
      <p:ext uri="{BB962C8B-B14F-4D97-AF65-F5344CB8AC3E}">
        <p14:creationId xmlns:p14="http://schemas.microsoft.com/office/powerpoint/2010/main" val="2455172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37</a:t>
            </a:fld>
            <a:endParaRPr lang="sv-SE"/>
          </a:p>
        </p:txBody>
      </p:sp>
    </p:spTree>
    <p:extLst>
      <p:ext uri="{BB962C8B-B14F-4D97-AF65-F5344CB8AC3E}">
        <p14:creationId xmlns:p14="http://schemas.microsoft.com/office/powerpoint/2010/main" val="1982727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38</a:t>
            </a:fld>
            <a:endParaRPr lang="sv-SE"/>
          </a:p>
        </p:txBody>
      </p:sp>
    </p:spTree>
    <p:extLst>
      <p:ext uri="{BB962C8B-B14F-4D97-AF65-F5344CB8AC3E}">
        <p14:creationId xmlns:p14="http://schemas.microsoft.com/office/powerpoint/2010/main" val="2837406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Markering med tre punkter (…) ovanför stapel innebär att antalet elever som angett svaret är färre än fyra.</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5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a:t>
            </a:fld>
            <a:endParaRPr lang="sv-SE"/>
          </a:p>
        </p:txBody>
      </p:sp>
    </p:spTree>
    <p:extLst>
      <p:ext uri="{BB962C8B-B14F-4D97-AF65-F5344CB8AC3E}">
        <p14:creationId xmlns:p14="http://schemas.microsoft.com/office/powerpoint/2010/main" val="3546990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40</a:t>
            </a:fld>
            <a:endParaRPr lang="sv-SE"/>
          </a:p>
        </p:txBody>
      </p:sp>
    </p:spTree>
    <p:extLst>
      <p:ext uri="{BB962C8B-B14F-4D97-AF65-F5344CB8AC3E}">
        <p14:creationId xmlns:p14="http://schemas.microsoft.com/office/powerpoint/2010/main" val="2003523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41</a:t>
            </a:fld>
            <a:endParaRPr lang="sv-SE"/>
          </a:p>
        </p:txBody>
      </p:sp>
    </p:spTree>
    <p:extLst>
      <p:ext uri="{BB962C8B-B14F-4D97-AF65-F5344CB8AC3E}">
        <p14:creationId xmlns:p14="http://schemas.microsoft.com/office/powerpoint/2010/main" val="392133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Markering med tre punkter (…) ovanför stapel innebär att antalet elever som angett svaret är färre än fyra.</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1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97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218 elever i årskurs 9 och gymnasiet år 2 som svarat på frågan hur de har fått tag på narkotika.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59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a:effectLst/>
              </a:rPr>
              <a:t>Narkotikaklassade läkemedel</a:t>
            </a:r>
            <a:r>
              <a:rPr lang="sv-SE" b="1">
                <a:effectLst/>
              </a:rPr>
              <a:t> </a:t>
            </a:r>
            <a:br>
              <a:rPr lang="sv-SE"/>
            </a:br>
            <a:r>
              <a:rPr lang="sv-SE"/>
              <a:t>Två frågor handlar om användning av narkotikaklassade läkemedel </a:t>
            </a:r>
            <a:r>
              <a:rPr lang="sv-SE" u="sng">
                <a:effectLst/>
              </a:rPr>
              <a:t>utan</a:t>
            </a:r>
            <a:r>
              <a:rPr lang="sv-SE"/>
              <a:t> recept utskrivet till dig. Receptbelagda </a:t>
            </a:r>
            <a:r>
              <a:rPr lang="sv-SE" u="sng">
                <a:effectLst/>
              </a:rPr>
              <a:t>sömnmedel eller lugnande läkemedel och </a:t>
            </a:r>
            <a:r>
              <a:rPr lang="sv-SE"/>
              <a:t>receptbelagda </a:t>
            </a:r>
            <a:r>
              <a:rPr lang="sv-SE" u="sng">
                <a:effectLst/>
              </a:rPr>
              <a:t>smärtstillande läkemedel. </a:t>
            </a:r>
            <a:r>
              <a:rPr lang="sv-SE"/>
              <a:t>Det vill säga att du använt läkemedlet utan en läkares rekommendation eller att du använt mer eller oftare än rekommenderat. </a:t>
            </a:r>
          </a:p>
          <a:p>
            <a:r>
              <a:rPr lang="sv-SE"/>
              <a:t>I CANs nationella skolundersökning inkluderas fler läkemedel än smärtstillande och lugnande/sömnmedel vilket inte gör de sammanslagna resultaten för Värmland och riket jämförbara. Användningen av smärtstillande respektive sömn-/lugnande medel var för sig ser likartad ut i Värmland som resultaten för genomsnittet i riket.</a:t>
            </a:r>
          </a:p>
        </p:txBody>
      </p:sp>
      <p:sp>
        <p:nvSpPr>
          <p:cNvPr id="4" name="Platshållare för bildnummer 3"/>
          <p:cNvSpPr>
            <a:spLocks noGrp="1"/>
          </p:cNvSpPr>
          <p:nvPr>
            <p:ph type="sldNum" sz="quarter" idx="5"/>
          </p:nvPr>
        </p:nvSpPr>
        <p:spPr/>
        <p:txBody>
          <a:bodyPr/>
          <a:lstStyle/>
          <a:p>
            <a:fld id="{CADFC352-71A1-AF49-99F7-6227888849C9}" type="slidenum">
              <a:rPr lang="sv-SE" smtClean="0"/>
              <a:t>47</a:t>
            </a:fld>
            <a:endParaRPr lang="sv-SE"/>
          </a:p>
        </p:txBody>
      </p:sp>
    </p:spTree>
    <p:extLst>
      <p:ext uri="{BB962C8B-B14F-4D97-AF65-F5344CB8AC3E}">
        <p14:creationId xmlns:p14="http://schemas.microsoft.com/office/powerpoint/2010/main" val="1844832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Dessa läkemedel kan vara vilka som helst och behöver alltså inte vara narkotikaklassade eller receptbelagda.</a:t>
            </a:r>
          </a:p>
        </p:txBody>
      </p:sp>
      <p:sp>
        <p:nvSpPr>
          <p:cNvPr id="4" name="Platshållare för bildnummer 3"/>
          <p:cNvSpPr>
            <a:spLocks noGrp="1"/>
          </p:cNvSpPr>
          <p:nvPr>
            <p:ph type="sldNum" sz="quarter" idx="5"/>
          </p:nvPr>
        </p:nvSpPr>
        <p:spPr/>
        <p:txBody>
          <a:bodyPr/>
          <a:lstStyle/>
          <a:p>
            <a:fld id="{CADFC352-71A1-AF49-99F7-6227888849C9}" type="slidenum">
              <a:rPr lang="sv-SE" smtClean="0"/>
              <a:t>48</a:t>
            </a:fld>
            <a:endParaRPr lang="sv-SE"/>
          </a:p>
        </p:txBody>
      </p:sp>
    </p:spTree>
    <p:extLst>
      <p:ext uri="{BB962C8B-B14F-4D97-AF65-F5344CB8AC3E}">
        <p14:creationId xmlns:p14="http://schemas.microsoft.com/office/powerpoint/2010/main" val="11275040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59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små skillnader i andelen elever som svarar att de har sniffat/boffat eller att de använt lustgas mellan de värmländska kommunerna.</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64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Frågan om eleven kan få tag på cigaretter och snus inom 24 timmar ändrades år 2025 till att vara en fråga om respektive produkt istället för en fråga om man kan få tag på cigaretter eller snus.</a:t>
            </a:r>
          </a:p>
        </p:txBody>
      </p:sp>
      <p:sp>
        <p:nvSpPr>
          <p:cNvPr id="4" name="Platshållare för bildnummer 3"/>
          <p:cNvSpPr>
            <a:spLocks noGrp="1"/>
          </p:cNvSpPr>
          <p:nvPr>
            <p:ph type="sldNum" sz="quarter" idx="5"/>
          </p:nvPr>
        </p:nvSpPr>
        <p:spPr/>
        <p:txBody>
          <a:bodyPr/>
          <a:lstStyle/>
          <a:p>
            <a:fld id="{CADFC352-71A1-AF49-99F7-6227888849C9}" type="slidenum">
              <a:rPr lang="sv-SE" smtClean="0"/>
              <a:t>51</a:t>
            </a:fld>
            <a:endParaRPr lang="sv-SE"/>
          </a:p>
        </p:txBody>
      </p:sp>
    </p:spTree>
    <p:extLst>
      <p:ext uri="{BB962C8B-B14F-4D97-AF65-F5344CB8AC3E}">
        <p14:creationId xmlns:p14="http://schemas.microsoft.com/office/powerpoint/2010/main" val="177618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a:t>
            </a:fld>
            <a:endParaRPr lang="sv-SE"/>
          </a:p>
        </p:txBody>
      </p:sp>
    </p:spTree>
    <p:extLst>
      <p:ext uri="{BB962C8B-B14F-4D97-AF65-F5344CB8AC3E}">
        <p14:creationId xmlns:p14="http://schemas.microsoft.com/office/powerpoint/2010/main" val="2082026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52</a:t>
            </a:fld>
            <a:endParaRPr lang="sv-SE"/>
          </a:p>
        </p:txBody>
      </p:sp>
    </p:spTree>
    <p:extLst>
      <p:ext uri="{BB962C8B-B14F-4D97-AF65-F5344CB8AC3E}">
        <p14:creationId xmlns:p14="http://schemas.microsoft.com/office/powerpoint/2010/main" val="3169814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53</a:t>
            </a:fld>
            <a:endParaRPr lang="sv-SE"/>
          </a:p>
        </p:txBody>
      </p:sp>
    </p:spTree>
    <p:extLst>
      <p:ext uri="{BB962C8B-B14F-4D97-AF65-F5344CB8AC3E}">
        <p14:creationId xmlns:p14="http://schemas.microsoft.com/office/powerpoint/2010/main" val="1207313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408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55</a:t>
            </a:fld>
            <a:endParaRPr lang="sv-SE"/>
          </a:p>
        </p:txBody>
      </p:sp>
    </p:spTree>
    <p:extLst>
      <p:ext uri="{BB962C8B-B14F-4D97-AF65-F5344CB8AC3E}">
        <p14:creationId xmlns:p14="http://schemas.microsoft.com/office/powerpoint/2010/main" val="3578871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Frågans formulering: Hur stor risk tror du det är att människors hälsa skadas, fysiskt eller på annat sätt, om de…</a:t>
            </a:r>
          </a:p>
        </p:txBody>
      </p:sp>
      <p:sp>
        <p:nvSpPr>
          <p:cNvPr id="4" name="Platshållare för bildnummer 3"/>
          <p:cNvSpPr>
            <a:spLocks noGrp="1"/>
          </p:cNvSpPr>
          <p:nvPr>
            <p:ph type="sldNum" sz="quarter" idx="5"/>
          </p:nvPr>
        </p:nvSpPr>
        <p:spPr/>
        <p:txBody>
          <a:bodyPr/>
          <a:lstStyle/>
          <a:p>
            <a:fld id="{CADFC352-71A1-AF49-99F7-6227888849C9}" type="slidenum">
              <a:rPr lang="sv-SE" smtClean="0"/>
              <a:t>56</a:t>
            </a:fld>
            <a:endParaRPr lang="sv-SE"/>
          </a:p>
        </p:txBody>
      </p:sp>
    </p:spTree>
    <p:extLst>
      <p:ext uri="{BB962C8B-B14F-4D97-AF65-F5344CB8AC3E}">
        <p14:creationId xmlns:p14="http://schemas.microsoft.com/office/powerpoint/2010/main" val="6159690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57</a:t>
            </a:fld>
            <a:endParaRPr lang="sv-SE"/>
          </a:p>
        </p:txBody>
      </p:sp>
    </p:spTree>
    <p:extLst>
      <p:ext uri="{BB962C8B-B14F-4D97-AF65-F5344CB8AC3E}">
        <p14:creationId xmlns:p14="http://schemas.microsoft.com/office/powerpoint/2010/main" val="1271244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731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59</a:t>
            </a:fld>
            <a:endParaRPr lang="sv-SE"/>
          </a:p>
        </p:txBody>
      </p:sp>
    </p:spTree>
    <p:extLst>
      <p:ext uri="{BB962C8B-B14F-4D97-AF65-F5344CB8AC3E}">
        <p14:creationId xmlns:p14="http://schemas.microsoft.com/office/powerpoint/2010/main" val="691510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294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61</a:t>
            </a:fld>
            <a:endParaRPr lang="sv-SE"/>
          </a:p>
        </p:txBody>
      </p:sp>
    </p:spTree>
    <p:extLst>
      <p:ext uri="{BB962C8B-B14F-4D97-AF65-F5344CB8AC3E}">
        <p14:creationId xmlns:p14="http://schemas.microsoft.com/office/powerpoint/2010/main" val="343148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a:t>
            </a:fld>
            <a:endParaRPr lang="sv-SE"/>
          </a:p>
        </p:txBody>
      </p:sp>
    </p:spTree>
    <p:extLst>
      <p:ext uri="{BB962C8B-B14F-4D97-AF65-F5344CB8AC3E}">
        <p14:creationId xmlns:p14="http://schemas.microsoft.com/office/powerpoint/2010/main" val="849677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903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63</a:t>
            </a:fld>
            <a:endParaRPr lang="sv-SE"/>
          </a:p>
        </p:txBody>
      </p:sp>
    </p:spTree>
    <p:extLst>
      <p:ext uri="{BB962C8B-B14F-4D97-AF65-F5344CB8AC3E}">
        <p14:creationId xmlns:p14="http://schemas.microsoft.com/office/powerpoint/2010/main" val="8921189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Brukar du dricka energidryck? Till exempel Red Bull, NOCCO, Monster eller liknande.</a:t>
            </a:r>
          </a:p>
        </p:txBody>
      </p:sp>
      <p:sp>
        <p:nvSpPr>
          <p:cNvPr id="4" name="Platshållare för bildnummer 3"/>
          <p:cNvSpPr>
            <a:spLocks noGrp="1"/>
          </p:cNvSpPr>
          <p:nvPr>
            <p:ph type="sldNum" sz="quarter" idx="5"/>
          </p:nvPr>
        </p:nvSpPr>
        <p:spPr/>
        <p:txBody>
          <a:bodyPr/>
          <a:lstStyle/>
          <a:p>
            <a:fld id="{CADFC352-71A1-AF49-99F7-6227888849C9}" type="slidenum">
              <a:rPr lang="sv-SE" smtClean="0"/>
              <a:t>64</a:t>
            </a:fld>
            <a:endParaRPr lang="sv-SE"/>
          </a:p>
        </p:txBody>
      </p:sp>
    </p:spTree>
    <p:extLst>
      <p:ext uri="{BB962C8B-B14F-4D97-AF65-F5344CB8AC3E}">
        <p14:creationId xmlns:p14="http://schemas.microsoft.com/office/powerpoint/2010/main" val="754241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Exempel på energidryck; Monster, Red Bull och </a:t>
            </a:r>
            <a:r>
              <a:rPr lang="sv-SE" sz="1200" kern="1200" dirty="0" err="1">
                <a:solidFill>
                  <a:schemeClr val="tx1"/>
                </a:solidFill>
                <a:latin typeface="+mn-lt"/>
                <a:ea typeface="+mn-ea"/>
                <a:cs typeface="+mn-cs"/>
              </a:rPr>
              <a:t>Nocco</a:t>
            </a:r>
            <a:r>
              <a:rPr lang="sv-SE" sz="1200" kern="1200" dirty="0">
                <a:solidFill>
                  <a:schemeClr val="tx1"/>
                </a:solidFill>
                <a:latin typeface="+mn-lt"/>
                <a:ea typeface="+mn-ea"/>
                <a:cs typeface="+mn-cs"/>
              </a:rPr>
              <a:t>.</a:t>
            </a:r>
          </a:p>
          <a:p>
            <a:r>
              <a:rPr lang="sv-SE" sz="1200" kern="1200" dirty="0">
                <a:solidFill>
                  <a:schemeClr val="tx1"/>
                </a:solidFill>
                <a:latin typeface="+mn-lt"/>
                <a:ea typeface="+mn-ea"/>
                <a:cs typeface="+mn-cs"/>
              </a:rPr>
              <a:t>År 2025 svarar drygt 10 procent av eleverna i åk 9 </a:t>
            </a:r>
            <a:r>
              <a:rPr lang="sv-SE" sz="1200" kern="1200">
                <a:solidFill>
                  <a:schemeClr val="tx1"/>
                </a:solidFill>
                <a:latin typeface="+mn-lt"/>
                <a:ea typeface="+mn-ea"/>
                <a:cs typeface="+mn-cs"/>
              </a:rPr>
              <a:t>att de dricker </a:t>
            </a:r>
            <a:r>
              <a:rPr lang="sv-SE" sz="1200" kern="1200" dirty="0">
                <a:solidFill>
                  <a:schemeClr val="tx1"/>
                </a:solidFill>
                <a:latin typeface="+mn-lt"/>
                <a:ea typeface="+mn-ea"/>
                <a:cs typeface="+mn-cs"/>
              </a:rPr>
              <a:t>energidryck varje dag (8% tjejer, 11% killar).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277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Har du någon gång, i syfte att höja din fysiska prestation i tränings- eller tävlingssammanhang, använt PWO eller liknande preparat/substanser? Till exempel </a:t>
            </a:r>
            <a:r>
              <a:rPr lang="sv-SE" err="1"/>
              <a:t>kreatin</a:t>
            </a:r>
            <a:r>
              <a:rPr lang="sv-SE"/>
              <a:t>, beta–</a:t>
            </a:r>
            <a:r>
              <a:rPr lang="sv-SE" err="1"/>
              <a:t>alanin</a:t>
            </a:r>
            <a:r>
              <a:rPr lang="sv-SE"/>
              <a:t>, L-</a:t>
            </a:r>
            <a:r>
              <a:rPr lang="sv-SE" err="1"/>
              <a:t>arginin</a:t>
            </a:r>
            <a:r>
              <a:rPr lang="sv-SE"/>
              <a:t>, BCAA, </a:t>
            </a:r>
            <a:r>
              <a:rPr lang="sv-SE" err="1"/>
              <a:t>synefrin</a:t>
            </a:r>
            <a:r>
              <a:rPr lang="sv-SE"/>
              <a:t>.</a:t>
            </a:r>
          </a:p>
        </p:txBody>
      </p:sp>
      <p:sp>
        <p:nvSpPr>
          <p:cNvPr id="4" name="Platshållare för bildnummer 3"/>
          <p:cNvSpPr>
            <a:spLocks noGrp="1"/>
          </p:cNvSpPr>
          <p:nvPr>
            <p:ph type="sldNum" sz="quarter" idx="5"/>
          </p:nvPr>
        </p:nvSpPr>
        <p:spPr/>
        <p:txBody>
          <a:bodyPr/>
          <a:lstStyle/>
          <a:p>
            <a:fld id="{CADFC352-71A1-AF49-99F7-6227888849C9}" type="slidenum">
              <a:rPr lang="sv-SE" smtClean="0"/>
              <a:t>66</a:t>
            </a:fld>
            <a:endParaRPr lang="sv-SE"/>
          </a:p>
        </p:txBody>
      </p:sp>
    </p:spTree>
    <p:extLst>
      <p:ext uri="{BB962C8B-B14F-4D97-AF65-F5344CB8AC3E}">
        <p14:creationId xmlns:p14="http://schemas.microsoft.com/office/powerpoint/2010/main" val="1260286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latin typeface="+mn-lt"/>
                <a:ea typeface="+mn-ea"/>
                <a:cs typeface="+mn-cs"/>
              </a:rPr>
              <a:t>Pre-workout; preparat för att höja den fysiska prestationen i tränings- eller tävlingssammanhang. Till exempel </a:t>
            </a:r>
            <a:r>
              <a:rPr lang="sv-SE" sz="1200" kern="1200" err="1">
                <a:solidFill>
                  <a:schemeClr val="tx1"/>
                </a:solidFill>
                <a:latin typeface="+mn-lt"/>
                <a:ea typeface="+mn-ea"/>
                <a:cs typeface="+mn-cs"/>
              </a:rPr>
              <a:t>kreatin</a:t>
            </a:r>
            <a:r>
              <a:rPr lang="sv-SE" sz="1200" kern="1200">
                <a:solidFill>
                  <a:schemeClr val="tx1"/>
                </a:solidFill>
                <a:latin typeface="+mn-lt"/>
                <a:ea typeface="+mn-ea"/>
                <a:cs typeface="+mn-cs"/>
              </a:rPr>
              <a:t>, beta-</a:t>
            </a:r>
            <a:r>
              <a:rPr lang="sv-SE" sz="1200" kern="1200" err="1">
                <a:solidFill>
                  <a:schemeClr val="tx1"/>
                </a:solidFill>
                <a:latin typeface="+mn-lt"/>
                <a:ea typeface="+mn-ea"/>
                <a:cs typeface="+mn-cs"/>
              </a:rPr>
              <a:t>alanin</a:t>
            </a:r>
            <a:r>
              <a:rPr lang="sv-SE" sz="1200" kern="1200">
                <a:solidFill>
                  <a:schemeClr val="tx1"/>
                </a:solidFill>
                <a:latin typeface="+mn-lt"/>
                <a:ea typeface="+mn-ea"/>
                <a:cs typeface="+mn-cs"/>
              </a:rPr>
              <a:t>, L-</a:t>
            </a:r>
            <a:r>
              <a:rPr lang="sv-SE" sz="1200" kern="1200" err="1">
                <a:solidFill>
                  <a:schemeClr val="tx1"/>
                </a:solidFill>
                <a:latin typeface="+mn-lt"/>
                <a:ea typeface="+mn-ea"/>
                <a:cs typeface="+mn-cs"/>
              </a:rPr>
              <a:t>arginin</a:t>
            </a:r>
            <a:r>
              <a:rPr lang="sv-SE" sz="1200" kern="1200">
                <a:solidFill>
                  <a:schemeClr val="tx1"/>
                </a:solidFill>
                <a:latin typeface="+mn-lt"/>
                <a:ea typeface="+mn-ea"/>
                <a:cs typeface="+mn-cs"/>
              </a:rPr>
              <a:t>, BCAA, </a:t>
            </a:r>
            <a:r>
              <a:rPr lang="sv-SE" sz="1200" kern="1200" err="1">
                <a:solidFill>
                  <a:schemeClr val="tx1"/>
                </a:solidFill>
                <a:latin typeface="+mn-lt"/>
                <a:ea typeface="+mn-ea"/>
                <a:cs typeface="+mn-cs"/>
              </a:rPr>
              <a:t>Synefrin</a:t>
            </a:r>
            <a:r>
              <a:rPr lang="sv-SE" sz="1200" kern="120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Markering med tre punkter (…) ovanför stapel innebär att antalet elever som angett svaret är färre än fyra.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1558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8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Frågan är formulerad: </a:t>
            </a:r>
            <a:r>
              <a:rPr lang="en-US"/>
              <a:t>Hur </a:t>
            </a:r>
            <a:r>
              <a:rPr lang="en-US" err="1"/>
              <a:t>trivs</a:t>
            </a:r>
            <a:r>
              <a:rPr lang="en-US"/>
              <a:t> du i </a:t>
            </a:r>
            <a:r>
              <a:rPr lang="en-US" err="1"/>
              <a:t>skolan</a:t>
            </a:r>
            <a:r>
              <a:rPr lang="en-US"/>
              <a:t>?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185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a:t>Frågan är formulerad: Brukar du skolka/ha ogiltig frånvaro?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0100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72</a:t>
            </a:fld>
            <a:endParaRPr lang="sv-SE"/>
          </a:p>
        </p:txBody>
      </p:sp>
    </p:spTree>
    <p:extLst>
      <p:ext uri="{BB962C8B-B14F-4D97-AF65-F5344CB8AC3E}">
        <p14:creationId xmlns:p14="http://schemas.microsoft.com/office/powerpoint/2010/main" val="375003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totala antalet svar per kommun och för Värmland. Antal svar fördelat på kommunnivå skiljer sig jämfört med det totala antalet svar i enkäten (bild 4) vilket beror på att en elev som är bosatt i en kommun utanför Värmland eller att en elev som inte besvarat frågan om vilken kommun hen bor i inte räknas in i fördelningen ovan.</a:t>
            </a:r>
          </a:p>
          <a:p>
            <a:endParaRPr lang="sv-SE"/>
          </a:p>
          <a:p>
            <a:r>
              <a:rPr lang="sv-SE"/>
              <a:t>Avrundning till heltal i procent gör att den redovisade summan kan bli mellan 99-101 procent.</a:t>
            </a:r>
            <a:endParaRPr lang="sv-SE">
              <a:cs typeface="Calibri"/>
            </a:endParaRPr>
          </a:p>
        </p:txBody>
      </p:sp>
      <p:sp>
        <p:nvSpPr>
          <p:cNvPr id="4" name="Platshållare för bildnummer 3"/>
          <p:cNvSpPr>
            <a:spLocks noGrp="1"/>
          </p:cNvSpPr>
          <p:nvPr>
            <p:ph type="sldNum" sz="quarter" idx="5"/>
          </p:nvPr>
        </p:nvSpPr>
        <p:spPr/>
        <p:txBody>
          <a:bodyPr/>
          <a:lstStyle/>
          <a:p>
            <a:fld id="{CADFC352-71A1-AF49-99F7-6227888849C9}" type="slidenum">
              <a:rPr lang="sv-SE" smtClean="0"/>
              <a:t>7</a:t>
            </a:fld>
            <a:endParaRPr lang="sv-SE"/>
          </a:p>
        </p:txBody>
      </p:sp>
    </p:spTree>
    <p:extLst>
      <p:ext uri="{BB962C8B-B14F-4D97-AF65-F5344CB8AC3E}">
        <p14:creationId xmlns:p14="http://schemas.microsoft.com/office/powerpoint/2010/main" val="12967303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73</a:t>
            </a:fld>
            <a:endParaRPr lang="sv-SE"/>
          </a:p>
        </p:txBody>
      </p:sp>
    </p:spTree>
    <p:extLst>
      <p:ext uri="{BB962C8B-B14F-4D97-AF65-F5344CB8AC3E}">
        <p14:creationId xmlns:p14="http://schemas.microsoft.com/office/powerpoint/2010/main" val="3964827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74</a:t>
            </a:fld>
            <a:endParaRPr lang="sv-SE"/>
          </a:p>
        </p:txBody>
      </p:sp>
    </p:spTree>
    <p:extLst>
      <p:ext uri="{BB962C8B-B14F-4D97-AF65-F5344CB8AC3E}">
        <p14:creationId xmlns:p14="http://schemas.microsoft.com/office/powerpoint/2010/main" val="4433043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75</a:t>
            </a:fld>
            <a:endParaRPr lang="sv-SE"/>
          </a:p>
        </p:txBody>
      </p:sp>
    </p:spTree>
    <p:extLst>
      <p:ext uri="{BB962C8B-B14F-4D97-AF65-F5344CB8AC3E}">
        <p14:creationId xmlns:p14="http://schemas.microsoft.com/office/powerpoint/2010/main" val="33050403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76</a:t>
            </a:fld>
            <a:endParaRPr lang="sv-SE"/>
          </a:p>
        </p:txBody>
      </p:sp>
    </p:spTree>
    <p:extLst>
      <p:ext uri="{BB962C8B-B14F-4D97-AF65-F5344CB8AC3E}">
        <p14:creationId xmlns:p14="http://schemas.microsoft.com/office/powerpoint/2010/main" val="59997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8</a:t>
            </a:fld>
            <a:endParaRPr lang="sv-SE"/>
          </a:p>
        </p:txBody>
      </p:sp>
    </p:spTree>
    <p:extLst>
      <p:ext uri="{BB962C8B-B14F-4D97-AF65-F5344CB8AC3E}">
        <p14:creationId xmlns:p14="http://schemas.microsoft.com/office/powerpoint/2010/main" val="186861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a:solidFill>
                  <a:srgbClr val="000000"/>
                </a:solidFill>
                <a:effectLst/>
                <a:latin typeface="Calibri" panose="020F0502020204030204" pitchFamily="34" charset="0"/>
              </a:rPr>
              <a:t>Rökare= Elever som svarat att de under de senaste 12 månaderna; Ja, röker varje dag, Ja, röker nästan varje dag, Ja, men röker bara ibland.</a:t>
            </a:r>
            <a:r>
              <a:rPr lang="sv-SE" sz="1200" b="0" i="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Frågan: Röker du fortfarande ställs till elever som svarat att de rökt under de senaste 12 månaderna.</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9</a:t>
            </a:fld>
            <a:endParaRPr lang="sv-SE"/>
          </a:p>
        </p:txBody>
      </p:sp>
    </p:spTree>
    <p:extLst>
      <p:ext uri="{BB962C8B-B14F-4D97-AF65-F5344CB8AC3E}">
        <p14:creationId xmlns:p14="http://schemas.microsoft.com/office/powerpoint/2010/main" val="1341609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2026-02-10</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63085" y="3600748"/>
            <a:ext cx="10221481" cy="1790699"/>
          </a:xfrm>
        </p:spPr>
        <p:txBody>
          <a:bodyPr anchor="t"/>
          <a:lstStyle>
            <a:lvl1pPr algn="l">
              <a:defRPr sz="5333" b="1" cap="all"/>
            </a:lvl1pPr>
          </a:lstStyle>
          <a:p>
            <a:r>
              <a:rPr lang="sv-SE"/>
              <a:t>Klicka här för att ändra format</a:t>
            </a:r>
          </a:p>
        </p:txBody>
      </p:sp>
      <p:sp>
        <p:nvSpPr>
          <p:cNvPr id="3" name="Text Placeholder 2"/>
          <p:cNvSpPr>
            <a:spLocks noGrp="1"/>
          </p:cNvSpPr>
          <p:nvPr>
            <p:ph type="body" idx="1"/>
          </p:nvPr>
        </p:nvSpPr>
        <p:spPr>
          <a:xfrm>
            <a:off x="963085" y="2084851"/>
            <a:ext cx="10221481" cy="1500188"/>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5877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2026-02-10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2026-02-10</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2026-02-10</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2026-02-10</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2026-02-10</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2026-02-10</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2026-02-10</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2026-02-10</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2026-02-10</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2026-02-10</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2026-02-10</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571683" cy="1311128"/>
          </a:xfrm>
        </p:spPr>
        <p:txBody>
          <a:bodyPr/>
          <a:lstStyle/>
          <a:p>
            <a:r>
              <a:rPr lang="sv-SE"/>
              <a:t>Elevers drogvanor 2025</a:t>
            </a:r>
          </a:p>
        </p:txBody>
      </p:sp>
      <p:sp>
        <p:nvSpPr>
          <p:cNvPr id="3" name="Underrubrik 2">
            <a:extLst>
              <a:ext uri="{FF2B5EF4-FFF2-40B4-BE49-F238E27FC236}">
                <a16:creationId xmlns:a16="http://schemas.microsoft.com/office/drawing/2014/main" id="{A31603C9-3ECE-7F49-8E23-221F70D97A6A}"/>
              </a:ext>
            </a:extLst>
          </p:cNvPr>
          <p:cNvSpPr>
            <a:spLocks noGrp="1"/>
          </p:cNvSpPr>
          <p:nvPr>
            <p:ph type="subTitle" idx="1"/>
          </p:nvPr>
        </p:nvSpPr>
        <p:spPr/>
        <p:txBody>
          <a:bodyPr vert="horz" lIns="91440" tIns="45720" rIns="91440" bIns="45720" rtlCol="0" anchor="t">
            <a:noAutofit/>
          </a:bodyPr>
          <a:lstStyle/>
          <a:p>
            <a:r>
              <a:rPr lang="sv-SE"/>
              <a:t>Läns- och kommunrapport</a:t>
            </a:r>
          </a:p>
          <a:p>
            <a:r>
              <a:rPr lang="sv-SE"/>
              <a:t>Årskurs 9</a:t>
            </a:r>
            <a:endParaRPr lang="sv-SE">
              <a:cs typeface="Arial"/>
            </a:endParaRP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Röker du?</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92 procent av eleverna inte röker. Andelen är 93 procent bland killarna och 91 procent bland tjejerna.">
            <a:extLst>
              <a:ext uri="{FF2B5EF4-FFF2-40B4-BE49-F238E27FC236}">
                <a16:creationId xmlns:a16="http://schemas.microsoft.com/office/drawing/2014/main" id="{37026215-8A84-4ACD-BA50-0A2299AF23D2}"/>
              </a:ext>
            </a:extLst>
          </p:cNvPr>
          <p:cNvGraphicFramePr>
            <a:graphicFrameLocks/>
          </p:cNvGraphicFramePr>
          <p:nvPr>
            <p:extLst>
              <p:ext uri="{D42A27DB-BD31-4B8C-83A1-F6EECF244321}">
                <p14:modId xmlns:p14="http://schemas.microsoft.com/office/powerpoint/2010/main" val="1665541815"/>
              </p:ext>
            </p:extLst>
          </p:nvPr>
        </p:nvGraphicFramePr>
        <p:xfrm>
          <a:off x="2495191"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518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rökare i årskurs 9 per boendekommun</a:t>
            </a:r>
            <a:br>
              <a:rPr lang="sv-SE" sz="2000"/>
            </a:br>
            <a:r>
              <a:rPr lang="sv-SE" sz="2000"/>
              <a:t>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b="1"/>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grpSp>
      <p:graphicFrame>
        <p:nvGraphicFramePr>
          <p:cNvPr id="4" name="Diagram 3" descr="Stapeldiagram som visar att totalt röker 8 procent i Värmland och 7 procent i riket. I Värmland är andelen rökare lägre bland killar än tjejer. Högst andel i kommunerna är 19 procent och som lägst 4 procent.">
            <a:extLst>
              <a:ext uri="{FF2B5EF4-FFF2-40B4-BE49-F238E27FC236}">
                <a16:creationId xmlns:a16="http://schemas.microsoft.com/office/drawing/2014/main" id="{D3FA2DF8-28A0-4B5D-8484-72A020F3D4BB}"/>
              </a:ext>
              <a:ext uri="{147F2762-F138-4A5C-976F-8EAC2B608ADB}">
                <a16:predDERef xmlns:a16="http://schemas.microsoft.com/office/drawing/2014/main" pred="{87535C04-734B-408F-A73B-3B93CFCC42C6}"/>
              </a:ext>
            </a:extLst>
          </p:cNvPr>
          <p:cNvGraphicFramePr>
            <a:graphicFrameLocks/>
          </p:cNvGraphicFramePr>
          <p:nvPr>
            <p:extLst>
              <p:ext uri="{D42A27DB-BD31-4B8C-83A1-F6EECF244321}">
                <p14:modId xmlns:p14="http://schemas.microsoft.com/office/powerpoint/2010/main" val="74811685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1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rökt en cigarett vid 13 års ålder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descr="Stapeldiagram som visar att 12 procent av eleverna i årskurs 9 i Värmland och 10 procent i riket har rökt vid 13 års ålder. Högst andel i kommunerna är 31 procent och lägst 5 procent.">
            <a:extLst>
              <a:ext uri="{FF2B5EF4-FFF2-40B4-BE49-F238E27FC236}">
                <a16:creationId xmlns:a16="http://schemas.microsoft.com/office/drawing/2014/main" id="{AE3C5CE4-43AA-4198-B559-D16E389E535B}"/>
              </a:ext>
              <a:ext uri="{147F2762-F138-4A5C-976F-8EAC2B608ADB}">
                <a16:predDERef xmlns:a16="http://schemas.microsoft.com/office/drawing/2014/main" pred="{47BEA0D7-9E35-4DEF-8C25-0E7B527F343A}"/>
              </a:ext>
            </a:extLst>
          </p:cNvPr>
          <p:cNvGraphicFramePr>
            <a:graphicFrameLocks/>
          </p:cNvGraphicFramePr>
          <p:nvPr>
            <p:extLst>
              <p:ext uri="{D42A27DB-BD31-4B8C-83A1-F6EECF244321}">
                <p14:modId xmlns:p14="http://schemas.microsoft.com/office/powerpoint/2010/main" val="892162797"/>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597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Hur får du vanligtvis tag på cigaretter?</a:t>
            </a:r>
            <a:br>
              <a:rPr lang="sv-SE" sz="2000"/>
            </a:br>
            <a:r>
              <a:rPr lang="sv-SE" sz="2000"/>
              <a:t>Andel bland rökande elever i årskurs 9, Värmland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4" name="Diagram 3" descr="Stapeldiagram som visar att det är vanligast att få cigaretter från kompisar. Både för tjejer och killar.">
            <a:extLst>
              <a:ext uri="{FF2B5EF4-FFF2-40B4-BE49-F238E27FC236}">
                <a16:creationId xmlns:a16="http://schemas.microsoft.com/office/drawing/2014/main" id="{2AE706D1-836A-4555-B5C3-0EA602AFC09E}"/>
              </a:ext>
            </a:extLst>
          </p:cNvPr>
          <p:cNvGraphicFramePr>
            <a:graphicFrameLocks/>
          </p:cNvGraphicFramePr>
          <p:nvPr>
            <p:extLst>
              <p:ext uri="{D42A27DB-BD31-4B8C-83A1-F6EECF244321}">
                <p14:modId xmlns:p14="http://schemas.microsoft.com/office/powerpoint/2010/main" val="378454462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328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D45157-92DA-97D3-37D2-A12E5D2DD611}"/>
              </a:ext>
            </a:extLst>
          </p:cNvPr>
          <p:cNvSpPr>
            <a:spLocks noGrp="1"/>
          </p:cNvSpPr>
          <p:nvPr>
            <p:ph type="title"/>
          </p:nvPr>
        </p:nvSpPr>
        <p:spPr/>
        <p:txBody>
          <a:bodyPr/>
          <a:lstStyle/>
          <a:p>
            <a:r>
              <a:rPr lang="sv-SE" sz="2000"/>
              <a:t>Andel elever i årskurs 9 som </a:t>
            </a:r>
            <a:r>
              <a:rPr lang="sv-SE" sz="2000" err="1"/>
              <a:t>vejpat</a:t>
            </a:r>
            <a:r>
              <a:rPr lang="sv-SE" sz="2000"/>
              <a:t>/rökt e-cigarett</a:t>
            </a:r>
            <a:br>
              <a:rPr lang="sv-SE" sz="2000"/>
            </a:br>
            <a:r>
              <a:rPr lang="sv-SE" sz="2000"/>
              <a:t>någon gång de senaste 12 månaderna </a:t>
            </a:r>
            <a:br>
              <a:rPr lang="sv-SE" sz="2000"/>
            </a:br>
            <a:r>
              <a:rPr lang="sv-SE" sz="2000"/>
              <a:t>Värmland och riket år 2015 - 2025</a:t>
            </a:r>
          </a:p>
        </p:txBody>
      </p:sp>
      <p:sp>
        <p:nvSpPr>
          <p:cNvPr id="3" name="Platshållare för text 2">
            <a:extLst>
              <a:ext uri="{FF2B5EF4-FFF2-40B4-BE49-F238E27FC236}">
                <a16:creationId xmlns:a16="http://schemas.microsoft.com/office/drawing/2014/main" id="{925ECAFD-45B6-D13D-59D5-CE1E6C6826BF}"/>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en ökning av andel elever i årskurs 9 som vejpat i Värmland och i riket mellan åren 2015 till 2025. För tjejerna i Värmland har andelen ökat från 12 till 32 procent. För killarna från 15 till 24 procent. Samma utveckling ses också i riket.">
            <a:extLst>
              <a:ext uri="{FF2B5EF4-FFF2-40B4-BE49-F238E27FC236}">
                <a16:creationId xmlns:a16="http://schemas.microsoft.com/office/drawing/2014/main" id="{0E80F965-C23E-B62C-CFA9-42E515FBCE61}"/>
              </a:ext>
            </a:extLst>
          </p:cNvPr>
          <p:cNvGraphicFramePr>
            <a:graphicFrameLocks/>
          </p:cNvGraphicFramePr>
          <p:nvPr>
            <p:extLst>
              <p:ext uri="{D42A27DB-BD31-4B8C-83A1-F6EECF244321}">
                <p14:modId xmlns:p14="http://schemas.microsoft.com/office/powerpoint/2010/main" val="301613628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531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a:t>
            </a:r>
            <a:r>
              <a:rPr lang="sv-SE" sz="2000" err="1"/>
              <a:t>vejpat</a:t>
            </a:r>
            <a:r>
              <a:rPr lang="sv-SE" sz="2000"/>
              <a:t>/rökt e-cigarett de senaste 12 månaderna per boendekommun,</a:t>
            </a:r>
            <a:br>
              <a:rPr lang="sv-SE" sz="2000"/>
            </a:br>
            <a:r>
              <a:rPr lang="sv-SE" sz="2000"/>
              <a:t>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4" name="Diagram 3" descr="Stapeldiagram som visar att 28 procent i både Värmland och riket har vejpat under de senaste 12 månaderna. Högre andel tjejer än killar. Högst andel i kommunerna är 51 procent och lägst är 18 procent.">
            <a:extLst>
              <a:ext uri="{FF2B5EF4-FFF2-40B4-BE49-F238E27FC236}">
                <a16:creationId xmlns:a16="http://schemas.microsoft.com/office/drawing/2014/main" id="{BBAAE96F-76A9-4B79-9258-FA9A4D718196}"/>
              </a:ext>
              <a:ext uri="{147F2762-F138-4A5C-976F-8EAC2B608ADB}">
                <a16:predDERef xmlns:a16="http://schemas.microsoft.com/office/drawing/2014/main" pred="{0CDB2EE3-485A-4CA5-BEE9-B02704650D70}"/>
              </a:ext>
            </a:extLst>
          </p:cNvPr>
          <p:cNvGraphicFramePr>
            <a:graphicFrameLocks/>
          </p:cNvGraphicFramePr>
          <p:nvPr>
            <p:extLst>
              <p:ext uri="{D42A27DB-BD31-4B8C-83A1-F6EECF244321}">
                <p14:modId xmlns:p14="http://schemas.microsoft.com/office/powerpoint/2010/main" val="3074747258"/>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4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Andel rökare som vill sluta röka, nu eller i framtiden årskurs 9 och gymnasiet år 2,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andelen rökare som vill sluta röka är 66 procent i årskurs 9 och 56 procent i gymnasiets år 2. En något högre andel tjejer än killar vill sluta röka.">
            <a:extLst>
              <a:ext uri="{FF2B5EF4-FFF2-40B4-BE49-F238E27FC236}">
                <a16:creationId xmlns:a16="http://schemas.microsoft.com/office/drawing/2014/main" id="{B3AB6760-4934-4D79-B029-828BBEF326B1}"/>
              </a:ext>
            </a:extLst>
          </p:cNvPr>
          <p:cNvGraphicFramePr>
            <a:graphicFrameLocks/>
          </p:cNvGraphicFramePr>
          <p:nvPr>
            <p:extLst>
              <p:ext uri="{D42A27DB-BD31-4B8C-83A1-F6EECF244321}">
                <p14:modId xmlns:p14="http://schemas.microsoft.com/office/powerpoint/2010/main" val="3455600444"/>
              </p:ext>
            </p:extLst>
          </p:nvPr>
        </p:nvGraphicFramePr>
        <p:xfrm>
          <a:off x="2495191"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853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6535E-CB67-A4CF-ED63-D29A7ECBC983}"/>
              </a:ext>
            </a:extLst>
          </p:cNvPr>
          <p:cNvSpPr>
            <a:spLocks noGrp="1"/>
          </p:cNvSpPr>
          <p:nvPr>
            <p:ph type="title"/>
          </p:nvPr>
        </p:nvSpPr>
        <p:spPr/>
        <p:txBody>
          <a:bodyPr/>
          <a:lstStyle/>
          <a:p>
            <a:r>
              <a:rPr lang="sv-SE" sz="2000"/>
              <a:t>Andel elever i årskurs 9 som snusar (vitt-, brunt-, nikotinfritt snus), Värmland och riket år 2015 - 2025</a:t>
            </a:r>
          </a:p>
        </p:txBody>
      </p:sp>
      <p:sp>
        <p:nvSpPr>
          <p:cNvPr id="3" name="Platshållare för text 2">
            <a:extLst>
              <a:ext uri="{FF2B5EF4-FFF2-40B4-BE49-F238E27FC236}">
                <a16:creationId xmlns:a16="http://schemas.microsoft.com/office/drawing/2014/main" id="{CBBDA27E-71EA-D631-C2BA-773CCB431107}"/>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andelen snusare har ökat i både Värmland och riket under åren 2015 till 2025. Andelen tjejer i Värmland som snusar har ökat från 4 till 11 procent. För killarna från 14 till 17 procent.">
            <a:extLst>
              <a:ext uri="{FF2B5EF4-FFF2-40B4-BE49-F238E27FC236}">
                <a16:creationId xmlns:a16="http://schemas.microsoft.com/office/drawing/2014/main" id="{95700E51-E0E0-BA6E-3228-F528BFACBD96}"/>
              </a:ext>
            </a:extLst>
          </p:cNvPr>
          <p:cNvGraphicFramePr>
            <a:graphicFrameLocks/>
          </p:cNvGraphicFramePr>
          <p:nvPr>
            <p:extLst>
              <p:ext uri="{D42A27DB-BD31-4B8C-83A1-F6EECF244321}">
                <p14:modId xmlns:p14="http://schemas.microsoft.com/office/powerpoint/2010/main" val="123380579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842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Snusar du?</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86 procent av eleverna i årskurs 9 inte snusar. Andelen är 83 procent bland killarna och 90 procent bland tjejerna.">
            <a:extLst>
              <a:ext uri="{FF2B5EF4-FFF2-40B4-BE49-F238E27FC236}">
                <a16:creationId xmlns:a16="http://schemas.microsoft.com/office/drawing/2014/main" id="{74290867-8EAE-46FB-9848-7AC7D9C18660}"/>
              </a:ext>
            </a:extLst>
          </p:cNvPr>
          <p:cNvGraphicFramePr>
            <a:graphicFrameLocks/>
          </p:cNvGraphicFramePr>
          <p:nvPr>
            <p:extLst>
              <p:ext uri="{D42A27DB-BD31-4B8C-83A1-F6EECF244321}">
                <p14:modId xmlns:p14="http://schemas.microsoft.com/office/powerpoint/2010/main" val="338763507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322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snusar (vitt-, brunt-, nikotinfritt snus)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andelen snusare är 14 procent i både Värmland och riket. Fler killar än tjejer snusar. Högst andel bland kommunerna är 24 procent och lägst 8 procent.">
            <a:extLst>
              <a:ext uri="{FF2B5EF4-FFF2-40B4-BE49-F238E27FC236}">
                <a16:creationId xmlns:a16="http://schemas.microsoft.com/office/drawing/2014/main" id="{ECFC48C4-D8A0-59CF-DD60-D7D9F820CEB9}"/>
              </a:ext>
              <a:ext uri="{147F2762-F138-4A5C-976F-8EAC2B608ADB}">
                <a16:predDERef xmlns:a16="http://schemas.microsoft.com/office/drawing/2014/main" pred="{ECB6CEA7-8A51-9FF6-CCC0-43781E3C91BB}"/>
              </a:ext>
            </a:extLst>
          </p:cNvPr>
          <p:cNvGraphicFramePr>
            <a:graphicFrameLocks/>
          </p:cNvGraphicFramePr>
          <p:nvPr>
            <p:extLst>
              <p:ext uri="{D42A27DB-BD31-4B8C-83A1-F6EECF244321}">
                <p14:modId xmlns:p14="http://schemas.microsoft.com/office/powerpoint/2010/main" val="395026220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26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Förstasidan på resultatsammanställningen till undersökningen Elevers drogvanor år 2025.">
            <a:extLst>
              <a:ext uri="{FF2B5EF4-FFF2-40B4-BE49-F238E27FC236}">
                <a16:creationId xmlns:a16="http://schemas.microsoft.com/office/drawing/2014/main" id="{B8E48D10-13FD-4292-8A8B-367080EC1332}"/>
              </a:ext>
            </a:extLst>
          </p:cNvPr>
          <p:cNvSpPr>
            <a:spLocks noGrp="1"/>
          </p:cNvSpPr>
          <p:nvPr>
            <p:ph type="title"/>
          </p:nvPr>
        </p:nvSpPr>
        <p:spPr>
          <a:xfrm>
            <a:off x="963085" y="3600748"/>
            <a:ext cx="6302419" cy="1790699"/>
          </a:xfrm>
          <a:prstGeom prst="rect">
            <a:avLst/>
          </a:prstGeom>
        </p:spPr>
        <p:txBody>
          <a:bodyPr anchor="t">
            <a:normAutofit/>
          </a:bodyPr>
          <a:lstStyle/>
          <a:p>
            <a:r>
              <a:rPr lang="sv-SE" cap="none" dirty="0"/>
              <a:t>Undersökningen Elevers drogvanor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Ett kunskapsunderlag</a:t>
            </a:r>
          </a:p>
        </p:txBody>
      </p:sp>
      <p:pic>
        <p:nvPicPr>
          <p:cNvPr id="3" name="Bildobjekt 2">
            <a:extLst>
              <a:ext uri="{FF2B5EF4-FFF2-40B4-BE49-F238E27FC236}">
                <a16:creationId xmlns:a16="http://schemas.microsoft.com/office/drawing/2014/main" id="{05848429-2423-AF4F-B209-CE8950E785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20801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93DC35-6073-595E-B65C-0A863FB1717B}"/>
              </a:ext>
            </a:extLst>
          </p:cNvPr>
          <p:cNvSpPr>
            <a:spLocks noGrp="1"/>
          </p:cNvSpPr>
          <p:nvPr>
            <p:ph type="title"/>
          </p:nvPr>
        </p:nvSpPr>
        <p:spPr/>
        <p:txBody>
          <a:bodyPr/>
          <a:lstStyle/>
          <a:p>
            <a:r>
              <a:rPr lang="sv-SE" sz="2000"/>
              <a:t>Andel bland snusande elever i årskurs 9 som använt vitt- , brunt- och nikotinfritt snus, Värmland år 2025 </a:t>
            </a:r>
            <a:br>
              <a:rPr lang="sv-SE" sz="2000"/>
            </a:br>
            <a:r>
              <a:rPr lang="sv-SE" sz="1400"/>
              <a:t>(flera alternativ kan markeras) </a:t>
            </a:r>
          </a:p>
        </p:txBody>
      </p:sp>
      <p:sp>
        <p:nvSpPr>
          <p:cNvPr id="3" name="Platshållare för text 2">
            <a:extLst>
              <a:ext uri="{FF2B5EF4-FFF2-40B4-BE49-F238E27FC236}">
                <a16:creationId xmlns:a16="http://schemas.microsoft.com/office/drawing/2014/main" id="{9AF23471-35DB-09E1-772B-4737C92CD5C7}"/>
              </a:ext>
            </a:extLst>
          </p:cNvPr>
          <p:cNvSpPr>
            <a:spLocks noGrp="1"/>
          </p:cNvSpPr>
          <p:nvPr>
            <p:ph type="body" sz="quarter" idx="13"/>
          </p:nvPr>
        </p:nvSpPr>
        <p:spPr/>
        <p:txBody>
          <a:bodyPr/>
          <a:lstStyle/>
          <a:p>
            <a:pPr marL="0" indent="0">
              <a:buNone/>
            </a:pPr>
            <a:endParaRPr lang="sv-SE"/>
          </a:p>
        </p:txBody>
      </p:sp>
      <p:graphicFrame>
        <p:nvGraphicFramePr>
          <p:cNvPr id="6" name="Diagram 5" descr="Stapeldiagram som visar att det är vanligast att snusa vitt snus. Bland killar är det vanligare att använda mer än en sorts snus.">
            <a:extLst>
              <a:ext uri="{FF2B5EF4-FFF2-40B4-BE49-F238E27FC236}">
                <a16:creationId xmlns:a16="http://schemas.microsoft.com/office/drawing/2014/main" id="{3D2E8B50-E311-26B1-54EB-26A8FA81904E}"/>
              </a:ext>
            </a:extLst>
          </p:cNvPr>
          <p:cNvGraphicFramePr>
            <a:graphicFrameLocks/>
          </p:cNvGraphicFramePr>
          <p:nvPr>
            <p:extLst>
              <p:ext uri="{D42A27DB-BD31-4B8C-83A1-F6EECF244321}">
                <p14:modId xmlns:p14="http://schemas.microsoft.com/office/powerpoint/2010/main" val="271085270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9C639-D8FF-DCAA-B0CA-39D2129EC509}"/>
              </a:ext>
            </a:extLst>
          </p:cNvPr>
          <p:cNvSpPr>
            <a:spLocks noGrp="1"/>
          </p:cNvSpPr>
          <p:nvPr>
            <p:ph type="title"/>
          </p:nvPr>
        </p:nvSpPr>
        <p:spPr/>
        <p:txBody>
          <a:bodyPr/>
          <a:lstStyle/>
          <a:p>
            <a:r>
              <a:rPr lang="sv-SE" sz="2000"/>
              <a:t>Andel elever i årskurs 9 som snusat vid 13 års ålder Värmland och riket år 2013 - 2025</a:t>
            </a:r>
          </a:p>
        </p:txBody>
      </p:sp>
      <p:sp>
        <p:nvSpPr>
          <p:cNvPr id="3" name="Platshållare för text 2">
            <a:extLst>
              <a:ext uri="{FF2B5EF4-FFF2-40B4-BE49-F238E27FC236}">
                <a16:creationId xmlns:a16="http://schemas.microsoft.com/office/drawing/2014/main" id="{12B6ACFB-9454-EE94-B498-1652CA46EB38}"/>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andelen elever i årskurs 9 som snusat vid 13 års ålder i Värmland och riket, åren 2013 till 2025. Andelen killar som snusat vid 13 års ålder har varit relativt konstant runt 19 procent. För tjejerna har andelen ökat från en lägsta nivå på 3 procent till dagens 12 procent.">
            <a:extLst>
              <a:ext uri="{FF2B5EF4-FFF2-40B4-BE49-F238E27FC236}">
                <a16:creationId xmlns:a16="http://schemas.microsoft.com/office/drawing/2014/main" id="{A1182A6C-6243-FE10-6F85-4FEC2FD07216}"/>
              </a:ext>
            </a:extLst>
          </p:cNvPr>
          <p:cNvGraphicFramePr>
            <a:graphicFrameLocks/>
          </p:cNvGraphicFramePr>
          <p:nvPr>
            <p:extLst>
              <p:ext uri="{D42A27DB-BD31-4B8C-83A1-F6EECF244321}">
                <p14:modId xmlns:p14="http://schemas.microsoft.com/office/powerpoint/2010/main" val="136041318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46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snusat vid 13 års ålder</a:t>
            </a:r>
            <a:br>
              <a:rPr lang="sv-SE" sz="2000"/>
            </a:br>
            <a:r>
              <a:rPr lang="sv-SE" sz="2000"/>
              <a:t>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andelen snusare vid 13 års ålder är 16 procent i Värmland och 12 procent i riket. En högre andel killar än tjejer har snusat vid 13 års ålder. Högst andel i kommunerna är 32 procent och lägst 7 procent. ">
            <a:extLst>
              <a:ext uri="{FF2B5EF4-FFF2-40B4-BE49-F238E27FC236}">
                <a16:creationId xmlns:a16="http://schemas.microsoft.com/office/drawing/2014/main" id="{F1F0E2C3-152B-49E8-A54F-9FA8426CF431}"/>
              </a:ext>
              <a:ext uri="{147F2762-F138-4A5C-976F-8EAC2B608ADB}">
                <a16:predDERef xmlns:a16="http://schemas.microsoft.com/office/drawing/2014/main" pred="{A1989262-1BAE-4613-95EE-43B22A7D6179}"/>
              </a:ext>
            </a:extLst>
          </p:cNvPr>
          <p:cNvGraphicFramePr>
            <a:graphicFrameLocks/>
          </p:cNvGraphicFramePr>
          <p:nvPr>
            <p:extLst>
              <p:ext uri="{D42A27DB-BD31-4B8C-83A1-F6EECF244321}">
                <p14:modId xmlns:p14="http://schemas.microsoft.com/office/powerpoint/2010/main" val="462167512"/>
              </p:ext>
            </p:extLst>
          </p:nvPr>
        </p:nvGraphicFramePr>
        <p:xfrm>
          <a:off x="2495192"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078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Hur får du vanligen tag på snus?</a:t>
            </a:r>
            <a:br>
              <a:rPr lang="sv-SE" sz="2000"/>
            </a:br>
            <a:r>
              <a:rPr lang="sv-SE" sz="2000"/>
              <a:t>Andel bland snusande elever, årskurs 9, Värmland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6" name="Diagram 5" descr="Stapeldiagram som visar att bland eleverna i årskurs 9 är det vanligast att få tag på snus från kompisar. Lägst andel får snus från föräldrar eller vårdnadshavare.">
            <a:extLst>
              <a:ext uri="{FF2B5EF4-FFF2-40B4-BE49-F238E27FC236}">
                <a16:creationId xmlns:a16="http://schemas.microsoft.com/office/drawing/2014/main" id="{168DE356-1DCC-4EAD-9515-B90727B68DCE}"/>
              </a:ext>
            </a:extLst>
          </p:cNvPr>
          <p:cNvGraphicFramePr>
            <a:graphicFrameLocks/>
          </p:cNvGraphicFramePr>
          <p:nvPr>
            <p:extLst>
              <p:ext uri="{D42A27DB-BD31-4B8C-83A1-F6EECF244321}">
                <p14:modId xmlns:p14="http://schemas.microsoft.com/office/powerpoint/2010/main" val="2098026322"/>
              </p:ext>
            </p:extLst>
          </p:nvPr>
        </p:nvGraphicFramePr>
        <p:xfrm>
          <a:off x="249600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437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Andel snusare som vill sluta snusa, nu eller i framtiden årskurs 9 och gymnasiet år 2,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andelen snusare som vill sluta snusa är 46 procent i årskurs 9 och 49 procent i gymnasiets år 2. En högre andel tjejer än killar vill sluta snusa.">
            <a:extLst>
              <a:ext uri="{FF2B5EF4-FFF2-40B4-BE49-F238E27FC236}">
                <a16:creationId xmlns:a16="http://schemas.microsoft.com/office/drawing/2014/main" id="{BC4EA19E-704D-43B1-A511-FA1545A59222}"/>
              </a:ext>
            </a:extLst>
          </p:cNvPr>
          <p:cNvGraphicFramePr>
            <a:graphicFrameLocks/>
          </p:cNvGraphicFramePr>
          <p:nvPr>
            <p:extLst>
              <p:ext uri="{D42A27DB-BD31-4B8C-83A1-F6EECF244321}">
                <p14:modId xmlns:p14="http://schemas.microsoft.com/office/powerpoint/2010/main" val="92409977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828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7A2277C-BB71-460F-69C3-8818CD43E157}"/>
              </a:ext>
            </a:extLst>
          </p:cNvPr>
          <p:cNvSpPr>
            <a:spLocks noGrp="1"/>
          </p:cNvSpPr>
          <p:nvPr>
            <p:ph type="title"/>
          </p:nvPr>
        </p:nvSpPr>
        <p:spPr>
          <a:xfrm>
            <a:off x="1773496" y="972001"/>
            <a:ext cx="8640000" cy="806000"/>
          </a:xfrm>
        </p:spPr>
        <p:txBody>
          <a:bodyPr/>
          <a:lstStyle/>
          <a:p>
            <a:r>
              <a:rPr lang="sv-SE" sz="2000"/>
              <a:t>Andel elever, under 18 år</a:t>
            </a:r>
            <a:r>
              <a:rPr lang="sv-SE" sz="2000">
                <a:solidFill>
                  <a:schemeClr val="tx2"/>
                </a:solidFill>
              </a:rPr>
              <a:t>, </a:t>
            </a:r>
            <a:r>
              <a:rPr lang="sv-SE" sz="2000"/>
              <a:t>som kan få tag på cigaretter och snus inom 24 timmar, Värmland år 2025</a:t>
            </a:r>
          </a:p>
        </p:txBody>
      </p:sp>
      <p:graphicFrame>
        <p:nvGraphicFramePr>
          <p:cNvPr id="7" name="Platshållare för innehåll 6" descr="Stapeldiagram som visar att en tredjedel av eleverna i årskurs 9 och hälften av eleverna i gymnasiets år 2 kan få tag på cigaretter inom 24 timmar. För snus är det närmare hälften i årskurs 9 och sex av tio i gymnasiets år 2.">
            <a:extLst>
              <a:ext uri="{FF2B5EF4-FFF2-40B4-BE49-F238E27FC236}">
                <a16:creationId xmlns:a16="http://schemas.microsoft.com/office/drawing/2014/main" id="{A4AF7A29-5FDA-8FEB-CD8C-41594D87E15D}"/>
              </a:ext>
            </a:extLst>
          </p:cNvPr>
          <p:cNvGraphicFramePr>
            <a:graphicFrameLocks noGrp="1"/>
          </p:cNvGraphicFramePr>
          <p:nvPr>
            <p:ph sz="half" idx="1"/>
            <p:extLst>
              <p:ext uri="{D42A27DB-BD31-4B8C-83A1-F6EECF244321}">
                <p14:modId xmlns:p14="http://schemas.microsoft.com/office/powerpoint/2010/main" val="3762041467"/>
              </p:ext>
            </p:extLst>
          </p:nvPr>
        </p:nvGraphicFramePr>
        <p:xfrm>
          <a:off x="1773238" y="2484438"/>
          <a:ext cx="4140200" cy="324008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EE2F464F-477E-D59A-538D-8B5F703E4BF5}"/>
              </a:ext>
            </a:extLst>
          </p:cNvPr>
          <p:cNvSpPr txBox="1"/>
          <p:nvPr/>
        </p:nvSpPr>
        <p:spPr>
          <a:xfrm>
            <a:off x="2025492" y="2064306"/>
            <a:ext cx="2956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Årskurs 9</a:t>
            </a:r>
          </a:p>
        </p:txBody>
      </p:sp>
      <p:sp>
        <p:nvSpPr>
          <p:cNvPr id="10" name="textruta 9">
            <a:extLst>
              <a:ext uri="{FF2B5EF4-FFF2-40B4-BE49-F238E27FC236}">
                <a16:creationId xmlns:a16="http://schemas.microsoft.com/office/drawing/2014/main" id="{953D1161-C184-E83F-0F04-2D8F00077BFA}"/>
              </a:ext>
            </a:extLst>
          </p:cNvPr>
          <p:cNvSpPr txBox="1"/>
          <p:nvPr/>
        </p:nvSpPr>
        <p:spPr>
          <a:xfrm>
            <a:off x="5742624" y="2054146"/>
            <a:ext cx="29565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Gymnasiets år 2</a:t>
            </a:r>
          </a:p>
        </p:txBody>
      </p:sp>
      <p:graphicFrame>
        <p:nvGraphicFramePr>
          <p:cNvPr id="5" name="Platshållare för innehåll 4" descr="Stapeldiagram som visar att en tredjedel av eleverna i årskurs 9 och hälften av eleverna i gymnasiets år 2 kan få tag på cigaretter inom 24 timmar. För snus är det närmare hälften i årskurs 9 och sex av tio i gymnasiets år 2.">
            <a:extLst>
              <a:ext uri="{FF2B5EF4-FFF2-40B4-BE49-F238E27FC236}">
                <a16:creationId xmlns:a16="http://schemas.microsoft.com/office/drawing/2014/main" id="{EF84A408-6A02-4AE1-9872-F631A9B2D173}"/>
              </a:ext>
            </a:extLst>
          </p:cNvPr>
          <p:cNvGraphicFramePr>
            <a:graphicFrameLocks noGrp="1"/>
          </p:cNvGraphicFramePr>
          <p:nvPr>
            <p:ph sz="half" idx="2"/>
            <p:extLst>
              <p:ext uri="{D42A27DB-BD31-4B8C-83A1-F6EECF244321}">
                <p14:modId xmlns:p14="http://schemas.microsoft.com/office/powerpoint/2010/main" val="2742173487"/>
              </p:ext>
            </p:extLst>
          </p:nvPr>
        </p:nvGraphicFramePr>
        <p:xfrm>
          <a:off x="6273800" y="2484438"/>
          <a:ext cx="4140200" cy="32400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9538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alkoholkonsumtion.">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Alkoholkonsumtion</a:t>
            </a:r>
            <a:endParaRPr lang="sv-SE" dirty="0"/>
          </a:p>
        </p:txBody>
      </p:sp>
      <p:sp>
        <p:nvSpPr>
          <p:cNvPr id="14" name="Platshållare för text 13">
            <a:extLst>
              <a:ext uri="{FF2B5EF4-FFF2-40B4-BE49-F238E27FC236}">
                <a16:creationId xmlns:a16="http://schemas.microsoft.com/office/drawing/2014/main" id="{CD7AA7E9-08CE-9643-B185-325A5E117571}"/>
              </a:ext>
            </a:extLst>
          </p:cNvPr>
          <p:cNvSpPr>
            <a:spLocks noGrp="1"/>
          </p:cNvSpPr>
          <p:nvPr>
            <p:ph type="body" idx="1"/>
          </p:nvPr>
        </p:nvSpPr>
        <p:spPr/>
        <p:txBody>
          <a:bodyPr/>
          <a:lstStyle/>
          <a:p>
            <a:endParaRPr lang="sv-SE"/>
          </a:p>
        </p:txBody>
      </p:sp>
      <p:pic>
        <p:nvPicPr>
          <p:cNvPr id="6" name="Bildobjekt 5">
            <a:extLst>
              <a:ext uri="{FF2B5EF4-FFF2-40B4-BE49-F238E27FC236}">
                <a16:creationId xmlns:a16="http://schemas.microsoft.com/office/drawing/2014/main" id="{4F80A43C-3758-3E4D-BD4D-837183AE54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136" y="730782"/>
            <a:ext cx="6808026" cy="3310109"/>
          </a:xfrm>
          <a:prstGeom prst="rect">
            <a:avLst/>
          </a:prstGeom>
        </p:spPr>
      </p:pic>
    </p:spTree>
    <p:extLst>
      <p:ext uri="{BB962C8B-B14F-4D97-AF65-F5344CB8AC3E}">
        <p14:creationId xmlns:p14="http://schemas.microsoft.com/office/powerpoint/2010/main" val="177542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B02BB8-F05F-868D-0AC4-72CD445B6D42}"/>
              </a:ext>
            </a:extLst>
          </p:cNvPr>
          <p:cNvSpPr>
            <a:spLocks noGrp="1"/>
          </p:cNvSpPr>
          <p:nvPr>
            <p:ph type="title"/>
          </p:nvPr>
        </p:nvSpPr>
        <p:spPr/>
        <p:txBody>
          <a:bodyPr/>
          <a:lstStyle/>
          <a:p>
            <a:r>
              <a:rPr lang="sv-SE" sz="2000"/>
              <a:t>Andel alkoholkonsumenter i årskurs 9 </a:t>
            </a:r>
            <a:br>
              <a:rPr lang="sv-SE" sz="2000"/>
            </a:br>
            <a:r>
              <a:rPr lang="sv-SE" sz="2000"/>
              <a:t>Värmland och riket år 2013 - 2025</a:t>
            </a:r>
          </a:p>
        </p:txBody>
      </p:sp>
      <p:sp>
        <p:nvSpPr>
          <p:cNvPr id="3" name="Platshållare för text 2">
            <a:extLst>
              <a:ext uri="{FF2B5EF4-FFF2-40B4-BE49-F238E27FC236}">
                <a16:creationId xmlns:a16="http://schemas.microsoft.com/office/drawing/2014/main" id="{B92EF594-EDF0-18ED-EFC9-DD6F27C3B7F4}"/>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för perioden 2013 till 2025 som visar en minskning av andelen elever som använder alkohol, både i Värmland och i riket. För tjejer i Värmland har andelen minskat från 46 till 33 procent. Och bland killar från 37 till 30 procent.">
            <a:extLst>
              <a:ext uri="{FF2B5EF4-FFF2-40B4-BE49-F238E27FC236}">
                <a16:creationId xmlns:a16="http://schemas.microsoft.com/office/drawing/2014/main" id="{6AB5DB9B-13AE-28EA-28A5-6A628B329FA1}"/>
              </a:ext>
            </a:extLst>
          </p:cNvPr>
          <p:cNvGraphicFramePr>
            <a:graphicFrameLocks/>
          </p:cNvGraphicFramePr>
          <p:nvPr>
            <p:extLst>
              <p:ext uri="{D42A27DB-BD31-4B8C-83A1-F6EECF244321}">
                <p14:modId xmlns:p14="http://schemas.microsoft.com/office/powerpoint/2010/main" val="125519644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34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Har du någon gång druckit alkohol?</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62 procent av eleverna i årskurs 9 aldrig druckit alkohol. Det är ungefär lika stor andel killar som tjejer som aldrig druckit alkohol. ">
            <a:extLst>
              <a:ext uri="{FF2B5EF4-FFF2-40B4-BE49-F238E27FC236}">
                <a16:creationId xmlns:a16="http://schemas.microsoft.com/office/drawing/2014/main" id="{600A7568-4E35-4477-BAA2-50BA5FFA7F45}"/>
              </a:ext>
            </a:extLst>
          </p:cNvPr>
          <p:cNvGraphicFramePr>
            <a:graphicFrameLocks/>
          </p:cNvGraphicFramePr>
          <p:nvPr>
            <p:extLst>
              <p:ext uri="{D42A27DB-BD31-4B8C-83A1-F6EECF244321}">
                <p14:modId xmlns:p14="http://schemas.microsoft.com/office/powerpoint/2010/main" val="2153138351"/>
              </p:ext>
            </p:extLst>
          </p:nvPr>
        </p:nvGraphicFramePr>
        <p:xfrm>
          <a:off x="2495191" y="2482848"/>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24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9" y="972000"/>
            <a:ext cx="7198382" cy="1325563"/>
          </a:xfrm>
        </p:spPr>
        <p:txBody>
          <a:bodyPr/>
          <a:lstStyle/>
          <a:p>
            <a:r>
              <a:rPr lang="sv-SE" sz="2000"/>
              <a:t>Andel alkoholkonsumenter i årskurs 9 </a:t>
            </a:r>
            <a:br>
              <a:rPr lang="sv-SE" sz="2000"/>
            </a:br>
            <a:r>
              <a:rPr lang="sv-SE" sz="2000"/>
              <a:t>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32 procent av elever i årskurs 9 i Värmland och 36 procent i riket har druckit alkohol under de senaste 12 månaderna. Det är något vanligare bland tjejer än bland killar. Högst andel i kommunerna är 46 procent och lägst 24 procent.">
            <a:extLst>
              <a:ext uri="{FF2B5EF4-FFF2-40B4-BE49-F238E27FC236}">
                <a16:creationId xmlns:a16="http://schemas.microsoft.com/office/drawing/2014/main" id="{7BF68FE6-22F1-436F-A1AB-AC1994169400}"/>
              </a:ext>
              <a:ext uri="{147F2762-F138-4A5C-976F-8EAC2B608ADB}">
                <a16:predDERef xmlns:a16="http://schemas.microsoft.com/office/drawing/2014/main" pred="{8AA08526-378C-4A15-9DB8-5B80383CCEB5}"/>
              </a:ext>
            </a:extLst>
          </p:cNvPr>
          <p:cNvGraphicFramePr>
            <a:graphicFrameLocks/>
          </p:cNvGraphicFramePr>
          <p:nvPr>
            <p:extLst>
              <p:ext uri="{D42A27DB-BD31-4B8C-83A1-F6EECF244321}">
                <p14:modId xmlns:p14="http://schemas.microsoft.com/office/powerpoint/2010/main" val="2245868694"/>
              </p:ext>
            </p:extLst>
          </p:nvPr>
        </p:nvGraphicFramePr>
        <p:xfrm>
          <a:off x="2495191" y="2482850"/>
          <a:ext cx="7198382"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58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r>
              <a:rPr lang="sv-SE"/>
              <a:t>3 541 elever har svarat på enkäten</a:t>
            </a:r>
          </a:p>
        </p:txBody>
      </p:sp>
      <p:sp>
        <p:nvSpPr>
          <p:cNvPr id="3" name="Platshållare för text 2" descr="Undersökningen består av 47 frågor och är en webbenkät som genomförs anonymt under skoltid. Alla 16 kommuner har deltagit och sannantaget har 2115 elever i år 9 och 1426 i gymnasiets år 2 deltagit. ">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50"/>
            <a:ext cx="9985664" cy="3668568"/>
          </a:xfrm>
        </p:spPr>
        <p:txBody>
          <a:bodyPr vert="horz" lIns="91440" tIns="45720" rIns="91440" bIns="45720" rtlCol="0" anchor="t">
            <a:noAutofit/>
          </a:bodyPr>
          <a:lstStyle/>
          <a:p>
            <a:pPr marL="251460" indent="-251460"/>
            <a:r>
              <a:rPr lang="sv-SE" dirty="0"/>
              <a:t>Webbenkät till elever i årskurs 9 och gymnasiet år 2</a:t>
            </a:r>
          </a:p>
          <a:p>
            <a:pPr marL="251460" indent="-251460"/>
            <a:r>
              <a:rPr lang="sv-SE" dirty="0"/>
              <a:t>Enkäten innehåller 47 frågor</a:t>
            </a:r>
            <a:endParaRPr lang="sv-SE" dirty="0">
              <a:cs typeface="Arial"/>
            </a:endParaRPr>
          </a:p>
          <a:p>
            <a:pPr marL="251460" indent="-251460"/>
            <a:r>
              <a:rPr lang="sv-SE" dirty="0"/>
              <a:t>Enkäten besvarades anonymt under lektionstid </a:t>
            </a:r>
            <a:endParaRPr lang="sv-SE" dirty="0">
              <a:cs typeface="Arial"/>
            </a:endParaRPr>
          </a:p>
          <a:p>
            <a:pPr marL="251460" indent="-251460"/>
            <a:r>
              <a:rPr lang="sv-SE" dirty="0"/>
              <a:t>Besvarades vecka 39–43, år 2025</a:t>
            </a:r>
            <a:endParaRPr lang="sv-SE" dirty="0">
              <a:cs typeface="Arial"/>
            </a:endParaRPr>
          </a:p>
          <a:p>
            <a:pPr marL="251460" indent="-251460"/>
            <a:r>
              <a:rPr lang="sv-SE" dirty="0"/>
              <a:t>16 kommuner genomförde undersökningen och flera friskolor deltog</a:t>
            </a:r>
            <a:endParaRPr lang="sv-SE" dirty="0">
              <a:cs typeface="Raavi" panose="020B0502040204020203" pitchFamily="34" charset="0"/>
            </a:endParaRPr>
          </a:p>
          <a:p>
            <a:pPr marL="251460" indent="-251460"/>
            <a:r>
              <a:rPr lang="sv-SE" dirty="0">
                <a:cs typeface="Raavi" panose="020B0502040204020203" pitchFamily="34" charset="0"/>
              </a:rPr>
              <a:t>Totalt 3 541 svar, 2 115 i årskurs 9 och 1 426 </a:t>
            </a:r>
            <a:r>
              <a:rPr lang="sv-SE" dirty="0">
                <a:solidFill>
                  <a:prstClr val="black"/>
                </a:solidFill>
                <a:cs typeface="Raavi" panose="020B0502040204020203" pitchFamily="34" charset="0"/>
              </a:rPr>
              <a:t>i gymnasiet år 2</a:t>
            </a:r>
          </a:p>
          <a:p>
            <a:pPr marL="0" indent="0">
              <a:buNone/>
            </a:pPr>
            <a:endParaRPr lang="sv-SE" dirty="0">
              <a:solidFill>
                <a:prstClr val="black"/>
              </a:solidFill>
              <a:cs typeface="Raavi"/>
            </a:endParaRPr>
          </a:p>
        </p:txBody>
      </p:sp>
    </p:spTree>
    <p:extLst>
      <p:ext uri="{BB962C8B-B14F-4D97-AF65-F5344CB8AC3E}">
        <p14:creationId xmlns:p14="http://schemas.microsoft.com/office/powerpoint/2010/main" val="3855423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9CB1F-27A6-465A-EEDC-977C43096439}"/>
              </a:ext>
            </a:extLst>
          </p:cNvPr>
          <p:cNvSpPr>
            <a:spLocks noGrp="1"/>
          </p:cNvSpPr>
          <p:nvPr>
            <p:ph type="title"/>
          </p:nvPr>
        </p:nvSpPr>
        <p:spPr/>
        <p:txBody>
          <a:bodyPr/>
          <a:lstStyle/>
          <a:p>
            <a:r>
              <a:rPr lang="sv-SE" sz="2000"/>
              <a:t>Andel elever i årskurs 9 som </a:t>
            </a:r>
            <a:r>
              <a:rPr lang="sv-SE" sz="2000" err="1"/>
              <a:t>intensivkonsumerat</a:t>
            </a:r>
            <a:r>
              <a:rPr lang="sv-SE" sz="2000"/>
              <a:t> alkohol minst 1 gång/månad, Värmland och riket år 2013 - 2025</a:t>
            </a:r>
          </a:p>
        </p:txBody>
      </p:sp>
      <p:sp>
        <p:nvSpPr>
          <p:cNvPr id="3" name="Platshållare för text 2">
            <a:extLst>
              <a:ext uri="{FF2B5EF4-FFF2-40B4-BE49-F238E27FC236}">
                <a16:creationId xmlns:a16="http://schemas.microsoft.com/office/drawing/2014/main" id="{613C2D67-99BD-1215-62C3-5286DF8BD65F}"/>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en minskning av intensivkonsumtion av alkohol bland elever i årskurs 9 både i Värmland och i riket, mellan åren 2013 till 2025. Bland tjejerna i Värmland har andelen minskat från 11 till 6 procent. Och bland killarna från 8 till 7 procent med en lägsta nivå på 4 procent år 2021.">
            <a:extLst>
              <a:ext uri="{FF2B5EF4-FFF2-40B4-BE49-F238E27FC236}">
                <a16:creationId xmlns:a16="http://schemas.microsoft.com/office/drawing/2014/main" id="{D3401C08-6E35-F54D-F93C-149DDA5CDB12}"/>
              </a:ext>
            </a:extLst>
          </p:cNvPr>
          <p:cNvGraphicFramePr>
            <a:graphicFrameLocks/>
          </p:cNvGraphicFramePr>
          <p:nvPr>
            <p:extLst>
              <p:ext uri="{D42A27DB-BD31-4B8C-83A1-F6EECF244321}">
                <p14:modId xmlns:p14="http://schemas.microsoft.com/office/powerpoint/2010/main" val="277108030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442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a:t>
            </a:r>
            <a:r>
              <a:rPr lang="sv-SE" sz="2000" err="1"/>
              <a:t>intensivkonsumerat</a:t>
            </a:r>
            <a:r>
              <a:rPr lang="sv-SE" sz="2000"/>
              <a:t> alkohol minst en gång/månad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descr="Stapeldiagram som visar att 7 procent av eleverna i årskurs 9 i Värmland och 8 procent i riket intensivkonsumerat alkohol. Nivån är ganska lika mellan tjejer och killar. Högst andel bland kommunerna är 13 procent och lägst är 5 procent.">
            <a:extLst>
              <a:ext uri="{FF2B5EF4-FFF2-40B4-BE49-F238E27FC236}">
                <a16:creationId xmlns:a16="http://schemas.microsoft.com/office/drawing/2014/main" id="{572952F7-0A83-4673-A35C-3073DABEDF41}"/>
              </a:ext>
              <a:ext uri="{147F2762-F138-4A5C-976F-8EAC2B608ADB}">
                <a16:predDERef xmlns:a16="http://schemas.microsoft.com/office/drawing/2014/main" pred="{55D0F2A5-739B-4D95-81CD-DAB4C5B8F5A6}"/>
              </a:ext>
            </a:extLst>
          </p:cNvPr>
          <p:cNvGraphicFramePr>
            <a:graphicFrameLocks/>
          </p:cNvGraphicFramePr>
          <p:nvPr>
            <p:extLst>
              <p:ext uri="{D42A27DB-BD31-4B8C-83A1-F6EECF244321}">
                <p14:modId xmlns:p14="http://schemas.microsoft.com/office/powerpoint/2010/main" val="237219315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29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12B349-B4EB-264D-246F-9342D0159EE6}"/>
              </a:ext>
            </a:extLst>
          </p:cNvPr>
          <p:cNvSpPr>
            <a:spLocks noGrp="1"/>
          </p:cNvSpPr>
          <p:nvPr>
            <p:ph type="title"/>
          </p:nvPr>
        </p:nvSpPr>
        <p:spPr/>
        <p:txBody>
          <a:bodyPr/>
          <a:lstStyle/>
          <a:p>
            <a:r>
              <a:rPr lang="sv-SE" sz="2000"/>
              <a:t>Andel elever i årskurs 9 som varit berusade vid 13 års ålder, Värmland och riket år 2013 - 2025</a:t>
            </a:r>
          </a:p>
        </p:txBody>
      </p:sp>
      <p:sp>
        <p:nvSpPr>
          <p:cNvPr id="3" name="Platshållare för text 2">
            <a:extLst>
              <a:ext uri="{FF2B5EF4-FFF2-40B4-BE49-F238E27FC236}">
                <a16:creationId xmlns:a16="http://schemas.microsoft.com/office/drawing/2014/main" id="{F194F84C-440F-A848-7E12-14E8CF1D2E5E}"/>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andelen elever i årskurs 9 i Värmland och riket som varit berusade vid 13 års ålder har varit relativt konstant under perioden 2013 till 2025.">
            <a:extLst>
              <a:ext uri="{FF2B5EF4-FFF2-40B4-BE49-F238E27FC236}">
                <a16:creationId xmlns:a16="http://schemas.microsoft.com/office/drawing/2014/main" id="{6F51D990-476A-CEBC-9E41-A6FC401DD56C}"/>
              </a:ext>
            </a:extLst>
          </p:cNvPr>
          <p:cNvGraphicFramePr>
            <a:graphicFrameLocks/>
          </p:cNvGraphicFramePr>
          <p:nvPr>
            <p:extLst>
              <p:ext uri="{D42A27DB-BD31-4B8C-83A1-F6EECF244321}">
                <p14:modId xmlns:p14="http://schemas.microsoft.com/office/powerpoint/2010/main" val="203054147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2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varit berusade vid 13 års ålder efter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8 procent av elever i årskurs 9 i Värmland och 6 procent i riket har varit berusade vid 13 års ålder. Små skillnader mellan tjejer och killar i Värmland. Högst andel i kommunerna är 17 procent och lägst är 5 procent.">
            <a:extLst>
              <a:ext uri="{FF2B5EF4-FFF2-40B4-BE49-F238E27FC236}">
                <a16:creationId xmlns:a16="http://schemas.microsoft.com/office/drawing/2014/main" id="{A3A73782-372C-40BD-94FB-1466CD0224DE}"/>
              </a:ext>
              <a:ext uri="{147F2762-F138-4A5C-976F-8EAC2B608ADB}">
                <a16:predDERef xmlns:a16="http://schemas.microsoft.com/office/drawing/2014/main" pred="{08C53114-7E5C-499B-8272-5495F2A4B62E}"/>
              </a:ext>
            </a:extLst>
          </p:cNvPr>
          <p:cNvGraphicFramePr>
            <a:graphicFrameLocks/>
          </p:cNvGraphicFramePr>
          <p:nvPr>
            <p:extLst>
              <p:ext uri="{D42A27DB-BD31-4B8C-83A1-F6EECF244321}">
                <p14:modId xmlns:p14="http://schemas.microsoft.com/office/powerpoint/2010/main" val="200250558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649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br>
              <a:rPr lang="sv-SE" sz="2000"/>
            </a:br>
            <a:r>
              <a:rPr lang="sv-SE" sz="2000"/>
              <a:t>Andel elever i årskurs 9 som i samband med att de druckit alkohol varit med om problem under de senaste 12 månaderna,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ha blivit fotad i pinsam situation, kört motorfordon  eller att ha råkat ut för en olycka är de tre vanligaste problemen i samband med att unga druckit alkohol. Fler killar har kört motorfordon annars relativt lika mellan killar och tjejer.">
            <a:extLst>
              <a:ext uri="{FF2B5EF4-FFF2-40B4-BE49-F238E27FC236}">
                <a16:creationId xmlns:a16="http://schemas.microsoft.com/office/drawing/2014/main" id="{511F4800-CB62-4523-983B-1F91EFE994E4}"/>
              </a:ext>
            </a:extLst>
          </p:cNvPr>
          <p:cNvGraphicFramePr>
            <a:graphicFrameLocks/>
          </p:cNvGraphicFramePr>
          <p:nvPr>
            <p:extLst>
              <p:ext uri="{D42A27DB-BD31-4B8C-83A1-F6EECF244321}">
                <p14:modId xmlns:p14="http://schemas.microsoft.com/office/powerpoint/2010/main" val="15803023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85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br>
              <a:rPr lang="sv-SE" sz="2000"/>
            </a:br>
            <a:r>
              <a:rPr lang="sv-SE" sz="2000"/>
              <a:t>Senast du drack alkohol – hur fick du tag på den?</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det är vanligast att få alkohol från syskon, kompis eller partner. Det är också en hög andel som inte vet hur de fick tag på alkoholen.">
            <a:extLst>
              <a:ext uri="{FF2B5EF4-FFF2-40B4-BE49-F238E27FC236}">
                <a16:creationId xmlns:a16="http://schemas.microsoft.com/office/drawing/2014/main" id="{039EF395-CF69-4B11-A3D6-A0D92738B47B}"/>
              </a:ext>
            </a:extLst>
          </p:cNvPr>
          <p:cNvGraphicFramePr>
            <a:graphicFrameLocks/>
          </p:cNvGraphicFramePr>
          <p:nvPr>
            <p:extLst>
              <p:ext uri="{D42A27DB-BD31-4B8C-83A1-F6EECF244321}">
                <p14:modId xmlns:p14="http://schemas.microsoft.com/office/powerpoint/2010/main" val="4254518027"/>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18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1ACF50-5CF2-8EE8-5D36-CD4B4881A013}"/>
              </a:ext>
            </a:extLst>
          </p:cNvPr>
          <p:cNvSpPr>
            <a:spLocks noGrp="1"/>
          </p:cNvSpPr>
          <p:nvPr>
            <p:ph type="title"/>
          </p:nvPr>
        </p:nvSpPr>
        <p:spPr/>
        <p:txBody>
          <a:bodyPr/>
          <a:lstStyle/>
          <a:p>
            <a:r>
              <a:rPr lang="sv-SE" sz="2000"/>
              <a:t>Andel elever i årskurs 9 som under senaste 12 månaderna köpt alkohol via sociala medier, Värmland år 2025</a:t>
            </a:r>
          </a:p>
        </p:txBody>
      </p:sp>
      <p:sp>
        <p:nvSpPr>
          <p:cNvPr id="3" name="Platshållare för text 2">
            <a:extLst>
              <a:ext uri="{FF2B5EF4-FFF2-40B4-BE49-F238E27FC236}">
                <a16:creationId xmlns:a16="http://schemas.microsoft.com/office/drawing/2014/main" id="{73E4E6B1-03E7-9462-5CA7-3221AD2A40E7}"/>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det är 9 procent av eleverna i årskurs 9 som någon gång köpt alkohol via sociala medier.">
            <a:extLst>
              <a:ext uri="{FF2B5EF4-FFF2-40B4-BE49-F238E27FC236}">
                <a16:creationId xmlns:a16="http://schemas.microsoft.com/office/drawing/2014/main" id="{7FA73E4E-F3EC-1923-CE50-A6A569A97AD6}"/>
              </a:ext>
            </a:extLst>
          </p:cNvPr>
          <p:cNvGraphicFramePr>
            <a:graphicFrameLocks/>
          </p:cNvGraphicFramePr>
          <p:nvPr>
            <p:extLst>
              <p:ext uri="{D42A27DB-BD31-4B8C-83A1-F6EECF244321}">
                <p14:modId xmlns:p14="http://schemas.microsoft.com/office/powerpoint/2010/main" val="1640990451"/>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516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narkotika, narkotikaklassade läkemedel, dopning, lustgas och sniffning.">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sz="4000" cap="none" dirty="0"/>
              <a:t>Narkotika, narkotikaklassade läkemedel, dopning, lustgas och sniffning</a:t>
            </a:r>
            <a:endParaRPr lang="sv-SE" sz="4000" dirty="0"/>
          </a:p>
        </p:txBody>
      </p:sp>
      <p:sp>
        <p:nvSpPr>
          <p:cNvPr id="15" name="Platshållare för text 14">
            <a:extLst>
              <a:ext uri="{FF2B5EF4-FFF2-40B4-BE49-F238E27FC236}">
                <a16:creationId xmlns:a16="http://schemas.microsoft.com/office/drawing/2014/main" id="{ED9A582F-5FFE-DB46-BAEF-D21C2485CB61}"/>
              </a:ext>
            </a:extLst>
          </p:cNvPr>
          <p:cNvSpPr>
            <a:spLocks noGrp="1"/>
          </p:cNvSpPr>
          <p:nvPr>
            <p:ph type="body" idx="1"/>
          </p:nvPr>
        </p:nvSpPr>
        <p:spPr/>
        <p:txBody>
          <a:bodyPr/>
          <a:lstStyle/>
          <a:p>
            <a:endParaRPr lang="sv-SE"/>
          </a:p>
        </p:txBody>
      </p:sp>
      <p:pic>
        <p:nvPicPr>
          <p:cNvPr id="3" name="Bildobjekt 2">
            <a:extLst>
              <a:ext uri="{FF2B5EF4-FFF2-40B4-BE49-F238E27FC236}">
                <a16:creationId xmlns:a16="http://schemas.microsoft.com/office/drawing/2014/main" id="{5FA7F7B4-19E3-9947-BD50-EF1801A636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73155"/>
            <a:ext cx="5643124" cy="3423391"/>
          </a:xfrm>
          <a:prstGeom prst="rect">
            <a:avLst/>
          </a:prstGeom>
        </p:spPr>
      </p:pic>
    </p:spTree>
    <p:extLst>
      <p:ext uri="{BB962C8B-B14F-4D97-AF65-F5344CB8AC3E}">
        <p14:creationId xmlns:p14="http://schemas.microsoft.com/office/powerpoint/2010/main" val="281984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00332C-A5DB-3683-D698-2D120F73A189}"/>
              </a:ext>
            </a:extLst>
          </p:cNvPr>
          <p:cNvSpPr>
            <a:spLocks noGrp="1"/>
          </p:cNvSpPr>
          <p:nvPr>
            <p:ph type="title"/>
          </p:nvPr>
        </p:nvSpPr>
        <p:spPr/>
        <p:txBody>
          <a:bodyPr/>
          <a:lstStyle/>
          <a:p>
            <a:r>
              <a:rPr lang="sv-SE" sz="2000"/>
              <a:t>Andel elever i årskurs 9 som blivit erbjudna att prova eller köpa narkotika under de senaste 12 månaderna</a:t>
            </a:r>
            <a:br>
              <a:rPr lang="sv-SE" sz="2000"/>
            </a:br>
            <a:r>
              <a:rPr lang="sv-SE" sz="2000"/>
              <a:t>Värmland och riket år 2013 - 2025</a:t>
            </a:r>
          </a:p>
        </p:txBody>
      </p:sp>
      <p:sp>
        <p:nvSpPr>
          <p:cNvPr id="3" name="Platshållare för text 2">
            <a:extLst>
              <a:ext uri="{FF2B5EF4-FFF2-40B4-BE49-F238E27FC236}">
                <a16:creationId xmlns:a16="http://schemas.microsoft.com/office/drawing/2014/main" id="{FA2A926C-8BB2-3FBE-F6F3-084D149E86AB}"/>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ndelen elever i årskurs 9 som blivit erbjudna att prova eller köpa narkotika i Värmland och riket mellan 2013 till 2025. I Värmland har andelen ökat för att nu vara mer i nivå med resultatet för riket. Resultaten för 2025 visar på en minskning bland tjejerna, likt resultaten för riket. Killarna ligger på en mer jämn och lägre nivå.">
            <a:extLst>
              <a:ext uri="{FF2B5EF4-FFF2-40B4-BE49-F238E27FC236}">
                <a16:creationId xmlns:a16="http://schemas.microsoft.com/office/drawing/2014/main" id="{B0E42EB3-1CD4-0B5D-2252-6B6EB302D753}"/>
              </a:ext>
            </a:extLst>
          </p:cNvPr>
          <p:cNvGraphicFramePr>
            <a:graphicFrameLocks/>
          </p:cNvGraphicFramePr>
          <p:nvPr>
            <p:extLst>
              <p:ext uri="{D42A27DB-BD31-4B8C-83A1-F6EECF244321}">
                <p14:modId xmlns:p14="http://schemas.microsoft.com/office/powerpoint/2010/main" val="89173000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143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blivit erbjudna narkotika de senaste 12 månaderna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4" name="Diagram 3" descr="Stapeldiagram som visar att 16 procent av eleverna i årskurs 9 i Värmland och 15 procent i riket blivit erbjuden att köpa eller prova narkotika. Det är lika vanligt bland killar som tjejer. Högst andel i kommunerna är 26 procent och lägst är 12 procent.">
            <a:extLst>
              <a:ext uri="{FF2B5EF4-FFF2-40B4-BE49-F238E27FC236}">
                <a16:creationId xmlns:a16="http://schemas.microsoft.com/office/drawing/2014/main" id="{A7F29E27-2AFB-4EEB-8703-A00C1CD48CC2}"/>
              </a:ext>
              <a:ext uri="{147F2762-F138-4A5C-976F-8EAC2B608ADB}">
                <a16:predDERef xmlns:a16="http://schemas.microsoft.com/office/drawing/2014/main" pred="{1F257435-9F91-4200-894E-A8FBF1BC8C34}"/>
              </a:ext>
            </a:extLst>
          </p:cNvPr>
          <p:cNvGraphicFramePr>
            <a:graphicFrameLocks/>
          </p:cNvGraphicFramePr>
          <p:nvPr>
            <p:extLst>
              <p:ext uri="{D42A27DB-BD31-4B8C-83A1-F6EECF244321}">
                <p14:modId xmlns:p14="http://schemas.microsoft.com/office/powerpoint/2010/main" val="4063794731"/>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63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1"/>
            <a:ext cx="8506093" cy="1041626"/>
          </a:xfrm>
        </p:spPr>
        <p:txBody>
          <a:bodyPr/>
          <a:lstStyle/>
          <a:p>
            <a:r>
              <a:rPr lang="sv-SE"/>
              <a:t>Bidrar med aktuell kunskap</a:t>
            </a:r>
          </a:p>
        </p:txBody>
      </p:sp>
      <p:sp>
        <p:nvSpPr>
          <p:cNvPr id="3" name="Platshållare för text 2" descr="Resultatsammanställningen ger kunskap om elevers attityder till och erfarenheter av ANDTS. Underlaget kan användas som beslutsunderlag, för att följa utveckling över tid och för jämförelser inom länet och med riket.">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169267"/>
            <a:ext cx="9985664" cy="4054551"/>
          </a:xfrm>
        </p:spPr>
        <p:txBody>
          <a:bodyPr/>
          <a:lstStyle/>
          <a:p>
            <a:pPr lvl="0"/>
            <a:r>
              <a:rPr lang="sv-SE" dirty="0"/>
              <a:t>Om elevers attityder till och erfarenhet av alkohol, narkotika, dopning, tobak och spel om pengar (ANDTS)</a:t>
            </a:r>
          </a:p>
          <a:p>
            <a:pPr lvl="0"/>
            <a:r>
              <a:rPr lang="sv-SE" dirty="0"/>
              <a:t>För planering och beslut av främjande och förebyggande ANDTS-insatser på läns-, kommun- och skolnivå</a:t>
            </a:r>
          </a:p>
          <a:p>
            <a:r>
              <a:rPr lang="sv-SE" dirty="0"/>
              <a:t>För att över tid kunna följa utvecklingen av ungdomars attityd till och erfarenhet av ANDTS </a:t>
            </a:r>
          </a:p>
          <a:p>
            <a:r>
              <a:rPr lang="sv-SE" dirty="0">
                <a:ea typeface="Times New Roman"/>
              </a:rPr>
              <a:t>För jämförelser av resultat i länet och kommunen med resultat på nationell nivå</a:t>
            </a:r>
          </a:p>
          <a:p>
            <a:r>
              <a:rPr lang="sv-SE" dirty="0"/>
              <a:t>För att samla olika aktörer i det förebyggande ANDTS-arbetet</a:t>
            </a:r>
          </a:p>
          <a:p>
            <a:endParaRPr lang="sv-SE" dirty="0"/>
          </a:p>
        </p:txBody>
      </p:sp>
    </p:spTree>
    <p:extLst>
      <p:ext uri="{BB962C8B-B14F-4D97-AF65-F5344CB8AC3E}">
        <p14:creationId xmlns:p14="http://schemas.microsoft.com/office/powerpoint/2010/main" val="400130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C2C6F-4872-E10C-0885-C69D53082EFF}"/>
              </a:ext>
            </a:extLst>
          </p:cNvPr>
          <p:cNvSpPr>
            <a:spLocks noGrp="1"/>
          </p:cNvSpPr>
          <p:nvPr>
            <p:ph type="title"/>
          </p:nvPr>
        </p:nvSpPr>
        <p:spPr/>
        <p:txBody>
          <a:bodyPr/>
          <a:lstStyle/>
          <a:p>
            <a:r>
              <a:rPr lang="sv-SE" sz="2000"/>
              <a:t>Andel elever i årskurs 9 som någon gång har använt narkotika, Värmland och riket år 2013 - 2025</a:t>
            </a:r>
          </a:p>
        </p:txBody>
      </p:sp>
      <p:sp>
        <p:nvSpPr>
          <p:cNvPr id="3" name="Platshållare för text 2">
            <a:extLst>
              <a:ext uri="{FF2B5EF4-FFF2-40B4-BE49-F238E27FC236}">
                <a16:creationId xmlns:a16="http://schemas.microsoft.com/office/drawing/2014/main" id="{DFB71485-3947-C869-1D6B-CAA2D965CCC3}"/>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mellan 3 till 6 procent av eleverna i årskurs 9 i Värmland har använt narkotika någon gång under perioden 2013 till 2025. I Värmland är andelen elever som använt narkotika något lägre än i riket.">
            <a:extLst>
              <a:ext uri="{FF2B5EF4-FFF2-40B4-BE49-F238E27FC236}">
                <a16:creationId xmlns:a16="http://schemas.microsoft.com/office/drawing/2014/main" id="{7887E693-67EB-4161-35AC-57123DB7AF20}"/>
              </a:ext>
            </a:extLst>
          </p:cNvPr>
          <p:cNvGraphicFramePr>
            <a:graphicFrameLocks/>
          </p:cNvGraphicFramePr>
          <p:nvPr>
            <p:extLst>
              <p:ext uri="{D42A27DB-BD31-4B8C-83A1-F6EECF244321}">
                <p14:modId xmlns:p14="http://schemas.microsoft.com/office/powerpoint/2010/main" val="259112316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1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238A9-514B-43C9-8742-F2F6A07AE144}"/>
              </a:ext>
            </a:extLst>
          </p:cNvPr>
          <p:cNvSpPr>
            <a:spLocks noGrp="1"/>
          </p:cNvSpPr>
          <p:nvPr>
            <p:ph type="title"/>
          </p:nvPr>
        </p:nvSpPr>
        <p:spPr/>
        <p:txBody>
          <a:bodyPr/>
          <a:lstStyle/>
          <a:p>
            <a:r>
              <a:rPr lang="sv-SE" sz="2000"/>
              <a:t>Har du någon gång använt narkotika?</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C0DEF3D6-61B4-4199-819B-6FEB533C295D}"/>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96 procent av eleverna i årskurs 9 i Värmland aldrig har använt narkotika. Liten skillnad mellan tjejer och killar.">
            <a:extLst>
              <a:ext uri="{FF2B5EF4-FFF2-40B4-BE49-F238E27FC236}">
                <a16:creationId xmlns:a16="http://schemas.microsoft.com/office/drawing/2014/main" id="{DF2D7AB5-CE97-4E45-9AF1-0848ED59F30B}"/>
              </a:ext>
            </a:extLst>
          </p:cNvPr>
          <p:cNvGraphicFramePr>
            <a:graphicFrameLocks/>
          </p:cNvGraphicFramePr>
          <p:nvPr>
            <p:extLst>
              <p:ext uri="{D42A27DB-BD31-4B8C-83A1-F6EECF244321}">
                <p14:modId xmlns:p14="http://schemas.microsoft.com/office/powerpoint/2010/main" val="499920860"/>
              </p:ext>
            </p:extLst>
          </p:nvPr>
        </p:nvGraphicFramePr>
        <p:xfrm>
          <a:off x="2495190"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396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9" y="972000"/>
            <a:ext cx="7304139" cy="1325563"/>
          </a:xfrm>
        </p:spPr>
        <p:txBody>
          <a:bodyPr/>
          <a:lstStyle/>
          <a:p>
            <a:r>
              <a:rPr lang="sv-SE" sz="2000"/>
              <a:t>Andel elever i årskurs 9 som någon gång använt narkotika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4 procent av eleverna i årskurs 9 i Värmland och 5 procent i riket har använt narkotika någon gång. ">
            <a:extLst>
              <a:ext uri="{FF2B5EF4-FFF2-40B4-BE49-F238E27FC236}">
                <a16:creationId xmlns:a16="http://schemas.microsoft.com/office/drawing/2014/main" id="{1F9B04CE-8C10-4BDE-8BF2-AF2033A7EBCF}"/>
              </a:ext>
            </a:extLst>
          </p:cNvPr>
          <p:cNvGraphicFramePr>
            <a:graphicFrameLocks/>
          </p:cNvGraphicFramePr>
          <p:nvPr>
            <p:extLst>
              <p:ext uri="{D42A27DB-BD31-4B8C-83A1-F6EECF244321}">
                <p14:modId xmlns:p14="http://schemas.microsoft.com/office/powerpoint/2010/main" val="256070415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499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använt narkotika de senaste 12 månaderna,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6" name="Diagram 5" descr="Stapeldiagram som visar att 3 procent av eleverna i årskurs 9 i Värmland och i riket har använt narkotika under de senaste 12 månaderna.">
            <a:extLst>
              <a:ext uri="{FF2B5EF4-FFF2-40B4-BE49-F238E27FC236}">
                <a16:creationId xmlns:a16="http://schemas.microsoft.com/office/drawing/2014/main" id="{6A34D54B-AEF6-470A-9834-C774BD371813}"/>
              </a:ext>
            </a:extLst>
          </p:cNvPr>
          <p:cNvGraphicFramePr>
            <a:graphicFrameLocks/>
          </p:cNvGraphicFramePr>
          <p:nvPr>
            <p:extLst>
              <p:ext uri="{D42A27DB-BD31-4B8C-83A1-F6EECF244321}">
                <p14:modId xmlns:p14="http://schemas.microsoft.com/office/powerpoint/2010/main" val="400784674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384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4EBD1-3A42-CFF6-BBAA-A6579F66667A}"/>
              </a:ext>
            </a:extLst>
          </p:cNvPr>
          <p:cNvSpPr>
            <a:spLocks noGrp="1"/>
          </p:cNvSpPr>
          <p:nvPr>
            <p:ph type="title"/>
          </p:nvPr>
        </p:nvSpPr>
        <p:spPr>
          <a:xfrm>
            <a:off x="2496808" y="972000"/>
            <a:ext cx="7406143" cy="1325563"/>
          </a:xfrm>
        </p:spPr>
        <p:txBody>
          <a:bodyPr/>
          <a:lstStyle/>
          <a:p>
            <a:r>
              <a:rPr lang="sv-SE" sz="2000"/>
              <a:t>Hur ofta har du använt narkotika de senaste 12 månaderna? Andel bland elever som använt narkotika i årskurs 9 och gymnasiet år 2, Värmland 2025</a:t>
            </a:r>
          </a:p>
        </p:txBody>
      </p:sp>
      <p:sp>
        <p:nvSpPr>
          <p:cNvPr id="3" name="Platshållare för text 2">
            <a:extLst>
              <a:ext uri="{FF2B5EF4-FFF2-40B4-BE49-F238E27FC236}">
                <a16:creationId xmlns:a16="http://schemas.microsoft.com/office/drawing/2014/main" id="{B5556A5B-294F-21AB-D689-F7F4A0551A67}"/>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bland elever i årskurs 9 som använt narkotika är det vanligast att ha gjort det en gång per månad. Bland eleverna i årskurs 2 är det vanligast att inte ha använt narkotika under senaste 12 månaderna.">
            <a:extLst>
              <a:ext uri="{FF2B5EF4-FFF2-40B4-BE49-F238E27FC236}">
                <a16:creationId xmlns:a16="http://schemas.microsoft.com/office/drawing/2014/main" id="{8D3E3E08-7FE7-65F2-14F7-D9FAB3C6333D}"/>
              </a:ext>
            </a:extLst>
          </p:cNvPr>
          <p:cNvGraphicFramePr>
            <a:graphicFrameLocks/>
          </p:cNvGraphicFramePr>
          <p:nvPr>
            <p:extLst>
              <p:ext uri="{D42A27DB-BD31-4B8C-83A1-F6EECF244321}">
                <p14:modId xmlns:p14="http://schemas.microsoft.com/office/powerpoint/2010/main" val="395155852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020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34BCBB-BF07-217D-A70A-4021DC4FEF40}"/>
              </a:ext>
            </a:extLst>
          </p:cNvPr>
          <p:cNvSpPr>
            <a:spLocks noGrp="1"/>
          </p:cNvSpPr>
          <p:nvPr>
            <p:ph type="title"/>
          </p:nvPr>
        </p:nvSpPr>
        <p:spPr/>
        <p:txBody>
          <a:bodyPr/>
          <a:lstStyle/>
          <a:p>
            <a:r>
              <a:rPr lang="sv-SE" sz="2000"/>
              <a:t>Andel elever i årskurs 9 som använt cannabis vid 13 års ålder eller tidigare, Värmland och riket år 2013 - 2025</a:t>
            </a:r>
          </a:p>
        </p:txBody>
      </p:sp>
      <p:sp>
        <p:nvSpPr>
          <p:cNvPr id="3" name="Platshållare för text 2">
            <a:extLst>
              <a:ext uri="{FF2B5EF4-FFF2-40B4-BE49-F238E27FC236}">
                <a16:creationId xmlns:a16="http://schemas.microsoft.com/office/drawing/2014/main" id="{994F028B-9C64-AEF0-AA12-332A82825B66}"/>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att under perioden 2013 till 2025 har cirka 2 procent av eleverna i årskurs 9 använt cannabis vid 13 års ålder. Nivån och utvecklingen ser lika ut i Värmland som för riket.">
            <a:extLst>
              <a:ext uri="{FF2B5EF4-FFF2-40B4-BE49-F238E27FC236}">
                <a16:creationId xmlns:a16="http://schemas.microsoft.com/office/drawing/2014/main" id="{68F0AB9C-5AAA-2AB8-131E-F434384F4B4E}"/>
              </a:ext>
            </a:extLst>
          </p:cNvPr>
          <p:cNvGraphicFramePr>
            <a:graphicFrameLocks/>
          </p:cNvGraphicFramePr>
          <p:nvPr>
            <p:extLst>
              <p:ext uri="{D42A27DB-BD31-4B8C-83A1-F6EECF244321}">
                <p14:modId xmlns:p14="http://schemas.microsoft.com/office/powerpoint/2010/main" val="372608154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765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Från vem har du fått tag på narkotika?</a:t>
            </a:r>
            <a:br>
              <a:rPr lang="sv-SE" sz="2000"/>
            </a:br>
            <a:r>
              <a:rPr lang="sv-SE" sz="2000"/>
              <a:t>Andel bland elever som använt narkotika, årskurs 9 och gymnasiet år 2, Värmland år 2025 </a:t>
            </a:r>
            <a:r>
              <a:rPr lang="sv-SE" sz="1200"/>
              <a:t>Flera alternativ kan markeras</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2" name="Diagram 1" descr="Stapeldiagram som visar att det är vanligast att få tag på narkotika från en langare, syskon eller bekant. En liten andel köper själv i onlinebutik.">
            <a:extLst>
              <a:ext uri="{FF2B5EF4-FFF2-40B4-BE49-F238E27FC236}">
                <a16:creationId xmlns:a16="http://schemas.microsoft.com/office/drawing/2014/main" id="{6CCAD202-00D2-405B-A2B8-A123B7B7A392}"/>
              </a:ext>
            </a:extLst>
          </p:cNvPr>
          <p:cNvGraphicFramePr>
            <a:graphicFrameLocks/>
          </p:cNvGraphicFramePr>
          <p:nvPr>
            <p:extLst>
              <p:ext uri="{D42A27DB-BD31-4B8C-83A1-F6EECF244321}">
                <p14:modId xmlns:p14="http://schemas.microsoft.com/office/powerpoint/2010/main" val="1257932144"/>
              </p:ext>
            </p:extLst>
          </p:nvPr>
        </p:nvGraphicFramePr>
        <p:xfrm>
          <a:off x="2495190" y="2482848"/>
          <a:ext cx="719999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933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E676CE-BB18-A3D2-112A-2579158C92AB}"/>
              </a:ext>
            </a:extLst>
          </p:cNvPr>
          <p:cNvSpPr>
            <a:spLocks noGrp="1"/>
          </p:cNvSpPr>
          <p:nvPr>
            <p:ph type="title"/>
          </p:nvPr>
        </p:nvSpPr>
        <p:spPr/>
        <p:txBody>
          <a:bodyPr/>
          <a:lstStyle/>
          <a:p>
            <a:r>
              <a:rPr lang="sv-SE" sz="2000"/>
              <a:t>Andel elever i årskurs 9 som använt receptbelagda läkemedel </a:t>
            </a:r>
            <a:r>
              <a:rPr lang="sv-SE" sz="2000" u="sng"/>
              <a:t>utan</a:t>
            </a:r>
            <a:r>
              <a:rPr lang="sv-SE" sz="2000"/>
              <a:t> läkarordination de senaste 12 månaderna Värmland år 2017 - 2025</a:t>
            </a:r>
          </a:p>
        </p:txBody>
      </p:sp>
      <p:sp>
        <p:nvSpPr>
          <p:cNvPr id="3" name="Platshållare för text 2">
            <a:extLst>
              <a:ext uri="{FF2B5EF4-FFF2-40B4-BE49-F238E27FC236}">
                <a16:creationId xmlns:a16="http://schemas.microsoft.com/office/drawing/2014/main" id="{EEAD75F6-ECDC-30E4-E91A-A5FC408A10C3}"/>
              </a:ext>
            </a:extLst>
          </p:cNvPr>
          <p:cNvSpPr>
            <a:spLocks noGrp="1"/>
          </p:cNvSpPr>
          <p:nvPr>
            <p:ph type="body" sz="quarter" idx="13"/>
          </p:nvPr>
        </p:nvSpPr>
        <p:spPr/>
        <p:txBody>
          <a:bodyPr/>
          <a:lstStyle/>
          <a:p>
            <a:pPr marL="0" indent="0">
              <a:buNone/>
            </a:pPr>
            <a:endParaRPr lang="sv-SE"/>
          </a:p>
        </p:txBody>
      </p:sp>
      <p:graphicFrame>
        <p:nvGraphicFramePr>
          <p:cNvPr id="6" name="Diagram 5" descr="Trendlinje som visar att runt 5 procent av eleverna i årskurs 9 har använt receptbelagda läkemedel utan ordination under åren 2017 till 2025.">
            <a:extLst>
              <a:ext uri="{FF2B5EF4-FFF2-40B4-BE49-F238E27FC236}">
                <a16:creationId xmlns:a16="http://schemas.microsoft.com/office/drawing/2014/main" id="{B79C00CA-3295-F17C-E13C-302D5AD9E0D7}"/>
              </a:ext>
            </a:extLst>
          </p:cNvPr>
          <p:cNvGraphicFramePr>
            <a:graphicFrameLocks/>
          </p:cNvGraphicFramePr>
          <p:nvPr>
            <p:extLst>
              <p:ext uri="{D42A27DB-BD31-4B8C-83A1-F6EECF244321}">
                <p14:modId xmlns:p14="http://schemas.microsoft.com/office/powerpoint/2010/main" val="311236372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165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0279C6-18DC-1521-CAC4-3E75F7F4EBE3}"/>
              </a:ext>
            </a:extLst>
          </p:cNvPr>
          <p:cNvSpPr>
            <a:spLocks noGrp="1"/>
          </p:cNvSpPr>
          <p:nvPr>
            <p:ph type="title"/>
          </p:nvPr>
        </p:nvSpPr>
        <p:spPr>
          <a:xfrm>
            <a:off x="2496808" y="972000"/>
            <a:ext cx="7653955" cy="1325563"/>
          </a:xfrm>
        </p:spPr>
        <p:txBody>
          <a:bodyPr/>
          <a:lstStyle/>
          <a:p>
            <a:r>
              <a:rPr lang="sv-SE" sz="1950"/>
              <a:t>Andel elever i årskurs 9 och gymnasiet år 2 som i berusningssyfte använt läkemedel tillsammans med alkohol under de senaste 12 månaderna, Värmland år 2025</a:t>
            </a:r>
          </a:p>
        </p:txBody>
      </p:sp>
      <p:sp>
        <p:nvSpPr>
          <p:cNvPr id="3" name="Platshållare för text 2">
            <a:extLst>
              <a:ext uri="{FF2B5EF4-FFF2-40B4-BE49-F238E27FC236}">
                <a16:creationId xmlns:a16="http://schemas.microsoft.com/office/drawing/2014/main" id="{CBF7E483-FC3B-4F63-547B-4C5FFCECA433}"/>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2 procent av eleverna i årskurs 9 och 3 procent av eleverna i gymnasiets år 2 har använt läkemedel tillsammans med alkohol i berusningssyfte. ">
            <a:extLst>
              <a:ext uri="{FF2B5EF4-FFF2-40B4-BE49-F238E27FC236}">
                <a16:creationId xmlns:a16="http://schemas.microsoft.com/office/drawing/2014/main" id="{67AA30E2-AD09-6C9D-4E5D-167F9FF644BD}"/>
              </a:ext>
            </a:extLst>
          </p:cNvPr>
          <p:cNvGraphicFramePr>
            <a:graphicFrameLocks/>
          </p:cNvGraphicFramePr>
          <p:nvPr>
            <p:extLst>
              <p:ext uri="{D42A27DB-BD31-4B8C-83A1-F6EECF244321}">
                <p14:modId xmlns:p14="http://schemas.microsoft.com/office/powerpoint/2010/main" val="2954425833"/>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37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832179" cy="1325563"/>
          </a:xfrm>
        </p:spPr>
        <p:txBody>
          <a:bodyPr/>
          <a:lstStyle/>
          <a:p>
            <a:r>
              <a:rPr lang="sv-SE" sz="2000"/>
              <a:t>Andel elever i årskurs 9 som någon gång använt </a:t>
            </a:r>
            <a:br>
              <a:rPr lang="sv-SE" sz="2000"/>
            </a:br>
            <a:r>
              <a:rPr lang="sv-SE" sz="2000"/>
              <a:t>androgena anabola steroider (AAS),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descr="Stapeldiagram som visar att 99 procent av eleverna i årskurs 9 aldrig har använt androgena anabola steroider i Värmland och i riket. ">
            <a:extLst>
              <a:ext uri="{FF2B5EF4-FFF2-40B4-BE49-F238E27FC236}">
                <a16:creationId xmlns:a16="http://schemas.microsoft.com/office/drawing/2014/main" id="{6C35A2D9-CA84-8B13-9DE1-EAD31136EA0E}"/>
              </a:ext>
              <a:ext uri="{147F2762-F138-4A5C-976F-8EAC2B608ADB}">
                <a16:predDERef xmlns:a16="http://schemas.microsoft.com/office/drawing/2014/main" pred="{AD2E311C-3406-45CA-8973-6E76CB40BB22}"/>
              </a:ext>
            </a:extLst>
          </p:cNvPr>
          <p:cNvGraphicFramePr>
            <a:graphicFrameLocks/>
          </p:cNvGraphicFramePr>
          <p:nvPr>
            <p:extLst>
              <p:ext uri="{D42A27DB-BD31-4B8C-83A1-F6EECF244321}">
                <p14:modId xmlns:p14="http://schemas.microsoft.com/office/powerpoint/2010/main" val="284725619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527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7420" y="972001"/>
            <a:ext cx="7200000" cy="548890"/>
          </a:xfrm>
        </p:spPr>
        <p:txBody>
          <a:bodyPr>
            <a:normAutofit/>
          </a:bodyPr>
          <a:lstStyle/>
          <a:p>
            <a:r>
              <a:rPr lang="sv-SE" sz="2800"/>
              <a:t>Resultatredovisning (1)</a:t>
            </a:r>
          </a:p>
        </p:txBody>
      </p:sp>
      <p:sp>
        <p:nvSpPr>
          <p:cNvPr id="3" name="Platshållare för innehåll 2" descr="Här beskrivs grundförutsättningar för resultatsammanställningen. Att resultaten redovisas i procent och att nationella jämförelser är hämtade från CANs undersökning Skolelevers drogvanor."/>
          <p:cNvSpPr>
            <a:spLocks noGrp="1"/>
          </p:cNvSpPr>
          <p:nvPr>
            <p:ph type="body" sz="quarter" idx="13"/>
          </p:nvPr>
        </p:nvSpPr>
        <p:spPr>
          <a:xfrm>
            <a:off x="1987420" y="1520891"/>
            <a:ext cx="7513446" cy="4201959"/>
          </a:xfrm>
        </p:spPr>
        <p:txBody>
          <a:bodyPr vert="horz" lIns="91440" tIns="45720" rIns="91440" bIns="45720" rtlCol="0">
            <a:noAutofit/>
          </a:bodyPr>
          <a:lstStyle/>
          <a:p>
            <a:r>
              <a:rPr lang="sv-SE" dirty="0"/>
              <a:t>Resultat återrapporteras på länsnivå samt kommun- och skolnivå om det är minst 25 svarande elever. </a:t>
            </a:r>
          </a:p>
          <a:p>
            <a:r>
              <a:rPr lang="sv-SE" dirty="0"/>
              <a:t>Resultat redovisas i procent.</a:t>
            </a:r>
          </a:p>
          <a:p>
            <a:r>
              <a:rPr lang="sv-SE" dirty="0"/>
              <a:t>Procentandelarna i diagrammen visar procent av de som svarat på den aktuella frågan (om ej annat anges).</a:t>
            </a:r>
          </a:p>
          <a:p>
            <a:r>
              <a:rPr lang="sv-SE" dirty="0"/>
              <a:t>Rikets resultat är hämtat från CANs undersökning Skolelevers drogvanor 2025. </a:t>
            </a:r>
          </a:p>
          <a:p>
            <a:r>
              <a:rPr lang="sv-SE" dirty="0"/>
              <a:t>Vid beteckningen * är antalet svar i gruppen mindre än 25 och uppgiften återges inte.</a:t>
            </a:r>
          </a:p>
          <a:p>
            <a:endParaRPr lang="sv-SE" dirty="0"/>
          </a:p>
        </p:txBody>
      </p:sp>
    </p:spTree>
    <p:extLst>
      <p:ext uri="{BB962C8B-B14F-4D97-AF65-F5344CB8AC3E}">
        <p14:creationId xmlns:p14="http://schemas.microsoft.com/office/powerpoint/2010/main" val="76476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4A6BB5B-3908-213D-56D2-DE8758006677}"/>
              </a:ext>
            </a:extLst>
          </p:cNvPr>
          <p:cNvSpPr>
            <a:spLocks noGrp="1"/>
          </p:cNvSpPr>
          <p:nvPr>
            <p:ph type="body" idx="1"/>
          </p:nvPr>
        </p:nvSpPr>
        <p:spPr/>
        <p:txBody>
          <a:bodyPr/>
          <a:lstStyle/>
          <a:p>
            <a:r>
              <a:rPr lang="sv-SE"/>
              <a:t>Sniffat/boffat</a:t>
            </a:r>
          </a:p>
        </p:txBody>
      </p:sp>
      <p:sp>
        <p:nvSpPr>
          <p:cNvPr id="8" name="Platshållare för text 7">
            <a:extLst>
              <a:ext uri="{FF2B5EF4-FFF2-40B4-BE49-F238E27FC236}">
                <a16:creationId xmlns:a16="http://schemas.microsoft.com/office/drawing/2014/main" id="{DACAD405-9E65-33C5-CE5E-BBB60D093F8A}"/>
              </a:ext>
            </a:extLst>
          </p:cNvPr>
          <p:cNvSpPr>
            <a:spLocks noGrp="1"/>
          </p:cNvSpPr>
          <p:nvPr>
            <p:ph type="body" sz="quarter" idx="3"/>
          </p:nvPr>
        </p:nvSpPr>
        <p:spPr/>
        <p:txBody>
          <a:bodyPr/>
          <a:lstStyle/>
          <a:p>
            <a:r>
              <a:rPr lang="sv-SE"/>
              <a:t>Lustgas</a:t>
            </a:r>
          </a:p>
        </p:txBody>
      </p:sp>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sniffat/boffat och som använt lustgas de senaste 12 månaderna, Värmland år 2025</a:t>
            </a:r>
          </a:p>
        </p:txBody>
      </p:sp>
      <p:graphicFrame>
        <p:nvGraphicFramePr>
          <p:cNvPr id="5" name="Diagram 4" descr="Stapeldiagram som visar att 2 procent av eleverna i årskurs 9 i Värmland och 1 procent i riket har använt lustgas under de senaste 12 månaderna.">
            <a:extLst>
              <a:ext uri="{FF2B5EF4-FFF2-40B4-BE49-F238E27FC236}">
                <a16:creationId xmlns:a16="http://schemas.microsoft.com/office/drawing/2014/main" id="{0101C0FA-B3A8-24A4-A013-CF7199D55F16}"/>
              </a:ext>
            </a:extLst>
          </p:cNvPr>
          <p:cNvGraphicFramePr>
            <a:graphicFrameLocks/>
          </p:cNvGraphicFramePr>
          <p:nvPr>
            <p:extLst>
              <p:ext uri="{D42A27DB-BD31-4B8C-83A1-F6EECF244321}">
                <p14:modId xmlns:p14="http://schemas.microsoft.com/office/powerpoint/2010/main" val="4089352950"/>
              </p:ext>
            </p:extLst>
          </p:nvPr>
        </p:nvGraphicFramePr>
        <p:xfrm>
          <a:off x="6007395" y="2492082"/>
          <a:ext cx="4603898" cy="3231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Stapeldiagram som visar att 3 procent av eleverna i årskurs 9 i Värmland och 1 procent i riket har sniffat eller boffat under de senaste 12 månaderna.">
            <a:extLst>
              <a:ext uri="{FF2B5EF4-FFF2-40B4-BE49-F238E27FC236}">
                <a16:creationId xmlns:a16="http://schemas.microsoft.com/office/drawing/2014/main" id="{E84CE04C-28ED-9A18-26F4-782BBCF59438}"/>
              </a:ext>
              <a:ext uri="{147F2762-F138-4A5C-976F-8EAC2B608ADB}">
                <a16:predDERef xmlns:a16="http://schemas.microsoft.com/office/drawing/2014/main" pred="{0101C0FA-B3A8-24A4-A013-CF7199D55F16}"/>
              </a:ext>
            </a:extLst>
          </p:cNvPr>
          <p:cNvGraphicFramePr>
            <a:graphicFrameLocks/>
          </p:cNvGraphicFramePr>
          <p:nvPr>
            <p:extLst>
              <p:ext uri="{D42A27DB-BD31-4B8C-83A1-F6EECF244321}">
                <p14:modId xmlns:p14="http://schemas.microsoft.com/office/powerpoint/2010/main" val="830207825"/>
              </p:ext>
            </p:extLst>
          </p:nvPr>
        </p:nvGraphicFramePr>
        <p:xfrm>
          <a:off x="1295163" y="2492082"/>
          <a:ext cx="4090228" cy="3231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0659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FCB687-F89D-CCA0-755B-DA0DFB506C55}"/>
              </a:ext>
            </a:extLst>
          </p:cNvPr>
          <p:cNvSpPr>
            <a:spLocks noGrp="1"/>
          </p:cNvSpPr>
          <p:nvPr>
            <p:ph type="title"/>
          </p:nvPr>
        </p:nvSpPr>
        <p:spPr/>
        <p:txBody>
          <a:bodyPr/>
          <a:lstStyle/>
          <a:p>
            <a:r>
              <a:rPr lang="sv-SE" sz="2000"/>
              <a:t>Vad kan du få tag på inom 24 timmar?</a:t>
            </a:r>
            <a:br>
              <a:rPr lang="sv-SE" sz="2000"/>
            </a:br>
            <a:r>
              <a:rPr lang="sv-SE" sz="2000"/>
              <a:t>Andel elever i årskurs 9, Värmland år 2015 - 2025</a:t>
            </a:r>
          </a:p>
        </p:txBody>
      </p:sp>
      <p:sp>
        <p:nvSpPr>
          <p:cNvPr id="3" name="Platshållare för text 2">
            <a:extLst>
              <a:ext uri="{FF2B5EF4-FFF2-40B4-BE49-F238E27FC236}">
                <a16:creationId xmlns:a16="http://schemas.microsoft.com/office/drawing/2014/main" id="{C549366B-8FB1-244A-C803-5B7E9AF37CC3}"/>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under perioden 2015 till 2025 har andelen elever i årskurs 9 som kan få tag på alkohol inom 24 timmar minskat från 50 till 41 procent. Andelen som kan få tag på narkotika har minskat från 12 till 9 procent. Andelen som kan få tag på anabola steroider har minskat från 7 till 5 procent.">
            <a:extLst>
              <a:ext uri="{FF2B5EF4-FFF2-40B4-BE49-F238E27FC236}">
                <a16:creationId xmlns:a16="http://schemas.microsoft.com/office/drawing/2014/main" id="{F7C2E6BA-A58B-F996-215D-93FECFA888E2}"/>
              </a:ext>
            </a:extLst>
          </p:cNvPr>
          <p:cNvGraphicFramePr>
            <a:graphicFrameLocks/>
          </p:cNvGraphicFramePr>
          <p:nvPr>
            <p:extLst>
              <p:ext uri="{D42A27DB-BD31-4B8C-83A1-F6EECF244321}">
                <p14:modId xmlns:p14="http://schemas.microsoft.com/office/powerpoint/2010/main" val="345222425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12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spel om pengar.">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Spel om pengar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1" name="Bildobjekt 10">
            <a:extLst>
              <a:ext uri="{FF2B5EF4-FFF2-40B4-BE49-F238E27FC236}">
                <a16:creationId xmlns:a16="http://schemas.microsoft.com/office/drawing/2014/main" id="{E6E8F94C-B513-3349-9A72-ED16EF6568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38" y="319708"/>
            <a:ext cx="6112403" cy="4639918"/>
          </a:xfrm>
          <a:prstGeom prst="rect">
            <a:avLst/>
          </a:prstGeom>
        </p:spPr>
      </p:pic>
    </p:spTree>
    <p:extLst>
      <p:ext uri="{BB962C8B-B14F-4D97-AF65-F5344CB8AC3E}">
        <p14:creationId xmlns:p14="http://schemas.microsoft.com/office/powerpoint/2010/main" val="1664104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596C66-5879-8476-7235-A841271C5FB9}"/>
              </a:ext>
            </a:extLst>
          </p:cNvPr>
          <p:cNvSpPr>
            <a:spLocks noGrp="1"/>
          </p:cNvSpPr>
          <p:nvPr>
            <p:ph type="title"/>
          </p:nvPr>
        </p:nvSpPr>
        <p:spPr/>
        <p:txBody>
          <a:bodyPr/>
          <a:lstStyle/>
          <a:p>
            <a:r>
              <a:rPr lang="sv-SE" sz="2000"/>
              <a:t>Andel elever i årskurs 9 som spelat om pengar de senaste 12 månaderna, Värmland och riket år 2019 - 2025</a:t>
            </a:r>
          </a:p>
        </p:txBody>
      </p:sp>
      <p:sp>
        <p:nvSpPr>
          <p:cNvPr id="3" name="Platshållare för text 2">
            <a:extLst>
              <a:ext uri="{FF2B5EF4-FFF2-40B4-BE49-F238E27FC236}">
                <a16:creationId xmlns:a16="http://schemas.microsoft.com/office/drawing/2014/main" id="{C326E255-FC6C-CB97-3D26-1B36405C7CA2}"/>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andelen killar som spelar om pengar ökar både i Värmland och i riket. Under tidsperioden 2019 till 2025 har andelen killar som spelar om pengar ökat från cirka 20 till 30 procent. Medan andelen tjejer ligger på en stabilt lägre nivå på cirka 8 procent. ">
            <a:extLst>
              <a:ext uri="{FF2B5EF4-FFF2-40B4-BE49-F238E27FC236}">
                <a16:creationId xmlns:a16="http://schemas.microsoft.com/office/drawing/2014/main" id="{8C93577A-957F-BD91-8DC7-FE48A16D22DA}"/>
              </a:ext>
            </a:extLst>
          </p:cNvPr>
          <p:cNvGraphicFramePr>
            <a:graphicFrameLocks/>
          </p:cNvGraphicFramePr>
          <p:nvPr>
            <p:extLst>
              <p:ext uri="{D42A27DB-BD31-4B8C-83A1-F6EECF244321}">
                <p14:modId xmlns:p14="http://schemas.microsoft.com/office/powerpoint/2010/main" val="16712661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8487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51317" cy="1325563"/>
          </a:xfrm>
        </p:spPr>
        <p:txBody>
          <a:bodyPr/>
          <a:lstStyle/>
          <a:p>
            <a:r>
              <a:rPr lang="sv-SE" sz="2000"/>
              <a:t>Andel elever i årskurs 9 som spelat om pengar de senaste 12 månaderna per boendekommun, Värmland och riket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4" name="Diagram 3" descr="Stapeldiagram som visar att 20 procent av eleverna i årskurs 9 i Värmland och 17 procent i riket spelat om pengar de senaste 12 månaderna. Andelen är högre bland killar än tjejer. Högst andel i kommunerna är 33 procent och lägst är 12 procent.">
            <a:extLst>
              <a:ext uri="{FF2B5EF4-FFF2-40B4-BE49-F238E27FC236}">
                <a16:creationId xmlns:a16="http://schemas.microsoft.com/office/drawing/2014/main" id="{5881805F-A87A-4FCF-96A1-2D4C0BD70BDA}"/>
              </a:ext>
            </a:extLst>
          </p:cNvPr>
          <p:cNvGraphicFramePr>
            <a:graphicFrameLocks/>
          </p:cNvGraphicFramePr>
          <p:nvPr>
            <p:extLst>
              <p:ext uri="{D42A27DB-BD31-4B8C-83A1-F6EECF244321}">
                <p14:modId xmlns:p14="http://schemas.microsoft.com/office/powerpoint/2010/main" val="3466306378"/>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557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attityder till och risker med ANDT.">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Attityder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xfrm>
            <a:off x="963086" y="2084851"/>
            <a:ext cx="5667768" cy="1500188"/>
          </a:xfrm>
          <a:prstGeom prst="rect">
            <a:avLst/>
          </a:prstGeom>
        </p:spPr>
        <p:txBody>
          <a:bodyPr anchor="b">
            <a:normAutofit/>
          </a:bodyPr>
          <a:lstStyle/>
          <a:p>
            <a:pPr marL="0" indent="0">
              <a:buNone/>
            </a:pPr>
            <a:r>
              <a:rPr lang="sv-SE">
                <a:solidFill>
                  <a:schemeClr val="tx1"/>
                </a:solidFill>
              </a:rPr>
              <a:t>Hur riskabel är ANDT-användningen enligt elever?</a:t>
            </a:r>
          </a:p>
        </p:txBody>
      </p:sp>
      <p:pic>
        <p:nvPicPr>
          <p:cNvPr id="6" name="Bildobjekt 5">
            <a:extLst>
              <a:ext uri="{FF2B5EF4-FFF2-40B4-BE49-F238E27FC236}">
                <a16:creationId xmlns:a16="http://schemas.microsoft.com/office/drawing/2014/main" id="{3BD27239-08DD-5344-8144-C10F46AAF0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Tree>
    <p:extLst>
      <p:ext uri="{BB962C8B-B14F-4D97-AF65-F5344CB8AC3E}">
        <p14:creationId xmlns:p14="http://schemas.microsoft.com/office/powerpoint/2010/main" val="2251968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F1A22-D1EF-BA76-4173-2429D01C84FD}"/>
              </a:ext>
            </a:extLst>
          </p:cNvPr>
          <p:cNvSpPr>
            <a:spLocks noGrp="1"/>
          </p:cNvSpPr>
          <p:nvPr>
            <p:ph type="title"/>
          </p:nvPr>
        </p:nvSpPr>
        <p:spPr/>
        <p:txBody>
          <a:bodyPr/>
          <a:lstStyle/>
          <a:p>
            <a:r>
              <a:rPr lang="sv-SE" sz="2000"/>
              <a:t>År 2025, andel värmländska elever i åk 9 som tycker det är ingen eller liten risk för hälsan att...</a:t>
            </a:r>
          </a:p>
        </p:txBody>
      </p:sp>
      <p:sp>
        <p:nvSpPr>
          <p:cNvPr id="3" name="Platshållare för text 2">
            <a:extLst>
              <a:ext uri="{FF2B5EF4-FFF2-40B4-BE49-F238E27FC236}">
                <a16:creationId xmlns:a16="http://schemas.microsoft.com/office/drawing/2014/main" id="{376A5296-4499-4A41-EFF3-1B86914C1F33}"/>
              </a:ext>
            </a:extLst>
          </p:cNvPr>
          <p:cNvSpPr>
            <a:spLocks noGrp="1"/>
          </p:cNvSpPr>
          <p:nvPr>
            <p:ph type="body" sz="quarter" idx="13"/>
          </p:nvPr>
        </p:nvSpPr>
        <p:spPr/>
        <p:txBody>
          <a:bodyPr/>
          <a:lstStyle/>
          <a:p>
            <a:pPr marL="0" indent="0">
              <a:buNone/>
            </a:pPr>
            <a:endParaRPr lang="sv-SE"/>
          </a:p>
        </p:txBody>
      </p:sp>
      <p:graphicFrame>
        <p:nvGraphicFramePr>
          <p:cNvPr id="6" name="Diagram 5" descr="Stapeldiagram som visar att 41 procent av killarna tycker att det är ingen eller liten risk för hälsan att snusa varje dag. 36 procent tycker det är lite eller ingen risk att prova cannabis. Medan andelen är 26 respektive 30 procent för tjejerna. 20 procent av killarna och 12 procent av tjejerna tycker det är liten eller ingen hälsorisk att vara berusad varje helg.">
            <a:extLst>
              <a:ext uri="{FF2B5EF4-FFF2-40B4-BE49-F238E27FC236}">
                <a16:creationId xmlns:a16="http://schemas.microsoft.com/office/drawing/2014/main" id="{F390FD7F-1E1C-887D-FD99-F444AC64641F}"/>
              </a:ext>
            </a:extLst>
          </p:cNvPr>
          <p:cNvGraphicFramePr>
            <a:graphicFrameLocks/>
          </p:cNvGraphicFramePr>
          <p:nvPr>
            <p:extLst>
              <p:ext uri="{D42A27DB-BD31-4B8C-83A1-F6EECF244321}">
                <p14:modId xmlns:p14="http://schemas.microsoft.com/office/powerpoint/2010/main" val="391484783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979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CF8B8-6368-18CE-B6B1-5AECE4F4DCC8}"/>
              </a:ext>
            </a:extLst>
          </p:cNvPr>
          <p:cNvSpPr>
            <a:spLocks noGrp="1"/>
          </p:cNvSpPr>
          <p:nvPr>
            <p:ph type="title"/>
          </p:nvPr>
        </p:nvSpPr>
        <p:spPr/>
        <p:txBody>
          <a:bodyPr/>
          <a:lstStyle/>
          <a:p>
            <a:r>
              <a:rPr lang="sv-SE" sz="2000" noProof="0"/>
              <a:t>Andel elever i årskurs 9 som säger bestämt nej eller troligen nej om de blir erbjudna narkotika</a:t>
            </a:r>
            <a:br>
              <a:rPr lang="sv-SE" sz="2000" noProof="0"/>
            </a:br>
            <a:r>
              <a:rPr lang="sv-SE" sz="2000" noProof="0"/>
              <a:t>Värmland år 2013 - 2025</a:t>
            </a:r>
          </a:p>
        </p:txBody>
      </p:sp>
      <p:sp>
        <p:nvSpPr>
          <p:cNvPr id="3" name="Platshållare för text 2">
            <a:extLst>
              <a:ext uri="{FF2B5EF4-FFF2-40B4-BE49-F238E27FC236}">
                <a16:creationId xmlns:a16="http://schemas.microsoft.com/office/drawing/2014/main" id="{97F39DCB-D31A-0BCB-D05C-F025DBC2D308}"/>
              </a:ext>
            </a:extLst>
          </p:cNvPr>
          <p:cNvSpPr>
            <a:spLocks noGrp="1"/>
          </p:cNvSpPr>
          <p:nvPr>
            <p:ph type="body" sz="quarter" idx="13"/>
          </p:nvPr>
        </p:nvSpPr>
        <p:spPr>
          <a:xfrm>
            <a:off x="2496809" y="2447681"/>
            <a:ext cx="7200000" cy="3240000"/>
          </a:xfrm>
        </p:spPr>
        <p:txBody>
          <a:bodyPr/>
          <a:lstStyle/>
          <a:p>
            <a:pPr marL="0" indent="0">
              <a:buNone/>
            </a:pPr>
            <a:endParaRPr lang="sv-SE"/>
          </a:p>
        </p:txBody>
      </p:sp>
      <p:graphicFrame>
        <p:nvGraphicFramePr>
          <p:cNvPr id="4" name="Diagram 3" descr="Trendlinje som visar att cirka 95 procent av både tjejer och killar skulle säga nej om de blir erbjudna narkotika. Utvecklingen har varit stabil under åren 2013 till 2025.">
            <a:extLst>
              <a:ext uri="{FF2B5EF4-FFF2-40B4-BE49-F238E27FC236}">
                <a16:creationId xmlns:a16="http://schemas.microsoft.com/office/drawing/2014/main" id="{05C75A26-CFBD-5045-8E10-A8623ED08019}"/>
              </a:ext>
            </a:extLst>
          </p:cNvPr>
          <p:cNvGraphicFramePr>
            <a:graphicFrameLocks/>
          </p:cNvGraphicFramePr>
          <p:nvPr>
            <p:extLst>
              <p:ext uri="{D42A27DB-BD31-4B8C-83A1-F6EECF244321}">
                <p14:modId xmlns:p14="http://schemas.microsoft.com/office/powerpoint/2010/main" val="745183822"/>
              </p:ext>
            </p:extLst>
          </p:nvPr>
        </p:nvGraphicFramePr>
        <p:xfrm>
          <a:off x="2493570" y="2518018"/>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290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a:br>
            <a:r>
              <a:rPr lang="sv-SE" sz="2000"/>
              <a:t>Om du blir erbjuden narkotika, vad säger du då?</a:t>
            </a:r>
            <a:br>
              <a:rPr lang="sv-SE" sz="2000"/>
            </a:br>
            <a:r>
              <a:rPr lang="sv-SE" sz="2000"/>
              <a:t>Andel elever i årskurs 9, Värmland, år 2025</a:t>
            </a:r>
            <a:endParaRPr lang="sv-SE" sz="1200"/>
          </a:p>
        </p:txBody>
      </p:sp>
      <p:graphicFrame>
        <p:nvGraphicFramePr>
          <p:cNvPr id="7" name="Diagram 6" descr="Stapeldiagram som visar att 84 procent av eleverna i årskurs 9 säger nej om de blir erbjudna narkotika. Små skillnader mellan killar och tjejer.">
            <a:extLst>
              <a:ext uri="{FF2B5EF4-FFF2-40B4-BE49-F238E27FC236}">
                <a16:creationId xmlns:a16="http://schemas.microsoft.com/office/drawing/2014/main" id="{6D010906-FB8C-411D-8B20-DAB238347A54}"/>
              </a:ext>
            </a:extLst>
          </p:cNvPr>
          <p:cNvGraphicFramePr>
            <a:graphicFrameLocks/>
          </p:cNvGraphicFramePr>
          <p:nvPr>
            <p:extLst>
              <p:ext uri="{D42A27DB-BD31-4B8C-83A1-F6EECF244321}">
                <p14:modId xmlns:p14="http://schemas.microsoft.com/office/powerpoint/2010/main" val="3614405912"/>
              </p:ext>
            </p:extLst>
          </p:nvPr>
        </p:nvGraphicFramePr>
        <p:xfrm>
          <a:off x="2496809" y="2553188"/>
          <a:ext cx="7196764" cy="3251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010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C2F6D0-F1ED-2DBB-5663-1F4797780D77}"/>
              </a:ext>
            </a:extLst>
          </p:cNvPr>
          <p:cNvSpPr>
            <a:spLocks noGrp="1"/>
          </p:cNvSpPr>
          <p:nvPr>
            <p:ph type="title"/>
          </p:nvPr>
        </p:nvSpPr>
        <p:spPr/>
        <p:txBody>
          <a:bodyPr/>
          <a:lstStyle/>
          <a:p>
            <a:r>
              <a:rPr lang="sv-SE" sz="2000"/>
              <a:t>Var sätter du gränsen när det gäller cannabis?</a:t>
            </a:r>
            <a:br>
              <a:rPr lang="sv-SE" sz="2000"/>
            </a:br>
            <a:r>
              <a:rPr lang="sv-SE" sz="2000"/>
              <a:t>Andel elever i årskurs 9, Värmland, år 2013 - 2025</a:t>
            </a:r>
          </a:p>
        </p:txBody>
      </p:sp>
      <p:graphicFrame>
        <p:nvGraphicFramePr>
          <p:cNvPr id="6" name="Diagram 5" descr="Trendlinje som visar att en majoritet av eleverna i årskurs 9 tycker att man ska avstå cannabis. Andelen som tycker att man ska avstå har ökat något sedan 2019.">
            <a:extLst>
              <a:ext uri="{FF2B5EF4-FFF2-40B4-BE49-F238E27FC236}">
                <a16:creationId xmlns:a16="http://schemas.microsoft.com/office/drawing/2014/main" id="{D41F94CD-F0AE-46C5-6C69-6092D3EB338A}"/>
              </a:ext>
            </a:extLst>
          </p:cNvPr>
          <p:cNvGraphicFramePr>
            <a:graphicFrameLocks/>
          </p:cNvGraphicFramePr>
          <p:nvPr>
            <p:extLst>
              <p:ext uri="{D42A27DB-BD31-4B8C-83A1-F6EECF244321}">
                <p14:modId xmlns:p14="http://schemas.microsoft.com/office/powerpoint/2010/main" val="324700155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91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B0D81-2610-432B-A55A-0B70C0121F64}"/>
              </a:ext>
            </a:extLst>
          </p:cNvPr>
          <p:cNvSpPr>
            <a:spLocks noGrp="1"/>
          </p:cNvSpPr>
          <p:nvPr>
            <p:ph type="title"/>
          </p:nvPr>
        </p:nvSpPr>
        <p:spPr>
          <a:xfrm>
            <a:off x="1894114" y="972000"/>
            <a:ext cx="7802695" cy="1325563"/>
          </a:xfrm>
        </p:spPr>
        <p:txBody>
          <a:bodyPr>
            <a:normAutofit/>
          </a:bodyPr>
          <a:lstStyle/>
          <a:p>
            <a:r>
              <a:rPr lang="sv-SE" sz="2800">
                <a:solidFill>
                  <a:srgbClr val="000000"/>
                </a:solidFill>
              </a:rPr>
              <a:t>Resultatredovisning (2)</a:t>
            </a:r>
            <a:endParaRPr lang="sv-SE" sz="2800"/>
          </a:p>
        </p:txBody>
      </p:sp>
      <p:sp>
        <p:nvSpPr>
          <p:cNvPr id="4" name="Platshållare för text 3" descr="Kommunresultaten är baserade på eleverna boende i respektive kommun. Mer information om genomförandet av undersökningen finns sista i dokumentet.">
            <a:extLst>
              <a:ext uri="{FF2B5EF4-FFF2-40B4-BE49-F238E27FC236}">
                <a16:creationId xmlns:a16="http://schemas.microsoft.com/office/drawing/2014/main" id="{4776AF90-F61C-4DD2-9115-5DFB7449B1DC}"/>
              </a:ext>
            </a:extLst>
          </p:cNvPr>
          <p:cNvSpPr>
            <a:spLocks noGrp="1"/>
          </p:cNvSpPr>
          <p:nvPr>
            <p:ph type="body" sz="quarter" idx="13"/>
          </p:nvPr>
        </p:nvSpPr>
        <p:spPr>
          <a:xfrm>
            <a:off x="1894114" y="2482850"/>
            <a:ext cx="7802695" cy="3240000"/>
          </a:xfrm>
        </p:spPr>
        <p:txBody>
          <a:bodyPr>
            <a:normAutofit fontScale="92500"/>
          </a:bodyPr>
          <a:lstStyle/>
          <a:p>
            <a:r>
              <a:rPr lang="sv-SE" sz="2600" dirty="0"/>
              <a:t>Markering med tre punkter (…) innebär att antalet elever som angett svaret är färre än fyra. </a:t>
            </a:r>
          </a:p>
          <a:p>
            <a:r>
              <a:rPr lang="sv-SE" sz="2600" dirty="0"/>
              <a:t>I skolrapporterna är kommunresultaten som redovisas andelen för alla elever boende i nämnd kommun.</a:t>
            </a:r>
          </a:p>
          <a:p>
            <a:r>
              <a:rPr lang="sv-SE" sz="2600" dirty="0"/>
              <a:t>Mer information om hur undersökningen har genomförts och resultatredovisning finns sist i bildspelet.</a:t>
            </a:r>
          </a:p>
          <a:p>
            <a:endParaRPr lang="sv-SE" sz="2600" dirty="0"/>
          </a:p>
        </p:txBody>
      </p:sp>
    </p:spTree>
    <p:extLst>
      <p:ext uri="{BB962C8B-B14F-4D97-AF65-F5344CB8AC3E}">
        <p14:creationId xmlns:p14="http://schemas.microsoft.com/office/powerpoint/2010/main" val="2597040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a:br>
            <a:r>
              <a:rPr lang="sv-SE" sz="2000"/>
              <a:t>Var sätter du gränsen när det gäller cannabis?</a:t>
            </a:r>
            <a:br>
              <a:rPr lang="sv-SE" sz="2000"/>
            </a:br>
            <a:r>
              <a:rPr lang="sv-SE" sz="2000"/>
              <a:t>Andel elever i årskurs 9, Värmland, år 2025</a:t>
            </a:r>
            <a:endParaRPr lang="sv-SE" sz="1200"/>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2" name="Diagram 1" descr="Stapeldiagram som visar att 87 procent av eleverna i årskurs 9 svarar att de tycker att man ska avstå cannabis. Bland killar är andelen 85 procent och bland tjejer 89 procent.">
            <a:extLst>
              <a:ext uri="{FF2B5EF4-FFF2-40B4-BE49-F238E27FC236}">
                <a16:creationId xmlns:a16="http://schemas.microsoft.com/office/drawing/2014/main" id="{3B8B050E-83C0-45A7-970C-764361818B77}"/>
              </a:ext>
            </a:extLst>
          </p:cNvPr>
          <p:cNvGraphicFramePr>
            <a:graphicFrameLocks/>
          </p:cNvGraphicFramePr>
          <p:nvPr>
            <p:extLst>
              <p:ext uri="{D42A27DB-BD31-4B8C-83A1-F6EECF244321}">
                <p14:modId xmlns:p14="http://schemas.microsoft.com/office/powerpoint/2010/main" val="3773043922"/>
              </p:ext>
            </p:extLst>
          </p:nvPr>
        </p:nvGraphicFramePr>
        <p:xfrm>
          <a:off x="2493573" y="2506293"/>
          <a:ext cx="7200000" cy="3240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270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A5DA22-4D35-C108-492B-9E1C89ABF47A}"/>
              </a:ext>
            </a:extLst>
          </p:cNvPr>
          <p:cNvSpPr>
            <a:spLocks noGrp="1"/>
          </p:cNvSpPr>
          <p:nvPr>
            <p:ph type="title"/>
          </p:nvPr>
        </p:nvSpPr>
        <p:spPr/>
        <p:txBody>
          <a:bodyPr/>
          <a:lstStyle/>
          <a:p>
            <a:r>
              <a:rPr lang="sv-SE" sz="2000"/>
              <a:t>Andel elever som </a:t>
            </a:r>
            <a:r>
              <a:rPr lang="sv-SE" sz="2000" u="sng"/>
              <a:t>inte alls </a:t>
            </a:r>
            <a:r>
              <a:rPr lang="sv-SE" sz="2000"/>
              <a:t>håller med om att det är upp till var och en om man vill använda cannabis </a:t>
            </a:r>
            <a:br>
              <a:rPr lang="sv-SE" sz="2000"/>
            </a:br>
            <a:r>
              <a:rPr lang="sv-SE" sz="2000"/>
              <a:t>årskurs 9, Värmland, år 2015 – 2025</a:t>
            </a:r>
          </a:p>
        </p:txBody>
      </p:sp>
      <p:sp>
        <p:nvSpPr>
          <p:cNvPr id="3" name="Platshållare för text 2">
            <a:extLst>
              <a:ext uri="{FF2B5EF4-FFF2-40B4-BE49-F238E27FC236}">
                <a16:creationId xmlns:a16="http://schemas.microsoft.com/office/drawing/2014/main" id="{C99E68B3-6AA6-8A6C-1440-2933CF7CC191}"/>
              </a:ext>
            </a:extLst>
          </p:cNvPr>
          <p:cNvSpPr>
            <a:spLocks noGrp="1"/>
          </p:cNvSpPr>
          <p:nvPr>
            <p:ph type="body" sz="quarter" idx="13"/>
          </p:nvPr>
        </p:nvSpPr>
        <p:spPr/>
        <p:txBody>
          <a:bodyPr/>
          <a:lstStyle/>
          <a:p>
            <a:endParaRPr lang="sv-SE"/>
          </a:p>
        </p:txBody>
      </p:sp>
      <p:graphicFrame>
        <p:nvGraphicFramePr>
          <p:cNvPr id="4" name="Diagram 3" descr="Trendlinje som visar på en ökad andel elever i årskurs 9 som inte håller med om att det är upp till var och en att använda cannabis, för perioden 2015 till 2025.">
            <a:extLst>
              <a:ext uri="{FF2B5EF4-FFF2-40B4-BE49-F238E27FC236}">
                <a16:creationId xmlns:a16="http://schemas.microsoft.com/office/drawing/2014/main" id="{11D583A1-F19A-5216-ED59-367C2C7932ED}"/>
              </a:ext>
            </a:extLst>
          </p:cNvPr>
          <p:cNvGraphicFramePr>
            <a:graphicFrameLocks/>
          </p:cNvGraphicFramePr>
          <p:nvPr>
            <p:extLst>
              <p:ext uri="{D42A27DB-BD31-4B8C-83A1-F6EECF244321}">
                <p14:modId xmlns:p14="http://schemas.microsoft.com/office/powerpoint/2010/main" val="2933842992"/>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681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br>
              <a:rPr lang="sv-SE" sz="2000"/>
            </a:br>
            <a:r>
              <a:rPr lang="sv-SE" sz="2000"/>
              <a:t>Andel elever i årskurs 9, Värmland, år 2025 </a:t>
            </a:r>
            <a:br>
              <a:rPr lang="sv-SE" sz="2000"/>
            </a:br>
            <a:r>
              <a:rPr lang="sv-SE" sz="2000"/>
              <a:t>Det är upp till var och en om man vill använda cannabis. Jag håller…</a:t>
            </a:r>
            <a:endParaRPr lang="sv-SE" sz="1200"/>
          </a:p>
        </p:txBody>
      </p:sp>
      <p:graphicFrame>
        <p:nvGraphicFramePr>
          <p:cNvPr id="4" name="Diagram 3" descr="Stapeldiagram som visar att 41 procent av killarna och 32 procent av tjejerna inte alls håller med om att det är upp till var och en om en vill använda cannabis. 24 procent av killarna och 23 procent av tjejerna tycker att det är upp till var och en att själv bestämma.">
            <a:extLst>
              <a:ext uri="{FF2B5EF4-FFF2-40B4-BE49-F238E27FC236}">
                <a16:creationId xmlns:a16="http://schemas.microsoft.com/office/drawing/2014/main" id="{5102341E-C86A-4258-AB8B-38D279B0106E}"/>
              </a:ext>
            </a:extLst>
          </p:cNvPr>
          <p:cNvGraphicFramePr>
            <a:graphicFrameLocks/>
          </p:cNvGraphicFramePr>
          <p:nvPr>
            <p:extLst>
              <p:ext uri="{D42A27DB-BD31-4B8C-83A1-F6EECF244321}">
                <p14:modId xmlns:p14="http://schemas.microsoft.com/office/powerpoint/2010/main" val="159399435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9431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energidryck och kosttillskott. ">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fontScale="90000"/>
          </a:bodyPr>
          <a:lstStyle/>
          <a:p>
            <a:r>
              <a:rPr lang="sv-SE" cap="none" dirty="0"/>
              <a:t>Energidryck och</a:t>
            </a:r>
            <a:br>
              <a:rPr lang="sv-SE" cap="none" dirty="0"/>
            </a:br>
            <a:r>
              <a:rPr lang="sv-SE" cap="none" dirty="0"/>
              <a:t>kosttillskott </a:t>
            </a:r>
            <a:br>
              <a:rPr lang="sv-SE" cap="none" dirty="0"/>
            </a:b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3" name="Bildobjekt 2">
            <a:extLst>
              <a:ext uri="{FF2B5EF4-FFF2-40B4-BE49-F238E27FC236}">
                <a16:creationId xmlns:a16="http://schemas.microsoft.com/office/drawing/2014/main" id="{909D0FEB-ABD9-F348-9307-8D2712BCC2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154" y="164016"/>
            <a:ext cx="6641758" cy="4332081"/>
          </a:xfrm>
          <a:prstGeom prst="rect">
            <a:avLst/>
          </a:prstGeom>
        </p:spPr>
      </p:pic>
    </p:spTree>
    <p:extLst>
      <p:ext uri="{BB962C8B-B14F-4D97-AF65-F5344CB8AC3E}">
        <p14:creationId xmlns:p14="http://schemas.microsoft.com/office/powerpoint/2010/main" val="1345471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132A17-E107-8DF3-A756-DB6A9D1D4233}"/>
              </a:ext>
            </a:extLst>
          </p:cNvPr>
          <p:cNvSpPr>
            <a:spLocks noGrp="1"/>
          </p:cNvSpPr>
          <p:nvPr>
            <p:ph type="title"/>
          </p:nvPr>
        </p:nvSpPr>
        <p:spPr/>
        <p:txBody>
          <a:bodyPr/>
          <a:lstStyle/>
          <a:p>
            <a:r>
              <a:rPr kumimoji="0" lang="sv-SE" sz="2000" b="1" i="0" u="none" strike="noStrike" kern="1200" cap="none" spc="0" normalizeH="0" baseline="0" noProof="0">
                <a:ln>
                  <a:noFill/>
                </a:ln>
                <a:solidFill>
                  <a:srgbClr val="000000"/>
                </a:solidFill>
                <a:effectLst/>
                <a:uLnTx/>
                <a:uFillTx/>
                <a:latin typeface="Arial"/>
                <a:ea typeface="+mj-ea"/>
                <a:cs typeface="+mj-cs"/>
              </a:rPr>
              <a:t>Andel elever i årskurs 9 som dricker energidryck varje eller nästan varje dag, Värmland år 2017 - 2025</a:t>
            </a:r>
            <a:endParaRPr lang="sv-SE" sz="2000"/>
          </a:p>
        </p:txBody>
      </p:sp>
      <p:sp>
        <p:nvSpPr>
          <p:cNvPr id="3" name="Platshållare för text 2">
            <a:extLst>
              <a:ext uri="{FF2B5EF4-FFF2-40B4-BE49-F238E27FC236}">
                <a16:creationId xmlns:a16="http://schemas.microsoft.com/office/drawing/2014/main" id="{DC4345DD-3A7A-EE50-4856-768CF9E6A4BF}"/>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på en tydlig ökning av andel killar och tjejer som använder energidryck varje eller nästan varje dag, under perioden 2017 till 2025.">
            <a:extLst>
              <a:ext uri="{FF2B5EF4-FFF2-40B4-BE49-F238E27FC236}">
                <a16:creationId xmlns:a16="http://schemas.microsoft.com/office/drawing/2014/main" id="{60AE2DAF-E194-06D5-BC8A-9E001701BF58}"/>
              </a:ext>
            </a:extLst>
          </p:cNvPr>
          <p:cNvGraphicFramePr>
            <a:graphicFrameLocks/>
          </p:cNvGraphicFramePr>
          <p:nvPr>
            <p:extLst>
              <p:ext uri="{D42A27DB-BD31-4B8C-83A1-F6EECF244321}">
                <p14:modId xmlns:p14="http://schemas.microsoft.com/office/powerpoint/2010/main" val="365817417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8971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dricker energidryck varje eller nästan varje dag per boendekommun och Värmland år 2025</a:t>
            </a:r>
          </a:p>
        </p:txBody>
      </p:sp>
      <p:graphicFrame>
        <p:nvGraphicFramePr>
          <p:cNvPr id="4" name="Diagram 3" descr="Stapeldiagram som visar att 34 procent av eleverna i årskurs 9 dricker energidryck varje eller nästan varje dag. Andelen är något högre bland killar än tjejer. Högst andel i kommunerna är 46 procent och lägst är 22 procent.">
            <a:extLst>
              <a:ext uri="{FF2B5EF4-FFF2-40B4-BE49-F238E27FC236}">
                <a16:creationId xmlns:a16="http://schemas.microsoft.com/office/drawing/2014/main" id="{D21ED8EE-6605-44AC-A952-D70236F2DE47}"/>
              </a:ext>
            </a:extLst>
          </p:cNvPr>
          <p:cNvGraphicFramePr>
            <a:graphicFrameLocks/>
          </p:cNvGraphicFramePr>
          <p:nvPr>
            <p:extLst>
              <p:ext uri="{D42A27DB-BD31-4B8C-83A1-F6EECF244321}">
                <p14:modId xmlns:p14="http://schemas.microsoft.com/office/powerpoint/2010/main" val="1900664125"/>
              </p:ext>
            </p:extLst>
          </p:nvPr>
        </p:nvGraphicFramePr>
        <p:xfrm>
          <a:off x="2495190" y="2494573"/>
          <a:ext cx="8349594"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283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EBEB33-A73F-0100-4873-9E842B31AD80}"/>
              </a:ext>
            </a:extLst>
          </p:cNvPr>
          <p:cNvSpPr>
            <a:spLocks noGrp="1"/>
          </p:cNvSpPr>
          <p:nvPr>
            <p:ph type="title"/>
          </p:nvPr>
        </p:nvSpPr>
        <p:spPr/>
        <p:txBody>
          <a:bodyPr/>
          <a:lstStyle/>
          <a:p>
            <a:r>
              <a:rPr kumimoji="0" lang="sv-SE" sz="2000" b="1" i="0" u="none" strike="noStrike" kern="1200" cap="none" spc="0" normalizeH="0" baseline="0" noProof="0">
                <a:ln>
                  <a:noFill/>
                </a:ln>
                <a:solidFill>
                  <a:srgbClr val="000000"/>
                </a:solidFill>
                <a:effectLst/>
                <a:uLnTx/>
                <a:uFillTx/>
                <a:latin typeface="Arial"/>
                <a:ea typeface="+mj-ea"/>
                <a:cs typeface="+mj-cs"/>
              </a:rPr>
              <a:t>Andel elever i årskurs 9 som använt pre-workout (PWO) under de senaste 12 månaderna, Värmland år 2021 - 2025</a:t>
            </a:r>
            <a:endParaRPr lang="sv-SE"/>
          </a:p>
        </p:txBody>
      </p:sp>
      <p:sp>
        <p:nvSpPr>
          <p:cNvPr id="3" name="Platshållare för text 2">
            <a:extLst>
              <a:ext uri="{FF2B5EF4-FFF2-40B4-BE49-F238E27FC236}">
                <a16:creationId xmlns:a16="http://schemas.microsoft.com/office/drawing/2014/main" id="{EFE86F03-8A9C-4B24-2A4A-39C44750E5BA}"/>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för åren 2021 till 2025 som visar att cirka 20 procent av killarna och 6 procent av tjejerna har använt pre- workout under senaste 12 månaderna.">
            <a:extLst>
              <a:ext uri="{FF2B5EF4-FFF2-40B4-BE49-F238E27FC236}">
                <a16:creationId xmlns:a16="http://schemas.microsoft.com/office/drawing/2014/main" id="{A1EAE2E2-E05A-49D7-9B40-70AC2D0D1D90}"/>
              </a:ext>
            </a:extLst>
          </p:cNvPr>
          <p:cNvGraphicFramePr>
            <a:graphicFrameLocks/>
          </p:cNvGraphicFramePr>
          <p:nvPr>
            <p:extLst>
              <p:ext uri="{D42A27DB-BD31-4B8C-83A1-F6EECF244321}">
                <p14:modId xmlns:p14="http://schemas.microsoft.com/office/powerpoint/2010/main" val="11549174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977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årskurs 9 som använt pre-workout (PWO) under de senaste 12 månaderna efter boendekommun och Värmland år 2025</a:t>
            </a:r>
          </a:p>
        </p:txBody>
      </p:sp>
      <p:graphicFrame>
        <p:nvGraphicFramePr>
          <p:cNvPr id="2" name="Diagram 1" descr="Stapeldiagram som visar att 14 procent av eleverna i årskurs 9 i Värmland har använt pre- workout de senaste 12 månaderna. 22 procent av killarna och 6 procent av tjejerna. Högst andel i kommunerna är 23 procent och lägst är 6 procent.">
            <a:extLst>
              <a:ext uri="{FF2B5EF4-FFF2-40B4-BE49-F238E27FC236}">
                <a16:creationId xmlns:a16="http://schemas.microsoft.com/office/drawing/2014/main" id="{B8B58A36-2A62-454F-82AF-B8D6270B2918}"/>
              </a:ext>
            </a:extLst>
          </p:cNvPr>
          <p:cNvGraphicFramePr>
            <a:graphicFrameLocks/>
          </p:cNvGraphicFramePr>
          <p:nvPr>
            <p:extLst>
              <p:ext uri="{D42A27DB-BD31-4B8C-83A1-F6EECF244321}">
                <p14:modId xmlns:p14="http://schemas.microsoft.com/office/powerpoint/2010/main" val="634152360"/>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1661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skoltrivsel, skolk och familj.">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Skoltrivsel, skolk </a:t>
            </a:r>
            <a:br>
              <a:rPr lang="sv-SE" cap="none" dirty="0"/>
            </a:br>
            <a:r>
              <a:rPr lang="sv-SE" cap="none" dirty="0"/>
              <a:t>och familj</a:t>
            </a:r>
            <a:endParaRPr lang="sv-SE" dirty="0"/>
          </a:p>
        </p:txBody>
      </p:sp>
      <p:pic>
        <p:nvPicPr>
          <p:cNvPr id="6" name="Bildobjekt 5">
            <a:extLst>
              <a:ext uri="{FF2B5EF4-FFF2-40B4-BE49-F238E27FC236}">
                <a16:creationId xmlns:a16="http://schemas.microsoft.com/office/drawing/2014/main" id="{3BD27239-08DD-5344-8144-C10F46AAF0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367" y="559301"/>
            <a:ext cx="6484088" cy="3478143"/>
          </a:xfrm>
          <a:prstGeom prst="rect">
            <a:avLst/>
          </a:prstGeom>
        </p:spPr>
      </p:pic>
      <p:sp>
        <p:nvSpPr>
          <p:cNvPr id="3" name="Platshållare för text 2">
            <a:extLst>
              <a:ext uri="{FF2B5EF4-FFF2-40B4-BE49-F238E27FC236}">
                <a16:creationId xmlns:a16="http://schemas.microsoft.com/office/drawing/2014/main" id="{89C97BCD-971D-440E-BFF1-44DCC394E53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80783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Hur trivs du i skolan?</a:t>
            </a:r>
            <a:br>
              <a:rPr lang="sv-SE" sz="2000"/>
            </a:br>
            <a:r>
              <a:rPr lang="sv-SE" sz="2000"/>
              <a:t>Andel elever i årskurs 9, Värmland år 2025</a:t>
            </a:r>
          </a:p>
        </p:txBody>
      </p:sp>
      <p:graphicFrame>
        <p:nvGraphicFramePr>
          <p:cNvPr id="2" name="Diagram 1" descr="Stapeldiagram som visar att 76 procent av  eleverna i årskurs 9 i Värmland  och 73 procent i riket trivs i skolan. Andelen är högre bland killar än tjejer. ">
            <a:extLst>
              <a:ext uri="{FF2B5EF4-FFF2-40B4-BE49-F238E27FC236}">
                <a16:creationId xmlns:a16="http://schemas.microsoft.com/office/drawing/2014/main" id="{1A0FADEF-9B67-4D7B-8AD8-77452A52B92F}"/>
              </a:ext>
            </a:extLst>
          </p:cNvPr>
          <p:cNvGraphicFramePr>
            <a:graphicFrameLocks/>
          </p:cNvGraphicFramePr>
          <p:nvPr>
            <p:extLst>
              <p:ext uri="{D42A27DB-BD31-4B8C-83A1-F6EECF244321}">
                <p14:modId xmlns:p14="http://schemas.microsoft.com/office/powerpoint/2010/main" val="638700908"/>
              </p:ext>
            </p:extLst>
          </p:nvPr>
        </p:nvGraphicFramePr>
        <p:xfrm>
          <a:off x="2351246" y="2425102"/>
          <a:ext cx="7489507" cy="3460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41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6F17-7BA0-4E01-B479-2FE78D315CC6}"/>
              </a:ext>
            </a:extLst>
          </p:cNvPr>
          <p:cNvSpPr>
            <a:spLocks noGrp="1"/>
          </p:cNvSpPr>
          <p:nvPr>
            <p:ph type="title"/>
          </p:nvPr>
        </p:nvSpPr>
        <p:spPr>
          <a:xfrm>
            <a:off x="1773496" y="471218"/>
            <a:ext cx="8640000" cy="1325563"/>
          </a:xfrm>
        </p:spPr>
        <p:txBody>
          <a:bodyPr anchor="t">
            <a:normAutofit/>
          </a:bodyPr>
          <a:lstStyle/>
          <a:p>
            <a:r>
              <a:rPr lang="sv-SE" sz="2800"/>
              <a:t>Antal svar efter elevernas boendekommun  </a:t>
            </a:r>
            <a:br>
              <a:rPr lang="sv-SE" sz="2800"/>
            </a:br>
            <a:r>
              <a:rPr lang="sv-SE" sz="2800"/>
              <a:t>- årskurs 9, år 2025</a:t>
            </a:r>
          </a:p>
        </p:txBody>
      </p:sp>
      <p:sp>
        <p:nvSpPr>
          <p:cNvPr id="12" name="Platshållare för innehåll 11">
            <a:extLst>
              <a:ext uri="{FF2B5EF4-FFF2-40B4-BE49-F238E27FC236}">
                <a16:creationId xmlns:a16="http://schemas.microsoft.com/office/drawing/2014/main" id="{34648227-C3CF-4F47-802F-E5F86EFDDD8E}"/>
              </a:ext>
            </a:extLst>
          </p:cNvPr>
          <p:cNvSpPr>
            <a:spLocks noGrp="1"/>
          </p:cNvSpPr>
          <p:nvPr>
            <p:ph sz="half" idx="2"/>
          </p:nvPr>
        </p:nvSpPr>
        <p:spPr>
          <a:xfrm>
            <a:off x="6273495" y="1715902"/>
            <a:ext cx="4570967" cy="3146681"/>
          </a:xfrm>
        </p:spPr>
        <p:txBody>
          <a:bodyPr>
            <a:normAutofit/>
          </a:bodyPr>
          <a:lstStyle/>
          <a:p>
            <a:pPr marL="193195" indent="0">
              <a:buNone/>
            </a:pPr>
            <a:r>
              <a:rPr lang="sv-SE" sz="1600"/>
              <a:t>Könsfördelningen på länsnivå;</a:t>
            </a:r>
          </a:p>
          <a:p>
            <a:pPr marL="0" indent="0">
              <a:buNone/>
            </a:pPr>
            <a:r>
              <a:rPr lang="sv-SE" sz="1600"/>
              <a:t>	51 procent killar</a:t>
            </a:r>
          </a:p>
          <a:p>
            <a:pPr marL="0" indent="0">
              <a:buNone/>
            </a:pPr>
            <a:r>
              <a:rPr lang="sv-SE" sz="1600"/>
              <a:t>	48 procent tjejer</a:t>
            </a:r>
          </a:p>
          <a:p>
            <a:pPr marL="0" indent="0">
              <a:buNone/>
            </a:pPr>
            <a:r>
              <a:rPr lang="sv-SE" sz="1600"/>
              <a:t>	1 procent annan könsidentitet</a:t>
            </a:r>
          </a:p>
          <a:p>
            <a:pPr marL="0" indent="0">
              <a:buNone/>
            </a:pPr>
            <a:endParaRPr lang="sv-SE" sz="1600"/>
          </a:p>
        </p:txBody>
      </p:sp>
      <p:graphicFrame>
        <p:nvGraphicFramePr>
          <p:cNvPr id="5" name="Tabell 5" descr="Tabell som visar antal deltagande elever per boendekommun. Totalt har 1426 elever i gymnasiet år 2 deltagit, varav 50 procent tjejer, 49 procent killar och en procent med annan könsidentitet.">
            <a:extLst>
              <a:ext uri="{FF2B5EF4-FFF2-40B4-BE49-F238E27FC236}">
                <a16:creationId xmlns:a16="http://schemas.microsoft.com/office/drawing/2014/main" id="{1E7A8FE3-6DBD-4A91-9ACC-90C8E7AD7FA9}"/>
              </a:ext>
            </a:extLst>
          </p:cNvPr>
          <p:cNvGraphicFramePr>
            <a:graphicFrameLocks noGrp="1"/>
          </p:cNvGraphicFramePr>
          <p:nvPr>
            <p:ph sz="half" idx="1"/>
            <p:extLst>
              <p:ext uri="{D42A27DB-BD31-4B8C-83A1-F6EECF244321}">
                <p14:modId xmlns:p14="http://schemas.microsoft.com/office/powerpoint/2010/main" val="1563268828"/>
              </p:ext>
            </p:extLst>
          </p:nvPr>
        </p:nvGraphicFramePr>
        <p:xfrm>
          <a:off x="1773496" y="1478605"/>
          <a:ext cx="2954148" cy="5129201"/>
        </p:xfrm>
        <a:graphic>
          <a:graphicData uri="http://schemas.openxmlformats.org/drawingml/2006/table">
            <a:tbl>
              <a:tblPr firstRow="1" bandRow="1">
                <a:tableStyleId>{7DF18680-E054-41AD-8BC1-D1AEF772440D}</a:tableStyleId>
              </a:tblPr>
              <a:tblGrid>
                <a:gridCol w="1477074">
                  <a:extLst>
                    <a:ext uri="{9D8B030D-6E8A-4147-A177-3AD203B41FA5}">
                      <a16:colId xmlns:a16="http://schemas.microsoft.com/office/drawing/2014/main" val="1033897779"/>
                    </a:ext>
                  </a:extLst>
                </a:gridCol>
                <a:gridCol w="1477074">
                  <a:extLst>
                    <a:ext uri="{9D8B030D-6E8A-4147-A177-3AD203B41FA5}">
                      <a16:colId xmlns:a16="http://schemas.microsoft.com/office/drawing/2014/main" val="377054304"/>
                    </a:ext>
                  </a:extLst>
                </a:gridCol>
              </a:tblGrid>
              <a:tr h="465761">
                <a:tc>
                  <a:txBody>
                    <a:bodyPr/>
                    <a:lstStyle/>
                    <a:p>
                      <a:r>
                        <a:rPr lang="sv-SE" sz="1200"/>
                        <a:t>Boendekommun</a:t>
                      </a:r>
                    </a:p>
                  </a:txBody>
                  <a:tcPr/>
                </a:tc>
                <a:tc>
                  <a:txBody>
                    <a:bodyPr/>
                    <a:lstStyle/>
                    <a:p>
                      <a:pPr algn="ctr"/>
                      <a:r>
                        <a:rPr lang="sv-SE" sz="1200"/>
                        <a:t>Totalt</a:t>
                      </a:r>
                    </a:p>
                  </a:txBody>
                  <a:tcPr/>
                </a:tc>
                <a:extLst>
                  <a:ext uri="{0D108BD9-81ED-4DB2-BD59-A6C34878D82A}">
                    <a16:rowId xmlns:a16="http://schemas.microsoft.com/office/drawing/2014/main" val="2357691422"/>
                  </a:ext>
                </a:extLst>
              </a:tr>
              <a:tr h="266149">
                <a:tc>
                  <a:txBody>
                    <a:bodyPr/>
                    <a:lstStyle/>
                    <a:p>
                      <a:r>
                        <a:rPr lang="sv-SE" sz="1200"/>
                        <a:t>Arvika</a:t>
                      </a:r>
                    </a:p>
                  </a:txBody>
                  <a:tcPr/>
                </a:tc>
                <a:tc>
                  <a:txBody>
                    <a:bodyPr/>
                    <a:lstStyle/>
                    <a:p>
                      <a:pPr algn="ctr"/>
                      <a:r>
                        <a:rPr lang="sv-SE" sz="1200"/>
                        <a:t>201</a:t>
                      </a:r>
                    </a:p>
                  </a:txBody>
                  <a:tcPr/>
                </a:tc>
                <a:extLst>
                  <a:ext uri="{0D108BD9-81ED-4DB2-BD59-A6C34878D82A}">
                    <a16:rowId xmlns:a16="http://schemas.microsoft.com/office/drawing/2014/main" val="2321079984"/>
                  </a:ext>
                </a:extLst>
              </a:tr>
              <a:tr h="266149">
                <a:tc>
                  <a:txBody>
                    <a:bodyPr/>
                    <a:lstStyle/>
                    <a:p>
                      <a:r>
                        <a:rPr lang="sv-SE" sz="1200"/>
                        <a:t>Eda</a:t>
                      </a:r>
                    </a:p>
                  </a:txBody>
                  <a:tcPr/>
                </a:tc>
                <a:tc>
                  <a:txBody>
                    <a:bodyPr/>
                    <a:lstStyle/>
                    <a:p>
                      <a:pPr algn="ctr"/>
                      <a:r>
                        <a:rPr lang="sv-SE" sz="1200"/>
                        <a:t>66</a:t>
                      </a:r>
                    </a:p>
                  </a:txBody>
                  <a:tcPr/>
                </a:tc>
                <a:extLst>
                  <a:ext uri="{0D108BD9-81ED-4DB2-BD59-A6C34878D82A}">
                    <a16:rowId xmlns:a16="http://schemas.microsoft.com/office/drawing/2014/main" val="1745380571"/>
                  </a:ext>
                </a:extLst>
              </a:tr>
              <a:tr h="266149">
                <a:tc>
                  <a:txBody>
                    <a:bodyPr/>
                    <a:lstStyle/>
                    <a:p>
                      <a:r>
                        <a:rPr lang="sv-SE" sz="1200"/>
                        <a:t>Filipstad</a:t>
                      </a:r>
                    </a:p>
                  </a:txBody>
                  <a:tcPr/>
                </a:tc>
                <a:tc>
                  <a:txBody>
                    <a:bodyPr/>
                    <a:lstStyle/>
                    <a:p>
                      <a:pPr algn="ctr"/>
                      <a:r>
                        <a:rPr lang="sv-SE" sz="1200"/>
                        <a:t>72</a:t>
                      </a:r>
                    </a:p>
                  </a:txBody>
                  <a:tcPr/>
                </a:tc>
                <a:extLst>
                  <a:ext uri="{0D108BD9-81ED-4DB2-BD59-A6C34878D82A}">
                    <a16:rowId xmlns:a16="http://schemas.microsoft.com/office/drawing/2014/main" val="2548402054"/>
                  </a:ext>
                </a:extLst>
              </a:tr>
              <a:tr h="266149">
                <a:tc>
                  <a:txBody>
                    <a:bodyPr/>
                    <a:lstStyle/>
                    <a:p>
                      <a:r>
                        <a:rPr lang="sv-SE" sz="1200"/>
                        <a:t>Forshaga</a:t>
                      </a:r>
                    </a:p>
                  </a:txBody>
                  <a:tcPr/>
                </a:tc>
                <a:tc>
                  <a:txBody>
                    <a:bodyPr/>
                    <a:lstStyle/>
                    <a:p>
                      <a:pPr algn="ctr"/>
                      <a:r>
                        <a:rPr lang="sv-SE" sz="1200"/>
                        <a:t>98</a:t>
                      </a:r>
                    </a:p>
                  </a:txBody>
                  <a:tcPr/>
                </a:tc>
                <a:extLst>
                  <a:ext uri="{0D108BD9-81ED-4DB2-BD59-A6C34878D82A}">
                    <a16:rowId xmlns:a16="http://schemas.microsoft.com/office/drawing/2014/main" val="1260771493"/>
                  </a:ext>
                </a:extLst>
              </a:tr>
              <a:tr h="266149">
                <a:tc>
                  <a:txBody>
                    <a:bodyPr/>
                    <a:lstStyle/>
                    <a:p>
                      <a:r>
                        <a:rPr lang="sv-SE" sz="1200"/>
                        <a:t>Grums</a:t>
                      </a:r>
                    </a:p>
                  </a:txBody>
                  <a:tcPr/>
                </a:tc>
                <a:tc>
                  <a:txBody>
                    <a:bodyPr/>
                    <a:lstStyle/>
                    <a:p>
                      <a:pPr algn="ctr"/>
                      <a:r>
                        <a:rPr lang="sv-SE" sz="1200"/>
                        <a:t>46</a:t>
                      </a:r>
                    </a:p>
                  </a:txBody>
                  <a:tcPr/>
                </a:tc>
                <a:extLst>
                  <a:ext uri="{0D108BD9-81ED-4DB2-BD59-A6C34878D82A}">
                    <a16:rowId xmlns:a16="http://schemas.microsoft.com/office/drawing/2014/main" val="3651666765"/>
                  </a:ext>
                </a:extLst>
              </a:tr>
              <a:tr h="266149">
                <a:tc>
                  <a:txBody>
                    <a:bodyPr/>
                    <a:lstStyle/>
                    <a:p>
                      <a:r>
                        <a:rPr lang="sv-SE" sz="1200"/>
                        <a:t>Hagfors</a:t>
                      </a:r>
                    </a:p>
                  </a:txBody>
                  <a:tcPr/>
                </a:tc>
                <a:tc>
                  <a:txBody>
                    <a:bodyPr/>
                    <a:lstStyle/>
                    <a:p>
                      <a:pPr algn="ctr"/>
                      <a:r>
                        <a:rPr lang="sv-SE" sz="1200"/>
                        <a:t>92</a:t>
                      </a:r>
                    </a:p>
                  </a:txBody>
                  <a:tcPr/>
                </a:tc>
                <a:extLst>
                  <a:ext uri="{0D108BD9-81ED-4DB2-BD59-A6C34878D82A}">
                    <a16:rowId xmlns:a16="http://schemas.microsoft.com/office/drawing/2014/main" val="741913621"/>
                  </a:ext>
                </a:extLst>
              </a:tr>
              <a:tr h="266149">
                <a:tc>
                  <a:txBody>
                    <a:bodyPr/>
                    <a:lstStyle/>
                    <a:p>
                      <a:r>
                        <a:rPr lang="sv-SE" sz="1200"/>
                        <a:t>Hammarö</a:t>
                      </a:r>
                    </a:p>
                  </a:txBody>
                  <a:tcPr/>
                </a:tc>
                <a:tc>
                  <a:txBody>
                    <a:bodyPr/>
                    <a:lstStyle/>
                    <a:p>
                      <a:pPr algn="ctr"/>
                      <a:r>
                        <a:rPr lang="sv-SE" sz="1200"/>
                        <a:t>202</a:t>
                      </a:r>
                    </a:p>
                  </a:txBody>
                  <a:tcPr/>
                </a:tc>
                <a:extLst>
                  <a:ext uri="{0D108BD9-81ED-4DB2-BD59-A6C34878D82A}">
                    <a16:rowId xmlns:a16="http://schemas.microsoft.com/office/drawing/2014/main" val="796343902"/>
                  </a:ext>
                </a:extLst>
              </a:tr>
              <a:tr h="266149">
                <a:tc>
                  <a:txBody>
                    <a:bodyPr/>
                    <a:lstStyle/>
                    <a:p>
                      <a:r>
                        <a:rPr lang="sv-SE" sz="1200"/>
                        <a:t>Karlstad</a:t>
                      </a:r>
                    </a:p>
                  </a:txBody>
                  <a:tcPr/>
                </a:tc>
                <a:tc>
                  <a:txBody>
                    <a:bodyPr/>
                    <a:lstStyle/>
                    <a:p>
                      <a:pPr algn="ctr"/>
                      <a:r>
                        <a:rPr lang="sv-SE" sz="1200"/>
                        <a:t>657</a:t>
                      </a:r>
                    </a:p>
                  </a:txBody>
                  <a:tcPr/>
                </a:tc>
                <a:extLst>
                  <a:ext uri="{0D108BD9-81ED-4DB2-BD59-A6C34878D82A}">
                    <a16:rowId xmlns:a16="http://schemas.microsoft.com/office/drawing/2014/main" val="2582644433"/>
                  </a:ext>
                </a:extLst>
              </a:tr>
              <a:tr h="266149">
                <a:tc>
                  <a:txBody>
                    <a:bodyPr/>
                    <a:lstStyle/>
                    <a:p>
                      <a:r>
                        <a:rPr lang="sv-SE" sz="1200"/>
                        <a:t>Kil</a:t>
                      </a:r>
                    </a:p>
                  </a:txBody>
                  <a:tcPr/>
                </a:tc>
                <a:tc>
                  <a:txBody>
                    <a:bodyPr/>
                    <a:lstStyle/>
                    <a:p>
                      <a:pPr algn="ctr"/>
                      <a:r>
                        <a:rPr lang="sv-SE" sz="1200"/>
                        <a:t>87</a:t>
                      </a:r>
                    </a:p>
                  </a:txBody>
                  <a:tcPr/>
                </a:tc>
                <a:extLst>
                  <a:ext uri="{0D108BD9-81ED-4DB2-BD59-A6C34878D82A}">
                    <a16:rowId xmlns:a16="http://schemas.microsoft.com/office/drawing/2014/main" val="2283467408"/>
                  </a:ext>
                </a:extLst>
              </a:tr>
              <a:tr h="266149">
                <a:tc>
                  <a:txBody>
                    <a:bodyPr/>
                    <a:lstStyle/>
                    <a:p>
                      <a:r>
                        <a:rPr lang="sv-SE" sz="1200"/>
                        <a:t>Kristinehamn</a:t>
                      </a:r>
                    </a:p>
                  </a:txBody>
                  <a:tcPr/>
                </a:tc>
                <a:tc>
                  <a:txBody>
                    <a:bodyPr/>
                    <a:lstStyle/>
                    <a:p>
                      <a:pPr algn="ctr"/>
                      <a:r>
                        <a:rPr lang="sv-SE" sz="1200"/>
                        <a:t>162</a:t>
                      </a:r>
                    </a:p>
                  </a:txBody>
                  <a:tcPr/>
                </a:tc>
                <a:extLst>
                  <a:ext uri="{0D108BD9-81ED-4DB2-BD59-A6C34878D82A}">
                    <a16:rowId xmlns:a16="http://schemas.microsoft.com/office/drawing/2014/main" val="3608106154"/>
                  </a:ext>
                </a:extLst>
              </a:tr>
              <a:tr h="266149">
                <a:tc>
                  <a:txBody>
                    <a:bodyPr/>
                    <a:lstStyle/>
                    <a:p>
                      <a:r>
                        <a:rPr lang="sv-SE" sz="1200"/>
                        <a:t>Munkfors</a:t>
                      </a:r>
                    </a:p>
                  </a:txBody>
                  <a:tcPr/>
                </a:tc>
                <a:tc>
                  <a:txBody>
                    <a:bodyPr/>
                    <a:lstStyle/>
                    <a:p>
                      <a:pPr algn="ctr"/>
                      <a:r>
                        <a:rPr lang="sv-SE" sz="1200" dirty="0"/>
                        <a:t>34</a:t>
                      </a:r>
                    </a:p>
                  </a:txBody>
                  <a:tcPr/>
                </a:tc>
                <a:extLst>
                  <a:ext uri="{0D108BD9-81ED-4DB2-BD59-A6C34878D82A}">
                    <a16:rowId xmlns:a16="http://schemas.microsoft.com/office/drawing/2014/main" val="3878084417"/>
                  </a:ext>
                </a:extLst>
              </a:tr>
              <a:tr h="266149">
                <a:tc>
                  <a:txBody>
                    <a:bodyPr/>
                    <a:lstStyle/>
                    <a:p>
                      <a:r>
                        <a:rPr lang="sv-SE" sz="1200"/>
                        <a:t>Storfors</a:t>
                      </a:r>
                    </a:p>
                  </a:txBody>
                  <a:tcPr/>
                </a:tc>
                <a:tc>
                  <a:txBody>
                    <a:bodyPr/>
                    <a:lstStyle/>
                    <a:p>
                      <a:pPr algn="ctr"/>
                      <a:r>
                        <a:rPr lang="sv-SE" sz="1200"/>
                        <a:t>27</a:t>
                      </a:r>
                    </a:p>
                  </a:txBody>
                  <a:tcPr/>
                </a:tc>
                <a:extLst>
                  <a:ext uri="{0D108BD9-81ED-4DB2-BD59-A6C34878D82A}">
                    <a16:rowId xmlns:a16="http://schemas.microsoft.com/office/drawing/2014/main" val="1144601154"/>
                  </a:ext>
                </a:extLst>
              </a:tr>
              <a:tr h="266149">
                <a:tc>
                  <a:txBody>
                    <a:bodyPr/>
                    <a:lstStyle/>
                    <a:p>
                      <a:r>
                        <a:rPr lang="sv-SE" sz="1200"/>
                        <a:t>Sunne</a:t>
                      </a:r>
                    </a:p>
                  </a:txBody>
                  <a:tcPr/>
                </a:tc>
                <a:tc>
                  <a:txBody>
                    <a:bodyPr/>
                    <a:lstStyle/>
                    <a:p>
                      <a:pPr algn="ctr"/>
                      <a:r>
                        <a:rPr lang="sv-SE" sz="1200"/>
                        <a:t>97</a:t>
                      </a:r>
                    </a:p>
                  </a:txBody>
                  <a:tcPr/>
                </a:tc>
                <a:extLst>
                  <a:ext uri="{0D108BD9-81ED-4DB2-BD59-A6C34878D82A}">
                    <a16:rowId xmlns:a16="http://schemas.microsoft.com/office/drawing/2014/main" val="487789063"/>
                  </a:ext>
                </a:extLst>
              </a:tr>
              <a:tr h="266149">
                <a:tc>
                  <a:txBody>
                    <a:bodyPr/>
                    <a:lstStyle/>
                    <a:p>
                      <a:r>
                        <a:rPr lang="sv-SE" sz="1200"/>
                        <a:t>Säffle</a:t>
                      </a:r>
                    </a:p>
                  </a:txBody>
                  <a:tcPr/>
                </a:tc>
                <a:tc>
                  <a:txBody>
                    <a:bodyPr/>
                    <a:lstStyle/>
                    <a:p>
                      <a:pPr algn="ctr"/>
                      <a:r>
                        <a:rPr lang="sv-SE" sz="1200"/>
                        <a:t>99</a:t>
                      </a:r>
                    </a:p>
                  </a:txBody>
                  <a:tcPr/>
                </a:tc>
                <a:extLst>
                  <a:ext uri="{0D108BD9-81ED-4DB2-BD59-A6C34878D82A}">
                    <a16:rowId xmlns:a16="http://schemas.microsoft.com/office/drawing/2014/main" val="2148784948"/>
                  </a:ext>
                </a:extLst>
              </a:tr>
              <a:tr h="266149">
                <a:tc>
                  <a:txBody>
                    <a:bodyPr/>
                    <a:lstStyle/>
                    <a:p>
                      <a:r>
                        <a:rPr lang="sv-SE" sz="1200"/>
                        <a:t>Torsby</a:t>
                      </a:r>
                    </a:p>
                  </a:txBody>
                  <a:tcPr/>
                </a:tc>
                <a:tc>
                  <a:txBody>
                    <a:bodyPr/>
                    <a:lstStyle/>
                    <a:p>
                      <a:pPr algn="ctr"/>
                      <a:r>
                        <a:rPr lang="sv-SE" sz="1200"/>
                        <a:t>100</a:t>
                      </a:r>
                    </a:p>
                  </a:txBody>
                  <a:tcPr/>
                </a:tc>
                <a:extLst>
                  <a:ext uri="{0D108BD9-81ED-4DB2-BD59-A6C34878D82A}">
                    <a16:rowId xmlns:a16="http://schemas.microsoft.com/office/drawing/2014/main" val="1156426871"/>
                  </a:ext>
                </a:extLst>
              </a:tr>
              <a:tr h="266149">
                <a:tc>
                  <a:txBody>
                    <a:bodyPr/>
                    <a:lstStyle/>
                    <a:p>
                      <a:r>
                        <a:rPr lang="sv-SE" sz="1200"/>
                        <a:t>Årjäng</a:t>
                      </a:r>
                    </a:p>
                  </a:txBody>
                  <a:tcPr/>
                </a:tc>
                <a:tc>
                  <a:txBody>
                    <a:bodyPr/>
                    <a:lstStyle/>
                    <a:p>
                      <a:pPr algn="ctr"/>
                      <a:r>
                        <a:rPr lang="sv-SE" sz="1200"/>
                        <a:t>75</a:t>
                      </a:r>
                    </a:p>
                  </a:txBody>
                  <a:tcPr/>
                </a:tc>
                <a:extLst>
                  <a:ext uri="{0D108BD9-81ED-4DB2-BD59-A6C34878D82A}">
                    <a16:rowId xmlns:a16="http://schemas.microsoft.com/office/drawing/2014/main" val="3780295443"/>
                  </a:ext>
                </a:extLst>
              </a:tr>
              <a:tr h="266149">
                <a:tc>
                  <a:txBody>
                    <a:bodyPr/>
                    <a:lstStyle/>
                    <a:p>
                      <a:r>
                        <a:rPr lang="sv-SE" sz="1200" b="1"/>
                        <a:t>Värmland</a:t>
                      </a:r>
                    </a:p>
                  </a:txBody>
                  <a:tcPr/>
                </a:tc>
                <a:tc>
                  <a:txBody>
                    <a:bodyPr/>
                    <a:lstStyle/>
                    <a:p>
                      <a:pPr algn="ctr"/>
                      <a:r>
                        <a:rPr lang="sv-SE" sz="1200" b="1" dirty="0">
                          <a:solidFill>
                            <a:schemeClr val="tx1"/>
                          </a:solidFill>
                        </a:rPr>
                        <a:t>2 115</a:t>
                      </a:r>
                    </a:p>
                  </a:txBody>
                  <a:tcPr/>
                </a:tc>
                <a:extLst>
                  <a:ext uri="{0D108BD9-81ED-4DB2-BD59-A6C34878D82A}">
                    <a16:rowId xmlns:a16="http://schemas.microsoft.com/office/drawing/2014/main" val="2808089375"/>
                  </a:ext>
                </a:extLst>
              </a:tr>
            </a:tbl>
          </a:graphicData>
        </a:graphic>
      </p:graphicFrame>
    </p:spTree>
    <p:extLst>
      <p:ext uri="{BB962C8B-B14F-4D97-AF65-F5344CB8AC3E}">
        <p14:creationId xmlns:p14="http://schemas.microsoft.com/office/powerpoint/2010/main" val="3609576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Brukar du skolka?</a:t>
            </a:r>
            <a:br>
              <a:rPr lang="sv-SE" sz="2000"/>
            </a:br>
            <a:r>
              <a:rPr lang="sv-SE" sz="2000"/>
              <a:t>Andel elever i årskurs 9, Värmland år 2025</a:t>
            </a:r>
          </a:p>
        </p:txBody>
      </p:sp>
      <p:graphicFrame>
        <p:nvGraphicFramePr>
          <p:cNvPr id="2" name="Diagram 1" descr="Stapeldiagram som visar att 65 procent av eleverna i årskurs 9 i både i Värmland och i riket aldrig har skolkat. Inga direkta skillnader mellan tjejer och killar.">
            <a:extLst>
              <a:ext uri="{FF2B5EF4-FFF2-40B4-BE49-F238E27FC236}">
                <a16:creationId xmlns:a16="http://schemas.microsoft.com/office/drawing/2014/main" id="{FCAC12FD-CD8A-4558-98AD-744B23E97D7D}"/>
              </a:ext>
            </a:extLst>
          </p:cNvPr>
          <p:cNvGraphicFramePr>
            <a:graphicFrameLocks/>
          </p:cNvGraphicFramePr>
          <p:nvPr>
            <p:extLst>
              <p:ext uri="{D42A27DB-BD31-4B8C-83A1-F6EECF244321}">
                <p14:modId xmlns:p14="http://schemas.microsoft.com/office/powerpoint/2010/main" val="3360710013"/>
              </p:ext>
            </p:extLst>
          </p:nvPr>
        </p:nvGraphicFramePr>
        <p:xfrm>
          <a:off x="2495191" y="2297562"/>
          <a:ext cx="7339925" cy="3588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3722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C9644D-4F3A-9026-21F7-01E91447A3A2}"/>
              </a:ext>
            </a:extLst>
          </p:cNvPr>
          <p:cNvSpPr>
            <a:spLocks noGrp="1"/>
          </p:cNvSpPr>
          <p:nvPr>
            <p:ph type="title"/>
          </p:nvPr>
        </p:nvSpPr>
        <p:spPr/>
        <p:txBody>
          <a:bodyPr/>
          <a:lstStyle/>
          <a:p>
            <a:r>
              <a:rPr lang="sv-SE" sz="2000"/>
              <a:t>Vet dina föräldrar/vårdnadshavare var du är på fredags- och lördagskvällar? </a:t>
            </a:r>
            <a:br>
              <a:rPr lang="sv-SE" sz="2000"/>
            </a:br>
            <a:r>
              <a:rPr lang="sv-SE" sz="2000"/>
              <a:t>Andel elever i årskurs 9, Värmland år 2025</a:t>
            </a:r>
          </a:p>
        </p:txBody>
      </p:sp>
      <p:sp>
        <p:nvSpPr>
          <p:cNvPr id="3" name="Platshållare för text 2">
            <a:extLst>
              <a:ext uri="{FF2B5EF4-FFF2-40B4-BE49-F238E27FC236}">
                <a16:creationId xmlns:a16="http://schemas.microsoft.com/office/drawing/2014/main" id="{166D21B5-9A06-AF03-11F2-0BA3EDAC020A}"/>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63 procent av eleverna i årskurs 9 alltid talar om för sina föräldrar var de är på helgkvällar. Andelen är 66 procent av tjejerna och 60 procent av killarna.">
            <a:extLst>
              <a:ext uri="{FF2B5EF4-FFF2-40B4-BE49-F238E27FC236}">
                <a16:creationId xmlns:a16="http://schemas.microsoft.com/office/drawing/2014/main" id="{A6B8E1F5-5902-246E-F4C1-AC58A2A6EEDC}"/>
              </a:ext>
            </a:extLst>
          </p:cNvPr>
          <p:cNvGraphicFramePr>
            <a:graphicFrameLocks/>
          </p:cNvGraphicFramePr>
          <p:nvPr>
            <p:extLst>
              <p:ext uri="{D42A27DB-BD31-4B8C-83A1-F6EECF244321}">
                <p14:modId xmlns:p14="http://schemas.microsoft.com/office/powerpoint/2010/main" val="297162669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2582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6" y="3600748"/>
            <a:ext cx="10221480" cy="1790699"/>
          </a:xfrm>
          <a:prstGeom prst="rect">
            <a:avLst/>
          </a:prstGeom>
        </p:spPr>
        <p:txBody>
          <a:bodyPr anchor="t">
            <a:normAutofit/>
          </a:bodyPr>
          <a:lstStyle/>
          <a:p>
            <a:r>
              <a:rPr lang="sv-SE" cap="none"/>
              <a:t>Samverkan i </a:t>
            </a:r>
            <a:br>
              <a:rPr lang="sv-SE" cap="none"/>
            </a:br>
            <a:r>
              <a:rPr lang="sv-SE" cap="none"/>
              <a:t>planering och genomförande</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0" name="Bildobjekt 9" descr="Illustration av sex unga personer på en skolgård.">
            <a:extLst>
              <a:ext uri="{FF2B5EF4-FFF2-40B4-BE49-F238E27FC236}">
                <a16:creationId xmlns:a16="http://schemas.microsoft.com/office/drawing/2014/main" id="{07D1CDFD-C4A3-C04F-BB2F-ECD44F7A3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509663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C9ED4B-DBB7-4AFF-9B27-49F16C91E37E}"/>
              </a:ext>
            </a:extLst>
          </p:cNvPr>
          <p:cNvSpPr>
            <a:spLocks noGrp="1"/>
          </p:cNvSpPr>
          <p:nvPr>
            <p:ph type="title"/>
          </p:nvPr>
        </p:nvSpPr>
        <p:spPr/>
        <p:txBody>
          <a:bodyPr/>
          <a:lstStyle/>
          <a:p>
            <a:r>
              <a:rPr lang="sv-SE"/>
              <a:t>Samverkan i planering och genomförande </a:t>
            </a:r>
          </a:p>
        </p:txBody>
      </p:sp>
      <p:sp>
        <p:nvSpPr>
          <p:cNvPr id="3" name="Platshållare för text 2">
            <a:extLst>
              <a:ext uri="{FF2B5EF4-FFF2-40B4-BE49-F238E27FC236}">
                <a16:creationId xmlns:a16="http://schemas.microsoft.com/office/drawing/2014/main" id="{1E75D4F1-CBAF-49DA-94CE-0B2794F23E52}"/>
              </a:ext>
            </a:extLst>
          </p:cNvPr>
          <p:cNvSpPr>
            <a:spLocks noGrp="1"/>
          </p:cNvSpPr>
          <p:nvPr>
            <p:ph type="body" sz="quarter" idx="13"/>
          </p:nvPr>
        </p:nvSpPr>
        <p:spPr/>
        <p:txBody>
          <a:bodyPr/>
          <a:lstStyle/>
          <a:p>
            <a:pPr marL="0" indent="0">
              <a:buNone/>
            </a:pPr>
            <a:r>
              <a:rPr lang="sv-SE" sz="2000"/>
              <a:t>Kommuner, friskolor, Länsstyrelsen Värmland och Region Värmland samverkar i planering och genomförande av undersökningen Elevers drogvanor.</a:t>
            </a:r>
          </a:p>
          <a:p>
            <a:endParaRPr lang="sv-SE" sz="2000"/>
          </a:p>
        </p:txBody>
      </p:sp>
    </p:spTree>
    <p:extLst>
      <p:ext uri="{BB962C8B-B14F-4D97-AF65-F5344CB8AC3E}">
        <p14:creationId xmlns:p14="http://schemas.microsoft.com/office/powerpoint/2010/main" val="10317858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6781" y="972000"/>
            <a:ext cx="9473609" cy="1325563"/>
          </a:xfrm>
        </p:spPr>
        <p:txBody>
          <a:bodyPr>
            <a:normAutofit/>
          </a:bodyPr>
          <a:lstStyle/>
          <a:p>
            <a:r>
              <a:rPr lang="sv-SE"/>
              <a:t>Genomförande och resultatredovisning (1)</a:t>
            </a:r>
          </a:p>
        </p:txBody>
      </p:sp>
      <p:sp>
        <p:nvSpPr>
          <p:cNvPr id="3" name="Platshållare för innehåll 2"/>
          <p:cNvSpPr>
            <a:spLocks noGrp="1"/>
          </p:cNvSpPr>
          <p:nvPr>
            <p:ph type="body" sz="quarter" idx="13"/>
          </p:nvPr>
        </p:nvSpPr>
        <p:spPr>
          <a:xfrm>
            <a:off x="1626781" y="2482849"/>
            <a:ext cx="8804598" cy="3524545"/>
          </a:xfrm>
        </p:spPr>
        <p:txBody>
          <a:bodyPr>
            <a:normAutofit fontScale="47500" lnSpcReduction="20000"/>
          </a:bodyPr>
          <a:lstStyle/>
          <a:p>
            <a:r>
              <a:rPr lang="sv-SE" sz="3800">
                <a:solidFill>
                  <a:prstClr val="black"/>
                </a:solidFill>
              </a:rPr>
              <a:t>Sammanställningar efter boendekommun och skolnivå om det är minst 25 svarande elever. </a:t>
            </a:r>
          </a:p>
          <a:p>
            <a:r>
              <a:rPr lang="sv-SE" sz="3800">
                <a:solidFill>
                  <a:prstClr val="black"/>
                </a:solidFill>
              </a:rPr>
              <a:t>Könsuppdelade resultat redovisas på länsnivå.</a:t>
            </a:r>
          </a:p>
          <a:p>
            <a:r>
              <a:rPr lang="sv-SE" sz="3800">
                <a:solidFill>
                  <a:prstClr val="black"/>
                </a:solidFill>
              </a:rPr>
              <a:t>Resultat för kommuner eller skolor med få elever bör tolkas med försiktighet. </a:t>
            </a:r>
          </a:p>
          <a:p>
            <a:r>
              <a:rPr lang="sv-SE" sz="3800">
                <a:solidFill>
                  <a:prstClr val="black"/>
                </a:solidFill>
              </a:rPr>
              <a:t>Har en kommun färre än 25 svar inkluderas dessa svar i länsredovisningen. </a:t>
            </a:r>
            <a:br>
              <a:rPr lang="sv-SE" sz="3800">
                <a:solidFill>
                  <a:prstClr val="black"/>
                </a:solidFill>
              </a:rPr>
            </a:br>
            <a:r>
              <a:rPr lang="sv-SE" sz="3800">
                <a:solidFill>
                  <a:prstClr val="black"/>
                </a:solidFill>
              </a:rPr>
              <a:t>Har skolan färre är 25 svar inkluderas dessa i kommun- och länsredovisningen.</a:t>
            </a:r>
          </a:p>
          <a:p>
            <a:r>
              <a:rPr lang="sv-SE" sz="3800">
                <a:solidFill>
                  <a:prstClr val="black"/>
                </a:solidFill>
              </a:rPr>
              <a:t>Svarsfrekvensen för en skola måste vara minst 50 procent för en skolrapport. </a:t>
            </a:r>
          </a:p>
          <a:p>
            <a:r>
              <a:rPr lang="sv-SE" sz="3800">
                <a:solidFill>
                  <a:prstClr val="black"/>
                </a:solidFill>
              </a:rPr>
              <a:t>Sammanslagning av svarsalternativ har gjorts för att redovisa andelen rökare, snusare, alkoholkonsumenter, förklaring av vilka svarsalternativ som ingår finns vid aktuella bilder. </a:t>
            </a:r>
          </a:p>
          <a:p>
            <a:endParaRPr lang="sv-SE">
              <a:solidFill>
                <a:prstClr val="black"/>
              </a:solidFill>
            </a:endParaRPr>
          </a:p>
          <a:p>
            <a:endParaRPr lang="sv-SE">
              <a:solidFill>
                <a:prstClr val="black"/>
              </a:solidFill>
            </a:endParaRPr>
          </a:p>
          <a:p>
            <a:endParaRPr lang="sv-SE">
              <a:solidFill>
                <a:prstClr val="black"/>
              </a:solidFill>
            </a:endParaRPr>
          </a:p>
        </p:txBody>
      </p:sp>
    </p:spTree>
    <p:extLst>
      <p:ext uri="{BB962C8B-B14F-4D97-AF65-F5344CB8AC3E}">
        <p14:creationId xmlns:p14="http://schemas.microsoft.com/office/powerpoint/2010/main" val="4278106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83390-3680-4DBC-A95A-7DA5B8EF5A20}"/>
              </a:ext>
            </a:extLst>
          </p:cNvPr>
          <p:cNvSpPr>
            <a:spLocks noGrp="1"/>
          </p:cNvSpPr>
          <p:nvPr>
            <p:ph type="title"/>
          </p:nvPr>
        </p:nvSpPr>
        <p:spPr>
          <a:xfrm>
            <a:off x="1536970" y="972000"/>
            <a:ext cx="9601200" cy="1109719"/>
          </a:xfrm>
        </p:spPr>
        <p:txBody>
          <a:bodyPr>
            <a:normAutofit/>
          </a:bodyPr>
          <a:lstStyle/>
          <a:p>
            <a:r>
              <a:rPr lang="sv-SE"/>
              <a:t>Genomförande och resultatredovisning (2) </a:t>
            </a:r>
          </a:p>
        </p:txBody>
      </p:sp>
      <p:sp>
        <p:nvSpPr>
          <p:cNvPr id="5" name="Platshållare för innehåll 4">
            <a:extLst>
              <a:ext uri="{FF2B5EF4-FFF2-40B4-BE49-F238E27FC236}">
                <a16:creationId xmlns:a16="http://schemas.microsoft.com/office/drawing/2014/main" id="{C8B29215-D636-4BEC-867C-37612E65121B}"/>
              </a:ext>
            </a:extLst>
          </p:cNvPr>
          <p:cNvSpPr>
            <a:spLocks noGrp="1"/>
          </p:cNvSpPr>
          <p:nvPr>
            <p:ph type="body" sz="quarter" idx="13"/>
          </p:nvPr>
        </p:nvSpPr>
        <p:spPr>
          <a:xfrm>
            <a:off x="1624519" y="2247900"/>
            <a:ext cx="8072290" cy="3474950"/>
          </a:xfrm>
        </p:spPr>
        <p:txBody>
          <a:bodyPr vert="horz" lIns="91440" tIns="45720" rIns="91440" bIns="45720" rtlCol="0">
            <a:normAutofit/>
          </a:bodyPr>
          <a:lstStyle/>
          <a:p>
            <a:pPr marL="252000" indent="-252000">
              <a:buFont typeface="Arial" panose="020B0604020202020204" pitchFamily="34" charset="0"/>
              <a:buChar char="•"/>
            </a:pPr>
            <a:r>
              <a:rPr lang="sv-SE" sz="1800">
                <a:solidFill>
                  <a:prstClr val="black"/>
                </a:solidFill>
              </a:rPr>
              <a:t>Oseriöst ifyllda enkäter exkluderas enligt kriterierna; ej svarat på fem eller fler av ANDT-indikatorerna, samt svarat</a:t>
            </a:r>
            <a:r>
              <a:rPr lang="sv-SE" sz="1800"/>
              <a:t> ”två gånger eller mer” på alla frågor i frågebatteriet över problem i samband med att man druckit alkohol.</a:t>
            </a:r>
            <a:r>
              <a:rPr lang="sv-SE" sz="1800">
                <a:solidFill>
                  <a:prstClr val="black"/>
                </a:solidFill>
              </a:rPr>
              <a:t> </a:t>
            </a:r>
          </a:p>
          <a:p>
            <a:pPr marL="252000" indent="-252000">
              <a:buChar char="•"/>
            </a:pPr>
            <a:r>
              <a:rPr lang="sv-SE" sz="1800">
                <a:solidFill>
                  <a:prstClr val="black"/>
                </a:solidFill>
              </a:rPr>
              <a:t>Klassbortfall - i årskurs 9 påverkas sannolikt inte resultaten lika mycket som vid individbortfall. Detta eftersom man kan anta att ej deltagande klasser inte avviker från deltagande klasser. Klassbortfall antas påverka resultaten mer i gymnasiet där klassammansättningen i högre grad speglar elevernas egenskaper och intressen.</a:t>
            </a:r>
          </a:p>
          <a:p>
            <a:pPr marL="252000" indent="-252000">
              <a:buChar char="•"/>
            </a:pPr>
            <a:r>
              <a:rPr lang="sv-SE" sz="1800">
                <a:solidFill>
                  <a:prstClr val="black"/>
                </a:solidFill>
              </a:rPr>
              <a:t>Det interna bortfallet var lågt för de frågor som ställdes till alla elever. Internt bortfall = elever besvarar inte alla frågor t.ex. hoppar över vissa frågor eller slutar efter att ha besvarat halva enkäten.</a:t>
            </a:r>
          </a:p>
        </p:txBody>
      </p:sp>
    </p:spTree>
    <p:extLst>
      <p:ext uri="{BB962C8B-B14F-4D97-AF65-F5344CB8AC3E}">
        <p14:creationId xmlns:p14="http://schemas.microsoft.com/office/powerpoint/2010/main" val="3107160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tobaksbruk såsom cigarrettrökning, vejp och snusning.">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Tobaksbruk</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Cigarrettrökning, </a:t>
            </a:r>
            <a:r>
              <a:rPr lang="sv-SE" err="1">
                <a:solidFill>
                  <a:schemeClr val="tx1"/>
                </a:solidFill>
              </a:rPr>
              <a:t>vejp</a:t>
            </a:r>
            <a:r>
              <a:rPr lang="sv-SE">
                <a:solidFill>
                  <a:schemeClr val="tx1"/>
                </a:solidFill>
              </a:rPr>
              <a:t> och snusning</a:t>
            </a:r>
          </a:p>
        </p:txBody>
      </p:sp>
      <p:pic>
        <p:nvPicPr>
          <p:cNvPr id="9" name="Bildobjekt 8">
            <a:extLst>
              <a:ext uri="{FF2B5EF4-FFF2-40B4-BE49-F238E27FC236}">
                <a16:creationId xmlns:a16="http://schemas.microsoft.com/office/drawing/2014/main" id="{7882D52B-78EF-A343-9CD3-6B40E3F089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93" y="921744"/>
            <a:ext cx="6133699" cy="4143237"/>
          </a:xfrm>
          <a:prstGeom prst="rect">
            <a:avLst/>
          </a:prstGeom>
        </p:spPr>
      </p:pic>
    </p:spTree>
    <p:extLst>
      <p:ext uri="{BB962C8B-B14F-4D97-AF65-F5344CB8AC3E}">
        <p14:creationId xmlns:p14="http://schemas.microsoft.com/office/powerpoint/2010/main" val="300867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25340C-E7AD-E408-1AE6-FB529E11B433}"/>
              </a:ext>
            </a:extLst>
          </p:cNvPr>
          <p:cNvSpPr>
            <a:spLocks noGrp="1"/>
          </p:cNvSpPr>
          <p:nvPr>
            <p:ph type="title"/>
          </p:nvPr>
        </p:nvSpPr>
        <p:spPr/>
        <p:txBody>
          <a:bodyPr/>
          <a:lstStyle/>
          <a:p>
            <a:r>
              <a:rPr lang="sv-SE" sz="2000"/>
              <a:t>Andel elever i årskurs 9 som röker</a:t>
            </a:r>
            <a:br>
              <a:rPr lang="sv-SE" sz="2000"/>
            </a:br>
            <a:r>
              <a:rPr lang="sv-SE" sz="2000"/>
              <a:t>Värmland och riket år 2015 - 2025</a:t>
            </a:r>
          </a:p>
        </p:txBody>
      </p:sp>
      <p:sp>
        <p:nvSpPr>
          <p:cNvPr id="5" name="Platshållare för text 4">
            <a:extLst>
              <a:ext uri="{FF2B5EF4-FFF2-40B4-BE49-F238E27FC236}">
                <a16:creationId xmlns:a16="http://schemas.microsoft.com/office/drawing/2014/main" id="{EA354928-FE76-9AF9-359F-438F44698369}"/>
              </a:ext>
            </a:extLst>
          </p:cNvPr>
          <p:cNvSpPr>
            <a:spLocks noGrp="1"/>
          </p:cNvSpPr>
          <p:nvPr>
            <p:ph type="body" sz="quarter" idx="13"/>
          </p:nvPr>
        </p:nvSpPr>
        <p:spPr/>
        <p:txBody>
          <a:bodyPr/>
          <a:lstStyle/>
          <a:p>
            <a:pPr marL="0" indent="0">
              <a:buNone/>
            </a:pPr>
            <a:endParaRPr lang="sv-SE"/>
          </a:p>
        </p:txBody>
      </p:sp>
      <p:graphicFrame>
        <p:nvGraphicFramePr>
          <p:cNvPr id="3" name="Diagram 2" descr="Trendlinje för utvecklingen av andel rökare i årskurs 9 för Värmland och riket åren 2015 till 2025. År 2019 rökte 12 procent av både tjejerna och killarna. År 2025 har andelen minskat till 9 procent av tjejerna och 7 procent av killarna. Andelen rökare är i år på samman nivå som riket.">
            <a:extLst>
              <a:ext uri="{FF2B5EF4-FFF2-40B4-BE49-F238E27FC236}">
                <a16:creationId xmlns:a16="http://schemas.microsoft.com/office/drawing/2014/main" id="{5249A670-01F8-FF40-CB6B-493E4E43250B}"/>
              </a:ext>
            </a:extLst>
          </p:cNvPr>
          <p:cNvGraphicFramePr>
            <a:graphicFrameLocks/>
          </p:cNvGraphicFramePr>
          <p:nvPr>
            <p:extLst>
              <p:ext uri="{D42A27DB-BD31-4B8C-83A1-F6EECF244321}">
                <p14:modId xmlns:p14="http://schemas.microsoft.com/office/powerpoint/2010/main" val="97550180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894513"/>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7" ma:contentTypeDescription="Create a new document." ma:contentTypeScope="" ma:versionID="86412d7036141a2d49e5977f4fba2273">
  <xsd:schema xmlns:xsd="http://www.w3.org/2001/XMLSchema" xmlns:xs="http://www.w3.org/2001/XMLSchema" xmlns:p="http://schemas.microsoft.com/office/2006/metadata/properties" xmlns:ns2="07000e01-5f67-4023-9f2a-514e08124c62" xmlns:ns3="f728e7fe-0cd4-40eb-8877-f55bd2f6e882" targetNamespace="http://schemas.microsoft.com/office/2006/metadata/properties" ma:root="true" ma:fieldsID="65834e3f487e1b241a72e234c24b4e1a" ns2:_="" ns3:_="">
    <xsd:import namespace="07000e01-5f67-4023-9f2a-514e08124c62"/>
    <xsd:import namespace="f728e7fe-0cd4-40eb-8877-f55bd2f6e8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28e7fe-0cd4-40eb-8877-f55bd2f6e88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211c32c-c8e9-4612-b108-ab061c4066f0}" ma:internalName="TaxCatchAll" ma:showField="CatchAllData" ma:web="f728e7fe-0cd4-40eb-8877-f55bd2f6e88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28e7fe-0cd4-40eb-8877-f55bd2f6e882" xsi:nil="true"/>
    <lcf76f155ced4ddcb4097134ff3c332f xmlns="07000e01-5f67-4023-9f2a-514e08124c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6F42DF-3086-4D8F-B063-5520D51F5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00e01-5f67-4023-9f2a-514e08124c62"/>
    <ds:schemaRef ds:uri="f728e7fe-0cd4-40eb-8877-f55bd2f6e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B71024-886E-4868-AE1D-36F03B6F3067}">
  <ds:schemaRefs>
    <ds:schemaRef ds:uri="http://schemas.microsoft.com/sharepoint/v3/contenttype/forms"/>
  </ds:schemaRefs>
</ds:datastoreItem>
</file>

<file path=customXml/itemProps3.xml><?xml version="1.0" encoding="utf-8"?>
<ds:datastoreItem xmlns:ds="http://schemas.openxmlformats.org/officeDocument/2006/customXml" ds:itemID="{894C21C1-E8DB-47C2-ACAE-B63AFA5DD9D4}">
  <ds:schemaRefs>
    <ds:schemaRef ds:uri="http://schemas.microsoft.com/office/infopath/2007/PartnerControls"/>
    <ds:schemaRef ds:uri="f728e7fe-0cd4-40eb-8877-f55bd2f6e882"/>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07000e01-5f67-4023-9f2a-514e08124c6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Region Varmland</Template>
  <TotalTime>3</TotalTime>
  <Words>3466</Words>
  <Application>Microsoft Office PowerPoint</Application>
  <PresentationFormat>Bredbild</PresentationFormat>
  <Paragraphs>384</Paragraphs>
  <Slides>76</Slides>
  <Notes>73</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76</vt:i4>
      </vt:variant>
    </vt:vector>
  </HeadingPairs>
  <TitlesOfParts>
    <vt:vector size="85" baseType="lpstr">
      <vt:lpstr>Arial</vt:lpstr>
      <vt:lpstr>Calibri</vt:lpstr>
      <vt:lpstr>Courier New</vt:lpstr>
      <vt:lpstr>Raavi</vt:lpstr>
      <vt:lpstr>Times New Roman</vt:lpstr>
      <vt:lpstr>WordVisi_MSFontService</vt:lpstr>
      <vt:lpstr>Region Varmland</vt:lpstr>
      <vt:lpstr>Region Varmland Grå</vt:lpstr>
      <vt:lpstr>Stor rubrik</vt:lpstr>
      <vt:lpstr>Elevers drogvanor 2025</vt:lpstr>
      <vt:lpstr>Undersökningen Elevers drogvanor</vt:lpstr>
      <vt:lpstr>3 541 elever har svarat på enkäten</vt:lpstr>
      <vt:lpstr>Bidrar med aktuell kunskap</vt:lpstr>
      <vt:lpstr>Resultatredovisning (1)</vt:lpstr>
      <vt:lpstr>Resultatredovisning (2)</vt:lpstr>
      <vt:lpstr>Antal svar efter elevernas boendekommun   - årskurs 9, år 2025</vt:lpstr>
      <vt:lpstr>Tobaksbruk</vt:lpstr>
      <vt:lpstr>Andel elever i årskurs 9 som röker Värmland och riket år 2015 - 2025</vt:lpstr>
      <vt:lpstr>Röker du? Andel elever i årskurs 9, Värmland år 2025</vt:lpstr>
      <vt:lpstr>Andel rökare i årskurs 9 per boendekommun Värmland och riket år 2025</vt:lpstr>
      <vt:lpstr>Andel elever i årskurs 9 som rökt en cigarett vid 13 års ålder per boendekommun, Värmland och riket år 2025</vt:lpstr>
      <vt:lpstr>Hur får du vanligtvis tag på cigaretter? Andel bland rökande elever i årskurs 9, Värmland år 2025</vt:lpstr>
      <vt:lpstr>Andel elever i årskurs 9 som vejpat/rökt e-cigarett någon gång de senaste 12 månaderna  Värmland och riket år 2015 - 2025</vt:lpstr>
      <vt:lpstr>Andel elever i årskurs 9 som vejpat/rökt e-cigarett de senaste 12 månaderna per boendekommun, Värmland och riket år 2025</vt:lpstr>
      <vt:lpstr>Andel rökare som vill sluta röka, nu eller i framtiden årskurs 9 och gymnasiet år 2, Värmland år 2025</vt:lpstr>
      <vt:lpstr>Andel elever i årskurs 9 som snusar (vitt-, brunt-, nikotinfritt snus), Värmland och riket år 2015 - 2025</vt:lpstr>
      <vt:lpstr>Snusar du? Andel elever i årskurs 9, Värmland år 2025</vt:lpstr>
      <vt:lpstr>Andel elever i årskurs 9 som snusar (vitt-, brunt-, nikotinfritt snus) per boendekommun, Värmland och riket år 2025</vt:lpstr>
      <vt:lpstr>Andel bland snusande elever i årskurs 9 som använt vitt- , brunt- och nikotinfritt snus, Värmland år 2025  (flera alternativ kan markeras) </vt:lpstr>
      <vt:lpstr>Andel elever i årskurs 9 som snusat vid 13 års ålder Värmland och riket år 2013 - 2025</vt:lpstr>
      <vt:lpstr>Andel elever i årskurs 9 som snusat vid 13 års ålder per boendekommun, Värmland och riket år 2025</vt:lpstr>
      <vt:lpstr>Hur får du vanligen tag på snus? Andel bland snusande elever, årskurs 9, Värmland år 2025</vt:lpstr>
      <vt:lpstr>Andel snusare som vill sluta snusa, nu eller i framtiden årskurs 9 och gymnasiet år 2, Värmland år 2025</vt:lpstr>
      <vt:lpstr>Andel elever, under 18 år, som kan få tag på cigaretter och snus inom 24 timmar, Värmland år 2025</vt:lpstr>
      <vt:lpstr>Alkoholkonsumtion</vt:lpstr>
      <vt:lpstr>Andel alkoholkonsumenter i årskurs 9  Värmland och riket år 2013 - 2025</vt:lpstr>
      <vt:lpstr>Har du någon gång druckit alkohol? Andel elever i årskurs 9, Värmland år 2025</vt:lpstr>
      <vt:lpstr>Andel alkoholkonsumenter i årskurs 9  per boendekommun, Värmland och riket år 2025</vt:lpstr>
      <vt:lpstr>Andel elever i årskurs 9 som intensivkonsumerat alkohol minst 1 gång/månad, Värmland och riket år 2013 - 2025</vt:lpstr>
      <vt:lpstr>Andel elever i årskurs 9 som intensivkonsumerat alkohol minst en gång/månad per boendekommun, Värmland och riket år 2025</vt:lpstr>
      <vt:lpstr>Andel elever i årskurs 9 som varit berusade vid 13 års ålder, Värmland och riket år 2013 - 2025</vt:lpstr>
      <vt:lpstr>Andel elever i årskurs 9 som varit berusade vid 13 års ålder efter boendekommun, Värmland och riket år 2025</vt:lpstr>
      <vt:lpstr> Andel elever i årskurs 9 som i samband med att de druckit alkohol varit med om problem under de senaste 12 månaderna, Värmland år 2025</vt:lpstr>
      <vt:lpstr> Senast du drack alkohol – hur fick du tag på den? Andel elever i årskurs 9, Värmland år 2025</vt:lpstr>
      <vt:lpstr>Andel elever i årskurs 9 som under senaste 12 månaderna köpt alkohol via sociala medier, Värmland år 2025</vt:lpstr>
      <vt:lpstr>Narkotika, narkotikaklassade läkemedel, dopning, lustgas och sniffning</vt:lpstr>
      <vt:lpstr>Andel elever i årskurs 9 som blivit erbjudna att prova eller köpa narkotika under de senaste 12 månaderna Värmland och riket år 2013 - 2025</vt:lpstr>
      <vt:lpstr>Andel elever i årskurs 9 som blivit erbjudna narkotika de senaste 12 månaderna per boendekommun, Värmland och riket år 2025</vt:lpstr>
      <vt:lpstr>Andel elever i årskurs 9 som någon gång har använt narkotika, Värmland och riket år 2013 - 2025</vt:lpstr>
      <vt:lpstr>Har du någon gång använt narkotika? Andel elever i årskurs 9, Värmland år 2025</vt:lpstr>
      <vt:lpstr>Andel elever i årskurs 9 som någon gång använt narkotika per boendekommun, Värmland och riket år 2025</vt:lpstr>
      <vt:lpstr>Andel elever i årskurs 9 som använt narkotika de senaste 12 månaderna, Värmland och riket år 2025</vt:lpstr>
      <vt:lpstr>Hur ofta har du använt narkotika de senaste 12 månaderna? Andel bland elever som använt narkotika i årskurs 9 och gymnasiet år 2, Värmland 2025</vt:lpstr>
      <vt:lpstr>Andel elever i årskurs 9 som använt cannabis vid 13 års ålder eller tidigare, Värmland och riket år 2013 - 2025</vt:lpstr>
      <vt:lpstr>Från vem har du fått tag på narkotika? Andel bland elever som använt narkotika, årskurs 9 och gymnasiet år 2, Värmland år 2025 Flera alternativ kan markeras</vt:lpstr>
      <vt:lpstr>Andel elever i årskurs 9 som använt receptbelagda läkemedel utan läkarordination de senaste 12 månaderna Värmland år 2017 - 2025</vt:lpstr>
      <vt:lpstr>Andel elever i årskurs 9 och gymnasiet år 2 som i berusningssyfte använt läkemedel tillsammans med alkohol under de senaste 12 månaderna, Värmland år 2025</vt:lpstr>
      <vt:lpstr>Andel elever i årskurs 9 som någon gång använt  androgena anabola steroider (AAS), Värmland och riket år 2025</vt:lpstr>
      <vt:lpstr>Andel elever i årskurs 9 som sniffat/boffat och som använt lustgas de senaste 12 månaderna, Värmland år 2025</vt:lpstr>
      <vt:lpstr>Vad kan du få tag på inom 24 timmar? Andel elever i årskurs 9, Värmland år 2015 - 2025</vt:lpstr>
      <vt:lpstr>Spel om pengar</vt:lpstr>
      <vt:lpstr>Andel elever i årskurs 9 som spelat om pengar de senaste 12 månaderna, Värmland och riket år 2019 - 2025</vt:lpstr>
      <vt:lpstr>Andel elever i årskurs 9 som spelat om pengar de senaste 12 månaderna per boendekommun, Värmland och riket år 2025</vt:lpstr>
      <vt:lpstr>Attityder</vt:lpstr>
      <vt:lpstr>År 2025, andel värmländska elever i åk 9 som tycker det är ingen eller liten risk för hälsan att...</vt:lpstr>
      <vt:lpstr>Andel elever i årskurs 9 som säger bestämt nej eller troligen nej om de blir erbjudna narkotika Värmland år 2013 - 2025</vt:lpstr>
      <vt:lpstr> Om du blir erbjuden narkotika, vad säger du då? Andel elever i årskurs 9, Värmland, år 2025</vt:lpstr>
      <vt:lpstr>Var sätter du gränsen när det gäller cannabis? Andel elever i årskurs 9, Värmland, år 2013 - 2025</vt:lpstr>
      <vt:lpstr> Var sätter du gränsen när det gäller cannabis? Andel elever i årskurs 9, Värmland, år 2025</vt:lpstr>
      <vt:lpstr>Andel elever som inte alls håller med om att det är upp till var och en om man vill använda cannabis  årskurs 9, Värmland, år 2015 – 2025</vt:lpstr>
      <vt:lpstr> Andel elever i årskurs 9, Värmland, år 2025  Det är upp till var och en om man vill använda cannabis. Jag håller…</vt:lpstr>
      <vt:lpstr>Energidryck och kosttillskott  </vt:lpstr>
      <vt:lpstr>Andel elever i årskurs 9 som dricker energidryck varje eller nästan varje dag, Värmland år 2017 - 2025</vt:lpstr>
      <vt:lpstr>Andel elever i årskurs 9 som dricker energidryck varje eller nästan varje dag per boendekommun och Värmland år 2025</vt:lpstr>
      <vt:lpstr>Andel elever i årskurs 9 som använt pre-workout (PWO) under de senaste 12 månaderna, Värmland år 2021 - 2025</vt:lpstr>
      <vt:lpstr>Andel elever i årskurs 9 som använt pre-workout (PWO) under de senaste 12 månaderna efter boendekommun och Värmland år 2025</vt:lpstr>
      <vt:lpstr>Skoltrivsel, skolk  och familj</vt:lpstr>
      <vt:lpstr>Hur trivs du i skolan? Andel elever i årskurs 9, Värmland år 2025</vt:lpstr>
      <vt:lpstr>Brukar du skolka? Andel elever i årskurs 9, Värmland år 2025</vt:lpstr>
      <vt:lpstr>Vet dina föräldrar/vårdnadshavare var du är på fredags- och lördagskvällar?  Andel elever i årskurs 9, Värmland år 2025</vt:lpstr>
      <vt:lpstr>Samverkan i  planering och genomförande</vt:lpstr>
      <vt:lpstr>Samverkan i planering och genomförande </vt:lpstr>
      <vt:lpstr>Genomförande och resultatredovisning (1)</vt:lpstr>
      <vt:lpstr>Genomförande och resultatredovisning (2)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elevers drogvanor 2021</dc:title>
  <dc:subject>Rapport elevers drogvanor 2021</dc:subject>
  <dc:creator>Region Värmland</dc:creator>
  <cp:keywords/>
  <dc:description/>
  <cp:lastModifiedBy>Cecilia Nyberg</cp:lastModifiedBy>
  <cp:revision>5</cp:revision>
  <cp:lastPrinted>2025-11-14T08:51:39Z</cp:lastPrinted>
  <dcterms:created xsi:type="dcterms:W3CDTF">2021-08-18T12:03:23Z</dcterms:created>
  <dcterms:modified xsi:type="dcterms:W3CDTF">2026-02-10T07:45:57Z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y fmtid="{D5CDD505-2E9C-101B-9397-08002B2CF9AE}" pid="3" name="MediaServiceImageTags">
    <vt:lpwstr/>
  </property>
</Properties>
</file>