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0" r:id="rId2"/>
    <p:sldMasterId id="2147483719" r:id="rId3"/>
    <p:sldMasterId id="2147483730" r:id="rId4"/>
    <p:sldMasterId id="2147483745" r:id="rId5"/>
    <p:sldMasterId id="2147483751" r:id="rId6"/>
    <p:sldMasterId id="2147483760" r:id="rId7"/>
    <p:sldMasterId id="2147483766" r:id="rId8"/>
    <p:sldMasterId id="2147483777" r:id="rId9"/>
  </p:sldMasterIdLst>
  <p:notesMasterIdLst>
    <p:notesMasterId r:id="rId26"/>
  </p:notesMasterIdLst>
  <p:handoutMasterIdLst>
    <p:handoutMasterId r:id="rId27"/>
  </p:handoutMasterIdLst>
  <p:sldIdLst>
    <p:sldId id="903" r:id="rId10"/>
    <p:sldId id="717" r:id="rId11"/>
    <p:sldId id="718" r:id="rId12"/>
    <p:sldId id="681" r:id="rId13"/>
    <p:sldId id="719" r:id="rId14"/>
    <p:sldId id="2087" r:id="rId15"/>
    <p:sldId id="2063" r:id="rId16"/>
    <p:sldId id="2088" r:id="rId17"/>
    <p:sldId id="2059" r:id="rId18"/>
    <p:sldId id="2086" r:id="rId19"/>
    <p:sldId id="905" r:id="rId20"/>
    <p:sldId id="895" r:id="rId21"/>
    <p:sldId id="899" r:id="rId22"/>
    <p:sldId id="894" r:id="rId23"/>
    <p:sldId id="906" r:id="rId24"/>
    <p:sldId id="902" r:id="rId25"/>
  </p:sldIdLst>
  <p:sldSz cx="12192000" cy="6858000"/>
  <p:notesSz cx="67818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85" autoAdjust="0"/>
    <p:restoredTop sz="91697" autoAdjust="0"/>
  </p:normalViewPr>
  <p:slideViewPr>
    <p:cSldViewPr snapToGrid="0" showGuides="1">
      <p:cViewPr varScale="1">
        <p:scale>
          <a:sx n="67" d="100"/>
          <a:sy n="67" d="100"/>
        </p:scale>
        <p:origin x="768" y="4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72" y="72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2022-02-11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2022-02-11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6" rIns="95470" bIns="4773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5470" tIns="47736" rIns="95470" bIns="4773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Summa regionerna 1 034 Mkr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8D866-1E6D-49A3-9D6F-045B788EA77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68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62E9-56F8-4489-B0BC-0270E33C950D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14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62E9-56F8-4489-B0BC-0270E33C950D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60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A4C8A-E23D-4898-9CE6-096DAA15A10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1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6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9.jpeg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674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292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357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818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723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4561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598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4977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3445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05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716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57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5530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314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912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326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8320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4815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1990BB4-32BE-4AAB-BB2B-46C192DF8F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1990BB4-32BE-4AAB-BB2B-46C192DF8F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12CEC54-376B-455A-89ED-FF07490B2E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8" indent="0" algn="ctr">
              <a:buNone/>
              <a:defRPr sz="1600"/>
            </a:lvl4pPr>
            <a:lvl5pPr marL="1828786" indent="0" algn="ctr">
              <a:buNone/>
              <a:defRPr sz="1600"/>
            </a:lvl5pPr>
            <a:lvl6pPr marL="2285982" indent="0" algn="ctr">
              <a:buNone/>
              <a:defRPr sz="1600"/>
            </a:lvl6pPr>
            <a:lvl7pPr marL="2743179" indent="0" algn="ctr">
              <a:buNone/>
              <a:defRPr sz="1600"/>
            </a:lvl7pPr>
            <a:lvl8pPr marL="3200374" indent="0" algn="ctr">
              <a:buNone/>
              <a:defRPr sz="1600"/>
            </a:lvl8pPr>
            <a:lvl9pPr marL="3657571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487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32552DC-6173-437D-92BB-2521144C68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32552DC-6173-437D-92BB-2521144C6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878E6B7-50C6-476F-A8AE-97C82BC7881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5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1497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 – FÖR DISKUSSION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672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F194AD7-FD5B-4822-ADAD-88BF582972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922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27074E7-E4E6-48E0-9A49-8FC7ADAA7D4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27074E7-E4E6-48E0-9A49-8FC7ADAA7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BDFF171-8C1E-43C6-8BD2-83F6143E3E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5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 – FÖR DISKUSSION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03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1B0BE1-0F1B-43D1-8F14-3A5E843B10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1B0BE1-0F1B-43D1-8F14-3A5E843B10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CEB6AA3-AFCE-4B46-B6D2-B2A9DE9B9A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66002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131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7F65E95-EA74-4F42-BDF1-B71D7F7AEE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7F65E95-EA74-4F42-BDF1-B71D7F7AE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E369E44F-B65C-4168-AC6B-6CC1FCE761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096001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65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F78D2EA-79F5-479A-BE39-CDC36B2C4B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F78D2EA-79F5-479A-BE39-CDC36B2C4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2CE853B3-0A7D-41B8-ADD7-AC5BECE7F1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6000" y="875017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6003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8" indent="0">
              <a:buNone/>
              <a:defRPr sz="1600" b="1"/>
            </a:lvl4pPr>
            <a:lvl5pPr marL="1828786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9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6002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8" indent="0">
              <a:buNone/>
              <a:defRPr sz="1600" b="1"/>
            </a:lvl4pPr>
            <a:lvl5pPr marL="1828786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9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5551202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9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B9384AF-7BA3-4075-AF01-A4B6B7CA7E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B9384AF-7BA3-4075-AF01-A4B6B7CA7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37807E0-4B31-40FD-8234-2BCBE23C54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486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B6878A-06C7-4F47-857B-266FFEFE0A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B6878A-06C7-4F47-857B-266FFEFE0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602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 – FÖR DISKUSSION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539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think-cell Slide" r:id="rId7" imgW="353" imgH="353" progId="TCLayout.ActiveDocument.1">
                  <p:embed/>
                </p:oleObj>
              </mc:Choice>
              <mc:Fallback>
                <p:oleObj name="think-cell Slide" r:id="rId7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2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2744B49-5D6B-49DD-9417-62637AF082A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449"/>
              </a:lnSpc>
              <a:spcBef>
                <a:spcPct val="0"/>
              </a:spcBef>
              <a:spcAft>
                <a:spcPct val="0"/>
              </a:spcAft>
            </a:pPr>
            <a:endParaRPr lang="sv-SE" sz="2245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0979" y="419358"/>
            <a:ext cx="11393620" cy="325159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400979" y="1169459"/>
            <a:ext cx="11393620" cy="1593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3" y="6608794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>
                <a:latin typeface="Calibri" pitchFamily="34" charset="0"/>
              </a:rPr>
              <a:pPr>
                <a:defRPr/>
              </a:pPr>
              <a:t>‹#›</a:t>
            </a:fld>
            <a:r>
              <a:rPr lang="sv-SE">
                <a:latin typeface="Calibri" pitchFamily="34" charset="0"/>
              </a:rPr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4" y="6608796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 – FÖR DISKUSSION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4"/>
            </p:custDataLst>
          </p:nvPr>
        </p:nvSpPr>
        <p:spPr>
          <a:xfrm>
            <a:off x="399119" y="799154"/>
            <a:ext cx="9641736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99564" y="5902244"/>
            <a:ext cx="11395037" cy="510219"/>
          </a:xfrm>
        </p:spPr>
        <p:txBody>
          <a:bodyPr anchor="b" anchorCtr="0"/>
          <a:lstStyle>
            <a:lvl1pPr marL="628450" indent="-628450" defTabSz="639786">
              <a:lnSpc>
                <a:spcPts val="918"/>
              </a:lnSpc>
              <a:spcAft>
                <a:spcPts val="0"/>
              </a:spcAft>
              <a:tabLst>
                <a:tab pos="479435" algn="r"/>
                <a:tab pos="639786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0" lvl="0" indent="-628450" defTabSz="639786">
              <a:lnSpc>
                <a:spcPts val="1020"/>
              </a:lnSpc>
              <a:spcAft>
                <a:spcPts val="0"/>
              </a:spcAft>
              <a:tabLst>
                <a:tab pos="479435" algn="r"/>
                <a:tab pos="639786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err="1">
                <a:ea typeface="Verdana" pitchFamily="34" charset="0"/>
                <a:cs typeface="Verdana" pitchFamily="34" charset="0"/>
              </a:rPr>
              <a:t>xxxxxx</a:t>
            </a:r>
            <a:endParaRPr lang="sv-SE" sz="1020">
              <a:ea typeface="Verdana" pitchFamily="34" charset="0"/>
              <a:cs typeface="Verdana" pitchFamily="34" charset="0"/>
            </a:endParaRPr>
          </a:p>
          <a:p>
            <a:pPr marL="628450" lvl="0" indent="-628450" defTabSz="639786">
              <a:lnSpc>
                <a:spcPts val="1020"/>
              </a:lnSpc>
              <a:spcAft>
                <a:spcPts val="0"/>
              </a:spcAft>
              <a:tabLst>
                <a:tab pos="479435" algn="r"/>
                <a:tab pos="639786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0" lvl="0" indent="-628450" defTabSz="639786">
              <a:lnSpc>
                <a:spcPts val="1020"/>
              </a:lnSpc>
              <a:spcAft>
                <a:spcPts val="0"/>
              </a:spcAft>
              <a:tabLst>
                <a:tab pos="479435" algn="r"/>
                <a:tab pos="639786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err="1">
                <a:ea typeface="Verdana" pitchFamily="34" charset="0"/>
                <a:cs typeface="Verdana" pitchFamily="34" charset="0"/>
              </a:rPr>
              <a:t>xxxx</a:t>
            </a:r>
            <a:endParaRPr lang="sv-SE" sz="102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85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2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34B0AA3-7740-4C42-9ABA-D5F3BB6713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449"/>
              </a:lnSpc>
              <a:spcBef>
                <a:spcPct val="0"/>
              </a:spcBef>
              <a:spcAft>
                <a:spcPct val="0"/>
              </a:spcAft>
            </a:pPr>
            <a:endParaRPr lang="sv-SE" sz="2245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979" y="425869"/>
            <a:ext cx="11393620" cy="325159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rgbClr val="006428"/>
                </a:solidFill>
              </a:defRPr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</a:t>
            </a:r>
            <a:r>
              <a:rPr lang="sv-SE" err="1"/>
              <a:t>title</a:t>
            </a:r>
            <a:r>
              <a:rPr lang="sv-SE"/>
              <a:t>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3" y="6584562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4" y="6584562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 – FÖR DISKUSSION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4"/>
            </p:custDataLst>
          </p:nvPr>
        </p:nvSpPr>
        <p:spPr>
          <a:xfrm>
            <a:off x="399117" y="799154"/>
            <a:ext cx="11395483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99563" y="6005714"/>
            <a:ext cx="8261932" cy="510219"/>
          </a:xfrm>
        </p:spPr>
        <p:txBody>
          <a:bodyPr anchor="b" anchorCtr="0"/>
          <a:lstStyle>
            <a:lvl1pPr marL="628450" indent="-628450" defTabSz="639786">
              <a:lnSpc>
                <a:spcPts val="918"/>
              </a:lnSpc>
              <a:spcAft>
                <a:spcPts val="0"/>
              </a:spcAft>
              <a:tabLst>
                <a:tab pos="479435" algn="r"/>
                <a:tab pos="639786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0" lvl="0" indent="-628450" defTabSz="639786">
              <a:lnSpc>
                <a:spcPts val="1020"/>
              </a:lnSpc>
              <a:spcAft>
                <a:spcPts val="0"/>
              </a:spcAft>
              <a:tabLst>
                <a:tab pos="479435" algn="r"/>
                <a:tab pos="639786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err="1">
                <a:ea typeface="Verdana" pitchFamily="34" charset="0"/>
                <a:cs typeface="Verdana" pitchFamily="34" charset="0"/>
              </a:rPr>
              <a:t>xxxxxx</a:t>
            </a:r>
            <a:endParaRPr lang="sv-SE" sz="1020">
              <a:ea typeface="Verdana" pitchFamily="34" charset="0"/>
              <a:cs typeface="Verdana" pitchFamily="34" charset="0"/>
            </a:endParaRPr>
          </a:p>
          <a:p>
            <a:pPr marL="628450" lvl="0" indent="-628450" defTabSz="639786">
              <a:lnSpc>
                <a:spcPts val="1020"/>
              </a:lnSpc>
              <a:spcAft>
                <a:spcPts val="0"/>
              </a:spcAft>
              <a:tabLst>
                <a:tab pos="479435" algn="r"/>
                <a:tab pos="639786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0" lvl="0" indent="-628450" defTabSz="639786">
              <a:lnSpc>
                <a:spcPts val="1020"/>
              </a:lnSpc>
              <a:spcAft>
                <a:spcPts val="0"/>
              </a:spcAft>
              <a:tabLst>
                <a:tab pos="479435" algn="r"/>
                <a:tab pos="639786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err="1">
                <a:ea typeface="Verdana" pitchFamily="34" charset="0"/>
                <a:cs typeface="Verdana" pitchFamily="34" charset="0"/>
              </a:rPr>
              <a:t>xxxx</a:t>
            </a:r>
            <a:endParaRPr lang="sv-SE" sz="102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20"/>
          </p:nvPr>
        </p:nvSpPr>
        <p:spPr>
          <a:xfrm>
            <a:off x="399564" y="1262938"/>
            <a:ext cx="11395037" cy="4292812"/>
          </a:xfrm>
        </p:spPr>
        <p:txBody>
          <a:bodyPr/>
          <a:lstStyle/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078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7977183-04BC-4D70-9AC4-C37602E2B1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449"/>
              </a:lnSpc>
              <a:spcBef>
                <a:spcPct val="0"/>
              </a:spcBef>
              <a:spcAft>
                <a:spcPct val="0"/>
              </a:spcAft>
            </a:pPr>
            <a:endParaRPr lang="sv-SE" sz="2245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982" y="425316"/>
            <a:ext cx="8037311" cy="325159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</a:t>
            </a:r>
            <a:r>
              <a:rPr lang="sv-SE" err="1"/>
              <a:t>title</a:t>
            </a:r>
            <a:r>
              <a:rPr lang="sv-SE"/>
              <a:t> style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30583"/>
            <a:ext cx="11393620" cy="1765227"/>
          </a:xfrm>
        </p:spPr>
        <p:txBody>
          <a:bodyPr>
            <a:spAutoFit/>
          </a:bodyPr>
          <a:lstStyle>
            <a:lvl1pPr>
              <a:spcBef>
                <a:spcPts val="1837"/>
              </a:spcBef>
              <a:spcAft>
                <a:spcPts val="0"/>
              </a:spcAft>
              <a:defRPr sz="2041"/>
            </a:lvl1pPr>
            <a:lvl2pPr>
              <a:spcBef>
                <a:spcPts val="612"/>
              </a:spcBef>
              <a:spcAft>
                <a:spcPts val="0"/>
              </a:spcAft>
              <a:defRPr sz="2041"/>
            </a:lvl2pPr>
            <a:lvl3pPr>
              <a:defRPr sz="2041"/>
            </a:lvl3pPr>
            <a:lvl4pPr>
              <a:spcAft>
                <a:spcPts val="0"/>
              </a:spcAft>
              <a:defRPr sz="2041"/>
            </a:lvl4pPr>
            <a:lvl5pPr>
              <a:spcAft>
                <a:spcPts val="0"/>
              </a:spcAft>
              <a:defRPr sz="2041"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2876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5" y="658288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 – FÖR DISKUSSION</a:t>
            </a:r>
          </a:p>
        </p:txBody>
      </p:sp>
    </p:spTree>
    <p:extLst>
      <p:ext uri="{BB962C8B-B14F-4D97-AF65-F5344CB8AC3E}">
        <p14:creationId xmlns:p14="http://schemas.microsoft.com/office/powerpoint/2010/main" val="923823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4736368-E8D2-4C8E-8BE1-13E153BC25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551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"/>
            <a:ext cx="12439824" cy="6991078"/>
          </a:xfrm>
          <a:prstGeom prst="rect">
            <a:avLst/>
          </a:prstGeom>
        </p:spPr>
      </p:pic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98013" y="4473761"/>
            <a:ext cx="7032269" cy="314028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/>
              <a:t>Kontext</a:t>
            </a:r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2298014" y="4755765"/>
            <a:ext cx="7038749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98014" y="2491613"/>
            <a:ext cx="7036599" cy="1695751"/>
          </a:xfrm>
        </p:spPr>
        <p:txBody>
          <a:bodyPr anchor="b" anchorCtr="0"/>
          <a:lstStyle>
            <a:lvl1pPr>
              <a:defRPr sz="551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</a:t>
            </a:r>
            <a:r>
              <a:rPr lang="sv-SE" err="1"/>
              <a:t>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242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4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34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5139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2901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9636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622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444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609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2022-02-11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6997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2022-02-11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10197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2022-02-11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6606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2022-02-11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91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2022-02-11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6163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844675"/>
            <a:ext cx="6553001" cy="3661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572794"/>
            <a:ext cx="9145015" cy="9119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0" y="5949793"/>
            <a:ext cx="1916070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49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0" y="5949793"/>
            <a:ext cx="1916070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298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85344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5344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</p:spTree>
    <p:extLst>
      <p:ext uri="{BB962C8B-B14F-4D97-AF65-F5344CB8AC3E}">
        <p14:creationId xmlns:p14="http://schemas.microsoft.com/office/powerpoint/2010/main" val="2893362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85344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5344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  <p:pic>
        <p:nvPicPr>
          <p:cNvPr id="6" name="Bildobjekt 5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800"/>
            <a:ext cx="2734527" cy="91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54" y="23787"/>
            <a:ext cx="488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8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4" y="2492896"/>
            <a:ext cx="8506104" cy="911990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800"/>
            <a:ext cx="2734527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50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65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64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8096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94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17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996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2021-09-16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654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90625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02388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57010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554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36709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>
            <a:lvl1pPr marL="258763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9606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557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78668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156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45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663" r:id="rId9"/>
    <p:sldLayoutId id="2147483664" r:id="rId10"/>
    <p:sldLayoutId id="2147483703" r:id="rId11"/>
    <p:sldLayoutId id="2147483702" r:id="rId12"/>
    <p:sldLayoutId id="2147483704" r:id="rId13"/>
    <p:sldLayoutId id="2147483667" r:id="rId14"/>
    <p:sldLayoutId id="2147483705" r:id="rId15"/>
    <p:sldLayoutId id="2147483670" r:id="rId16"/>
    <p:sldLayoutId id="2147483668" r:id="rId17"/>
    <p:sldLayoutId id="2147483707" r:id="rId18"/>
    <p:sldLayoutId id="2147483706" r:id="rId19"/>
    <p:sldLayoutId id="2147483708" r:id="rId20"/>
    <p:sldLayoutId id="2147483709" r:id="rId21"/>
    <p:sldLayoutId id="2147483666" r:id="rId22"/>
    <p:sldLayoutId id="2147483669" r:id="rId23"/>
    <p:sldLayoutId id="2147483655" r:id="rId24"/>
    <p:sldLayoutId id="2147483654" r:id="rId2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2021-02-23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Slide" r:id="rId19" imgW="353" imgH="353" progId="TCLayout.ActiveDocument.1">
                  <p:embed/>
                </p:oleObj>
              </mc:Choice>
              <mc:Fallback>
                <p:oleObj name="think-cell Slide" r:id="rId19" imgW="353" imgH="35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E9D313CB-B299-4B54-9048-6B0D8EFD9D3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5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4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4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51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 – FÖR DISKUSSION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5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9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hf sldNum="0" hdr="0" ftr="0" dt="0"/>
  <p:txStyles>
    <p:titleStyle>
      <a:lvl1pPr algn="l" defTabSz="914393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1" indent="-228598" algn="l" defTabSz="91439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0" indent="-228598" algn="l" defTabSz="914393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8" indent="-228598" algn="l" defTabSz="914393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4" indent="-228598" algn="l" defTabSz="914393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0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271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7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1424" y="572794"/>
            <a:ext cx="8506104" cy="9119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1426" y="1844675"/>
            <a:ext cx="6553000" cy="3529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4251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ts val="2500"/>
        </a:lnSpc>
        <a:spcBef>
          <a:spcPts val="1000"/>
        </a:spcBef>
        <a:spcAft>
          <a:spcPts val="300"/>
        </a:spcAft>
        <a:buFont typeface="Tahoma" panose="020B0604030504040204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1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–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9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162">
          <p15:clr>
            <a:srgbClr val="F26B43"/>
          </p15:clr>
        </p15:guide>
        <p15:guide id="1" pos="4702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orient="horz" pos="3395">
          <p15:clr>
            <a:srgbClr val="F26B43"/>
          </p15:clr>
        </p15:guide>
        <p15:guide id="5" pos="711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2021-09-16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6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2020-10-29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26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3.xml"/><Relationship Id="rId4" Type="http://schemas.openxmlformats.org/officeDocument/2006/relationships/hyperlink" Target="https://www.folkhalsomyndigheten.se/livsvillkor-levnadsvanor/psykisk-halsa-och-suicidprevention/psykisk-halsa/nationell-strategi/underlag-till-strategi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kael.malm@skr.se" TargetMode="External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6" Type="http://schemas.openxmlformats.org/officeDocument/2006/relationships/hyperlink" Target="https://skr.se/skr/integrationsocialomsorg/socialomsorg/missbrukochberoende.1165.html" TargetMode="External"/><Relationship Id="rId5" Type="http://schemas.openxmlformats.org/officeDocument/2006/relationships/hyperlink" Target="https://www.uppdragpsykiskhalsa.se/" TargetMode="External"/><Relationship Id="rId4" Type="http://schemas.openxmlformats.org/officeDocument/2006/relationships/hyperlink" Target="https://skr.se/skr/halsasjukvard/utvecklingavverksamhet/psykiskhalsa.44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skr/halsasjukvard/overenskommelsermellanskrochregeringen.1463.html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www.regeringen.se/rattsliga-dokument/kommittedirektiv/2020/06/dir.-202068/" TargetMode="External"/><Relationship Id="rId1" Type="http://schemas.openxmlformats.org/officeDocument/2006/relationships/slideLayout" Target="../slideLayouts/slideLayout87.xml"/><Relationship Id="rId4" Type="http://schemas.openxmlformats.org/officeDocument/2006/relationships/hyperlink" Target="https://www.regeringen.se/4ad4d1/contentassets/28394e4d03594dd5880aac2214a3efa7/sou-2021_93-webb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eringen.se/4aab0e/contentassets/54121979287046e99aec293489054c1e/tillaggsdirektiv-till-samsjuklighetsutredningen-dir.-202196.pdf" TargetMode="Externa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A01F214A-1355-4171-BA76-C6EB1CB4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800" y="1795464"/>
            <a:ext cx="9608400" cy="3287076"/>
          </a:xfrm>
        </p:spPr>
        <p:txBody>
          <a:bodyPr/>
          <a:lstStyle/>
          <a:p>
            <a:r>
              <a:rPr lang="sv-SE" dirty="0"/>
              <a:t>Länskonferens Värmland Psykisk hälsa </a:t>
            </a:r>
            <a:br>
              <a:rPr lang="sv-SE" dirty="0"/>
            </a:br>
            <a:r>
              <a:rPr lang="sv-SE" dirty="0"/>
              <a:t>11 februari 2022</a:t>
            </a:r>
            <a:br>
              <a:rPr lang="sv-SE" dirty="0"/>
            </a:br>
            <a:r>
              <a:rPr lang="sv-SE" sz="2400" dirty="0"/>
              <a:t>Mikael Malm, SKR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399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45D920-A9E7-4F99-AC32-0B69E64F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531702"/>
            <a:ext cx="10518117" cy="1231392"/>
          </a:xfrm>
        </p:spPr>
        <p:txBody>
          <a:bodyPr/>
          <a:lstStyle/>
          <a:p>
            <a:r>
              <a:rPr lang="sv-SE" dirty="0"/>
              <a:t>Remisskonferens 17 mars 13.00-16.00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EA594F-E74F-4468-8907-552F2C9C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2022-02-11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CBA0B5-3D4C-40BE-BF30-02A3556B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46" y="1524000"/>
            <a:ext cx="3019441" cy="4265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C3D7601-C43F-4372-BC4D-1E6F284D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C6DA1FF-1F34-4904-B972-656489A8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3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B582A8B-D4F5-412F-A4DA-C5469E3D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3" y="692697"/>
            <a:ext cx="11204890" cy="541518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00" y="994537"/>
            <a:ext cx="2520280" cy="5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83432" y="188640"/>
            <a:ext cx="9145015" cy="911990"/>
          </a:xfrm>
        </p:spPr>
        <p:txBody>
          <a:bodyPr/>
          <a:lstStyle/>
          <a:p>
            <a:r>
              <a:rPr lang="sv-SE" dirty="0"/>
              <a:t>Bakgrund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316132"/>
            <a:ext cx="3944463" cy="446235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268760"/>
            <a:ext cx="4581598" cy="45570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654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med rundade hörn 20"/>
          <p:cNvSpPr/>
          <p:nvPr/>
        </p:nvSpPr>
        <p:spPr>
          <a:xfrm>
            <a:off x="7320136" y="1772816"/>
            <a:ext cx="2952328" cy="4104456"/>
          </a:xfrm>
          <a:prstGeom prst="roundRect">
            <a:avLst>
              <a:gd name="adj" fmla="val 674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ktangel med rundade hörn 17"/>
          <p:cNvSpPr/>
          <p:nvPr/>
        </p:nvSpPr>
        <p:spPr>
          <a:xfrm>
            <a:off x="4113316" y="1772816"/>
            <a:ext cx="2952328" cy="4104456"/>
          </a:xfrm>
          <a:prstGeom prst="roundRect">
            <a:avLst>
              <a:gd name="adj" fmla="val 674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911424" y="1772816"/>
            <a:ext cx="2952328" cy="4104456"/>
          </a:xfrm>
          <a:prstGeom prst="roundRect">
            <a:avLst>
              <a:gd name="adj" fmla="val 674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Uppdragets innehåll</a:t>
            </a:r>
          </a:p>
        </p:txBody>
      </p:sp>
      <p:sp>
        <p:nvSpPr>
          <p:cNvPr id="10" name="Rektangel 9"/>
          <p:cNvSpPr/>
          <p:nvPr/>
        </p:nvSpPr>
        <p:spPr>
          <a:xfrm>
            <a:off x="1199456" y="2922623"/>
            <a:ext cx="2448272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Lyfta prioriterade områden att ingå.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Analysera målgrupper som berörs.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Peka på utvecklings-områden inom den egna verksamheten.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4373970" y="2922623"/>
            <a:ext cx="2615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Socialstyrelsen och Folkhälsomyndigheten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 samråd med övriga myndigheter och intressenter.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537937" y="2868367"/>
            <a:ext cx="27407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Mål och prioriteringar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på 5-10 års sikt.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Indikatorer för uppföljning.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Förvaltning och administration.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Hur myndigheterna kan stödja genomförandet och uppföljningen av strategin.</a:t>
            </a:r>
          </a:p>
        </p:txBody>
      </p:sp>
      <p:sp>
        <p:nvSpPr>
          <p:cNvPr id="16" name="Rektangel 15"/>
          <p:cNvSpPr/>
          <p:nvPr/>
        </p:nvSpPr>
        <p:spPr>
          <a:xfrm>
            <a:off x="1199456" y="2224609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Underlag från 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myndigheter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184067" y="1916832"/>
            <a:ext cx="1247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65A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 sept 2021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65A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380103" y="2224609"/>
            <a:ext cx="268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Plan för det fortsatta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genomförandet</a:t>
            </a:r>
          </a:p>
        </p:txBody>
      </p:sp>
      <p:sp>
        <p:nvSpPr>
          <p:cNvPr id="20" name="Rektangel 19"/>
          <p:cNvSpPr/>
          <p:nvPr/>
        </p:nvSpPr>
        <p:spPr>
          <a:xfrm>
            <a:off x="4378310" y="1916832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65A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31 dec 2021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65A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7537736" y="2224609"/>
            <a:ext cx="253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Förslag på nationell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strategi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531555" y="1916831"/>
            <a:ext cx="1247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65A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 sept 2023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65A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Likbent triangel 23"/>
          <p:cNvSpPr/>
          <p:nvPr/>
        </p:nvSpPr>
        <p:spPr>
          <a:xfrm rot="5400000">
            <a:off x="3655636" y="4937577"/>
            <a:ext cx="771544" cy="665124"/>
          </a:xfrm>
          <a:prstGeom prst="triangl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Likbent triangel 24"/>
          <p:cNvSpPr/>
          <p:nvPr/>
        </p:nvSpPr>
        <p:spPr>
          <a:xfrm rot="5400000">
            <a:off x="6844436" y="4937577"/>
            <a:ext cx="771544" cy="665124"/>
          </a:xfrm>
          <a:prstGeom prst="triangl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45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9D80BB-37C6-4F4F-AA46-41D35522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212602"/>
            <a:ext cx="11934825" cy="643279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25" y="451612"/>
            <a:ext cx="2520280" cy="52130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1146AED-FB1C-4746-A4F3-4B2D46AF1877}"/>
              </a:ext>
            </a:extLst>
          </p:cNvPr>
          <p:cNvSpPr txBox="1"/>
          <p:nvPr/>
        </p:nvSpPr>
        <p:spPr>
          <a:xfrm>
            <a:off x="9172576" y="2733675"/>
            <a:ext cx="255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&gt;&gt; </a:t>
            </a:r>
            <a:r>
              <a:rPr lang="sv-SE" sz="1400" dirty="0">
                <a:hlinkClick r:id="rId4"/>
              </a:rPr>
              <a:t>Länk till mer information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2123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BEE5A93-7445-4AD7-B3A8-2BB7ED1A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Nuläget kring uppdraget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1F92E1-FB2E-43AE-A599-D4B7146D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085628"/>
            <a:ext cx="7037379" cy="3738598"/>
          </a:xfrm>
        </p:spPr>
        <p:txBody>
          <a:bodyPr/>
          <a:lstStyle/>
          <a:p>
            <a:r>
              <a:rPr lang="sv-SE" sz="2000" dirty="0"/>
              <a:t>Socialstyrelsen och Folkhälsomyndigheten håller på med att sammanställa underlaget från alla myndigheter. </a:t>
            </a:r>
          </a:p>
          <a:p>
            <a:r>
              <a:rPr lang="sv-SE" sz="2000" dirty="0"/>
              <a:t>De har inlett ett delprojekt att samla in och sammanställa kommuner och regioners perspektiv på utvecklingsbehov inom området. </a:t>
            </a:r>
          </a:p>
          <a:p>
            <a:r>
              <a:rPr lang="sv-SE" sz="2000" dirty="0"/>
              <a:t>De kommer att först inventera vad som redan är känt kring kommuner regionens önskade utvecklingsbehov.</a:t>
            </a:r>
          </a:p>
          <a:p>
            <a:r>
              <a:rPr lang="sv-SE" sz="2000" dirty="0"/>
              <a:t>Därefter kommer de att i samråd med bl.a. SKR förstå på vilket sätt de  bäst kan samla in och validera regioners och kommuners syn på utvecklingsbehov.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27BC494-8D79-4D63-A3D1-DC162818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1" y="1901778"/>
            <a:ext cx="3988081" cy="2148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BCDB38-2AEC-48F8-BE1A-003D8F3B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2022-02-11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63A80E8-2BC9-42A6-A9F4-48A723CB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E560A0-541E-47C7-93EB-9ED23A0E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032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000" b="1" dirty="0"/>
              <a:t>Mikael Malm</a:t>
            </a:r>
            <a:r>
              <a:rPr lang="sv-SE" sz="2000" dirty="0"/>
              <a:t>, handläggare, 08-452 78 31</a:t>
            </a:r>
            <a:br>
              <a:rPr lang="sv-SE" sz="2000" dirty="0"/>
            </a:br>
            <a:r>
              <a:rPr lang="sv-SE" sz="2000" dirty="0">
                <a:hlinkClick r:id="rId3"/>
              </a:rPr>
              <a:t>mikael.malm@skr.se</a:t>
            </a:r>
            <a:endParaRPr lang="sv-SE" sz="2000" dirty="0"/>
          </a:p>
          <a:p>
            <a:pPr marL="30163" indent="0">
              <a:buNone/>
            </a:pPr>
            <a:r>
              <a:rPr lang="sv-SE" sz="2000" dirty="0"/>
              <a:t>För mer information se:</a:t>
            </a:r>
          </a:p>
          <a:p>
            <a:pPr marL="30163" indent="0">
              <a:buNone/>
            </a:pPr>
            <a:r>
              <a:rPr lang="sv-SE" sz="1600" dirty="0"/>
              <a:t>&gt;&gt; </a:t>
            </a:r>
            <a:r>
              <a:rPr lang="sv-SE" sz="1600" dirty="0">
                <a:hlinkClick r:id="rId4"/>
              </a:rPr>
              <a:t>Psykisk Hälsa SKR</a:t>
            </a:r>
            <a:endParaRPr lang="sv-SE" sz="1600" dirty="0"/>
          </a:p>
          <a:p>
            <a:pPr marL="30163" indent="0">
              <a:buNone/>
            </a:pPr>
            <a:r>
              <a:rPr lang="sv-SE" sz="1600" dirty="0"/>
              <a:t>&gt;&gt; </a:t>
            </a:r>
            <a:r>
              <a:rPr lang="sv-SE" sz="1600" dirty="0">
                <a:hlinkClick r:id="rId5"/>
              </a:rPr>
              <a:t>Uppdrag Psykisk Hälsa</a:t>
            </a:r>
            <a:endParaRPr lang="sv-SE" sz="1600" dirty="0"/>
          </a:p>
          <a:p>
            <a:pPr marL="30163" indent="0">
              <a:buNone/>
            </a:pPr>
            <a:r>
              <a:rPr lang="sv-SE" sz="1600" dirty="0"/>
              <a:t>&gt;&gt; </a:t>
            </a:r>
            <a:r>
              <a:rPr lang="sv-SE" sz="1600" dirty="0">
                <a:hlinkClick r:id="rId6"/>
              </a:rPr>
              <a:t>Missbruk och beroende SKR</a:t>
            </a:r>
            <a:endParaRPr lang="sv-SE" sz="1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2022-02-11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-1158" r="-1303" b="1158"/>
          <a:stretch/>
        </p:blipFill>
        <p:spPr>
          <a:xfrm>
            <a:off x="6142499" y="1757327"/>
            <a:ext cx="4520796" cy="381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5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64234" y="445977"/>
            <a:ext cx="7746341" cy="1231392"/>
          </a:xfrm>
        </p:spPr>
        <p:txBody>
          <a:bodyPr/>
          <a:lstStyle/>
          <a:p>
            <a:r>
              <a:rPr lang="sv-SE" sz="3600" dirty="0"/>
              <a:t>Insatser inom området psykisk hälsa och suicidprevention 2022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529091" y="1859729"/>
            <a:ext cx="6984343" cy="39024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Den grundöverenskommelse som tecknades i december 2020 ska också ska ange inriktningen på det arbete som ska bedrivas under 2022.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En tilläggsöverenskommelse som kompletterar grundöverenskommelsen.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Förutom det som framgår av grundöverenskommelsen ska de medel som tilldelas SKR användas till att under 2022 även </a:t>
            </a:r>
          </a:p>
          <a:p>
            <a:pPr lvl="1">
              <a:spcBef>
                <a:spcPts val="600"/>
              </a:spcBef>
            </a:pPr>
            <a:r>
              <a:rPr lang="sv-SE" dirty="0"/>
              <a:t>ge stöd till kommuner och regioner för lokalt och regionalt förbättringsarbete i den pågående omställningen mot en nära vård.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2022-02-11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Avdelningen för vård och omsorg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96D9B6B-EA2A-450A-BA12-AD900FAE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80" y="1093238"/>
            <a:ext cx="3315886" cy="4668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BF1500A-E11C-4B50-8B72-B7EC68593040}"/>
              </a:ext>
            </a:extLst>
          </p:cNvPr>
          <p:cNvSpPr txBox="1"/>
          <p:nvPr/>
        </p:nvSpPr>
        <p:spPr>
          <a:xfrm>
            <a:off x="8486775" y="3843293"/>
            <a:ext cx="2974316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Inrapportering av överenskommelsen 2021 ska ske senast den 1 mars 2022 i SKR:s inmatningsverktyg.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F539BC6-CDA1-4AEE-8635-80C94B71A156}"/>
              </a:ext>
            </a:extLst>
          </p:cNvPr>
          <p:cNvSpPr txBox="1"/>
          <p:nvPr/>
        </p:nvSpPr>
        <p:spPr>
          <a:xfrm>
            <a:off x="419100" y="5849735"/>
            <a:ext cx="5681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&gt;&gt; </a:t>
            </a:r>
            <a:r>
              <a:rPr lang="sv-SE" sz="1600" dirty="0">
                <a:hlinkClick r:id="rId3"/>
              </a:rPr>
              <a:t>Angränsande överenskommelser mellan staten och SKR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085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670386"/>
            <a:ext cx="9609825" cy="1112405"/>
          </a:xfrm>
        </p:spPr>
        <p:txBody>
          <a:bodyPr/>
          <a:lstStyle/>
          <a:p>
            <a:r>
              <a:rPr lang="sv-SE" sz="4000" dirty="0"/>
              <a:t>Den ekonomiska omfattningen och fördelningen av stimulansmedel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2495203"/>
            <a:ext cx="7629914" cy="29530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Överenskommelsen för 2022 omfattar totalt 1 635 000 000 kronor.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Av dessa fördelades 1 608 000 000 kronor till kommuner och regioner för att möjliggöra, enskilt eller i samverkan, fortsatt långsiktigt och hållbart utvecklingsarbete inom området.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Resterande 27 000 000 kronor tilldelades SKR för samordning av stöd till huvudmännen och att hantera administration av överenskommelsen.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2022-02-11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4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434456"/>
              </p:ext>
            </p:extLst>
          </p:nvPr>
        </p:nvGraphicFramePr>
        <p:xfrm>
          <a:off x="53269" y="83686"/>
          <a:ext cx="12080965" cy="6725490"/>
        </p:xfrm>
        <a:graphic>
          <a:graphicData uri="http://schemas.openxmlformats.org/drawingml/2006/table">
            <a:tbl>
              <a:tblPr firstRow="1" bandRow="1"/>
              <a:tblGrid>
                <a:gridCol w="99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792">
                  <a:extLst>
                    <a:ext uri="{9D8B030D-6E8A-4147-A177-3AD203B41FA5}">
                      <a16:colId xmlns:a16="http://schemas.microsoft.com/office/drawing/2014/main" val="117691395"/>
                    </a:ext>
                  </a:extLst>
                </a:gridCol>
              </a:tblGrid>
              <a:tr h="339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Fördelning av s</a:t>
                      </a:r>
                      <a:r>
                        <a:rPr lang="sv-SE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timulansmedel för 2021-2022 inom området psykisk hälsa och suicidprevention</a:t>
                      </a:r>
                      <a:endParaRPr lang="sv-SE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sv-SE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regionerna: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Mkr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Mkr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fortsatt utvecklingsarbete utifrån handlingsplaner och utveckling av mobila lösningar eller liknande.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För insatser till barn och unga inklusive barn- och ungdomspsykiatrin 0-25 år. 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kunskapsbaserad och säker hälso- och sjukvård. Medlen fördelas efter befolkningsmängd.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79407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att stärka den psykiatriska traumavården. Medlen fördelas efter befolkningsmängd.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</a:t>
                      </a:r>
                      <a:r>
                        <a:rPr lang="sv-SE" sz="1400" b="1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r>
                        <a:rPr lang="sv-SE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ommunerna: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fortsatt utvecklingsarbete utifrån handlingsplaner och utveckling av mobila lösningar eller liknande.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9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4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kunskapsbaserad och säker hälso- och sjukvård och socialtjänst.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75482"/>
                  </a:ext>
                </a:extLst>
              </a:tr>
              <a:tr h="32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Länen (kommunerna och/eller regionerna):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att stärka samverkan för personer som har behov av insatser från flera huvudmän. </a:t>
                      </a:r>
                      <a:endParaRPr lang="sv-SE" sz="1400" baseline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974">
                <a:tc>
                  <a:txBody>
                    <a:bodyPr/>
                    <a:lstStyle/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40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att stärka brukarmedverkan.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46206"/>
                  </a:ext>
                </a:extLst>
              </a:tr>
              <a:tr h="353502">
                <a:tc>
                  <a:txBody>
                    <a:bodyPr/>
                    <a:lstStyle/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40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att stärka det suicidpreventiva arbetet på lokal och regional nivå.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82266"/>
                  </a:ext>
                </a:extLst>
              </a:tr>
              <a:tr h="37534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Till ungdomsmottagningarna för arbete med att främja psykisk hälsa och motverka psykisk ohälsa bland barn och unga.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81296"/>
                  </a:ext>
                </a:extLst>
              </a:tr>
              <a:tr h="32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Utvecklingsmedel till SKR för fortsatt stöd och administration:</a:t>
                      </a:r>
                      <a:endParaRPr lang="sv-SE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6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att samordna och stödja huvudmännens utvecklingsarbete och utveckla initiativ och lösningar som kan användas som stöd till lokalt och regionalt förbättringsarbete </a:t>
                      </a:r>
                      <a:r>
                        <a:rPr lang="sv-SE" sz="1400" b="1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samt att ge stöd till huvudmännen i den pågående omställningen mot en nära vård. </a:t>
                      </a:r>
                      <a:endParaRPr lang="sv-SE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att hantera administration av överenskommelsen, fördelning av medel och för att ta fram anvisningar till regionerna och kommunerna för hur insatserna i överenskommelsen ska redovisas.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Totalt: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sv-S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1 680</a:t>
                      </a:r>
                      <a:endParaRPr lang="sv-S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60A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Ellips 2">
            <a:extLst>
              <a:ext uri="{FF2B5EF4-FFF2-40B4-BE49-F238E27FC236}">
                <a16:creationId xmlns:a16="http://schemas.microsoft.com/office/drawing/2014/main" id="{03742867-7692-477A-95FB-1D7E611DBD4F}"/>
              </a:ext>
            </a:extLst>
          </p:cNvPr>
          <p:cNvSpPr/>
          <p:nvPr/>
        </p:nvSpPr>
        <p:spPr>
          <a:xfrm>
            <a:off x="11486534" y="640676"/>
            <a:ext cx="647700" cy="3869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E22BDBC-180D-4555-8A2C-C8E2D4FD835A}"/>
              </a:ext>
            </a:extLst>
          </p:cNvPr>
          <p:cNvSpPr/>
          <p:nvPr/>
        </p:nvSpPr>
        <p:spPr>
          <a:xfrm>
            <a:off x="11544300" y="2245404"/>
            <a:ext cx="647700" cy="3869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3C522F7-B120-4480-88B5-1C94AD5ED1F0}"/>
              </a:ext>
            </a:extLst>
          </p:cNvPr>
          <p:cNvSpPr/>
          <p:nvPr/>
        </p:nvSpPr>
        <p:spPr>
          <a:xfrm>
            <a:off x="11510265" y="6339501"/>
            <a:ext cx="647700" cy="3869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8B92B56-6540-4EA8-8AB4-67617A1EC03D}"/>
              </a:ext>
            </a:extLst>
          </p:cNvPr>
          <p:cNvSpPr/>
          <p:nvPr/>
        </p:nvSpPr>
        <p:spPr>
          <a:xfrm>
            <a:off x="11536900" y="4990087"/>
            <a:ext cx="647700" cy="3869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0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64232" y="498936"/>
            <a:ext cx="9609825" cy="1173537"/>
          </a:xfrm>
        </p:spPr>
        <p:txBody>
          <a:bodyPr/>
          <a:lstStyle/>
          <a:p>
            <a:r>
              <a:rPr lang="sv-SE" sz="3200" dirty="0"/>
              <a:t>SKR ska samordna och stödja huvudmännens utvecklingsarbete: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5999" y="1818524"/>
            <a:ext cx="5306175" cy="4306051"/>
          </a:xfrm>
        </p:spPr>
        <p:txBody>
          <a:bodyPr/>
          <a:lstStyle/>
          <a:p>
            <a:r>
              <a:rPr lang="sv-SE" sz="1600" dirty="0"/>
              <a:t>Samordning och erfarenhetsutbyte kring utvecklingsarbetet och stöd till uppföljning och analyser, </a:t>
            </a:r>
          </a:p>
          <a:p>
            <a:r>
              <a:rPr lang="sv-SE" sz="1600" dirty="0"/>
              <a:t>stödja en ökad tillgänglighet till första linjen insatser för barn och unga och till barn- och ungdomspsykiatrin,</a:t>
            </a:r>
          </a:p>
          <a:p>
            <a:r>
              <a:rPr lang="sv-SE" sz="1600" dirty="0"/>
              <a:t>stöd till det lokala och regionala suicidpreventiva arbetet,</a:t>
            </a:r>
          </a:p>
          <a:p>
            <a:r>
              <a:rPr lang="sv-SE" sz="1600" dirty="0"/>
              <a:t>innovationsstöd och samordning för förbättrad tillgänglighet med mobila lösningar, inklusive vård och behandling på distans, och effektiva och ändamålsenliga lösningar för transporter av patienter, </a:t>
            </a:r>
          </a:p>
          <a:p>
            <a:r>
              <a:rPr lang="sv-SE" sz="1600" dirty="0"/>
              <a:t>stöd till utveckling av den psykiatriska traumavården,</a:t>
            </a:r>
          </a:p>
          <a:p>
            <a:endParaRPr lang="sv-SE" sz="160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6161924" y="1818524"/>
            <a:ext cx="5306175" cy="4306051"/>
          </a:xfrm>
        </p:spPr>
        <p:txBody>
          <a:bodyPr/>
          <a:lstStyle/>
          <a:p>
            <a:r>
              <a:rPr lang="sv-SE" sz="1600" dirty="0"/>
              <a:t>inventering av pågående utveckling och erfarenhetsutbyte samt analys av framgångsfaktorer och hinder med särskilt fokus på samverkan och stöd för arbete och sysselsättning,</a:t>
            </a:r>
          </a:p>
          <a:p>
            <a:r>
              <a:rPr lang="sv-SE" sz="1600" dirty="0"/>
              <a:t>stöd till uppföljning och systematiskt förbättringsarbete med särskilt fokus på kvalitet i vård och behandling vid samsjuklighet samt att minska behovet av tvångsvård och tvångsåtgärder samt </a:t>
            </a:r>
          </a:p>
          <a:p>
            <a:r>
              <a:rPr lang="sv-SE" sz="1600" dirty="0"/>
              <a:t>samordning med Folkhälsomyndigheten, Socialstyrelsen och andra berörda myndigheter,</a:t>
            </a:r>
          </a:p>
          <a:p>
            <a:r>
              <a:rPr lang="sv-SE" sz="1600" dirty="0"/>
              <a:t>ge stöd till kommuner och regioner för lokalt och regionalt förbättringsarbete i den pågående omställningen mot en nära vård avseende arbetet med psykisk hälsa, psykisk ohälsa och suicidprevention.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2022-02-11</a:t>
            </a: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Avdelningen för vård och omsorg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48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6277D27-ED4D-4E6B-9D6C-969D014573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2764" y="207515"/>
            <a:ext cx="11452492" cy="6442970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33D4318-0329-4FCE-86E9-8B4AA0EEC841}"/>
              </a:ext>
            </a:extLst>
          </p:cNvPr>
          <p:cNvSpPr txBox="1"/>
          <p:nvPr/>
        </p:nvSpPr>
        <p:spPr>
          <a:xfrm>
            <a:off x="6953250" y="3019425"/>
            <a:ext cx="4286250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Statsbidraget kan sökas för: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inrättandet av psykiatriambulanser inom den </a:t>
            </a:r>
            <a:r>
              <a:rPr lang="sv-SE" sz="1600" dirty="0" err="1"/>
              <a:t>preshospitala</a:t>
            </a:r>
            <a:r>
              <a:rPr lang="sv-SE" sz="1600" dirty="0"/>
              <a:t> akutsjukvården,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utveckling av arbetssätt för </a:t>
            </a:r>
            <a:r>
              <a:rPr lang="sv-SE" sz="1600" dirty="0" err="1"/>
              <a:t>prehospitala</a:t>
            </a:r>
            <a:r>
              <a:rPr lang="sv-SE" sz="1600" dirty="0"/>
              <a:t> akutsjukvårdsbedömningar av patienter med psykisk ohälsa eller </a:t>
            </a:r>
            <a:r>
              <a:rPr lang="sv-SE" sz="1600" dirty="0" err="1"/>
              <a:t>suicidalitet</a:t>
            </a:r>
            <a:r>
              <a:rPr lang="sv-SE" sz="1600" dirty="0"/>
              <a:t> genom digitala hjälpmedel och system,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övriga anpassningar i verksamheterna och som rör material, utbildningsinsatser eller liknande, 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vissa kostnader för administration av den verksamhet som bidrag lämnas för.</a:t>
            </a:r>
          </a:p>
        </p:txBody>
      </p:sp>
    </p:spTree>
    <p:extLst>
      <p:ext uri="{BB962C8B-B14F-4D97-AF65-F5344CB8AC3E}">
        <p14:creationId xmlns:p14="http://schemas.microsoft.com/office/powerpoint/2010/main" val="14610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64232" y="579210"/>
            <a:ext cx="10269238" cy="1232420"/>
          </a:xfrm>
        </p:spPr>
        <p:txBody>
          <a:bodyPr/>
          <a:lstStyle/>
          <a:p>
            <a:r>
              <a:rPr lang="sv-SE" sz="3200" dirty="0"/>
              <a:t>Utredningen (S 2020:08) Samordnade insatser vid samsjuklighet</a:t>
            </a:r>
            <a:br>
              <a:rPr lang="sv-SE" sz="3200" dirty="0"/>
            </a:b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03856" y="1942252"/>
            <a:ext cx="8285619" cy="4153747"/>
          </a:xfrm>
        </p:spPr>
        <p:txBody>
          <a:bodyPr/>
          <a:lstStyle/>
          <a:p>
            <a:pPr marL="30163" indent="0">
              <a:buNone/>
            </a:pPr>
            <a:r>
              <a:rPr lang="sv-SE" sz="2000" dirty="0"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Delbetänkande 30 november 2021 </a:t>
            </a:r>
            <a:r>
              <a:rPr lang="sv-S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 2020:68</a:t>
            </a:r>
            <a:r>
              <a:rPr lang="sv-SE" sz="2000" dirty="0"/>
              <a:t> med h</a:t>
            </a:r>
            <a:r>
              <a:rPr lang="sv-SE" sz="2000" dirty="0">
                <a:ea typeface="Garamond" panose="02020404030301010803" pitchFamily="18" charset="0"/>
                <a:cs typeface="Times New Roman" panose="02020603050405020304" pitchFamily="18" charset="0"/>
              </a:rPr>
              <a:t>uvudförslagen:</a:t>
            </a:r>
          </a:p>
          <a:p>
            <a:pPr marL="30163" indent="0">
              <a:buNone/>
            </a:pPr>
            <a:r>
              <a:rPr lang="sv-SE" sz="2000" dirty="0">
                <a:ea typeface="Garamond" panose="02020404030301010803" pitchFamily="18" charset="0"/>
                <a:cs typeface="Times New Roman" panose="02020603050405020304" pitchFamily="18" charset="0"/>
              </a:rPr>
              <a:t>Ett </a:t>
            </a:r>
            <a:r>
              <a:rPr lang="sv-SE" sz="2000" dirty="0"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tydliggörande av regionernas och kommunernas uppdrag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600" dirty="0"/>
              <a:t>Regionernas hälso- och sjukvård ska ansvara för all behandling av skadligt bruk och beroende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600" dirty="0"/>
              <a:t>Perspektivförskjutning för socialtjänstens arbete med skadligt bruk och beroende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600" dirty="0"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En skyldighet </a:t>
            </a:r>
            <a:r>
              <a:rPr lang="sv-SE" sz="1600" dirty="0">
                <a:ea typeface="Garamond" panose="02020404030301010803" pitchFamily="18" charset="0"/>
                <a:cs typeface="Times New Roman" panose="02020603050405020304" pitchFamily="18" charset="0"/>
              </a:rPr>
              <a:t>för regioner </a:t>
            </a:r>
            <a:r>
              <a:rPr lang="sv-SE" sz="1600" dirty="0"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och kommuner att bedriva en gemensam vård- och stödverksamhet</a:t>
            </a:r>
          </a:p>
          <a:p>
            <a:pPr marL="457200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sv-SE" dirty="0">
                <a:cs typeface="Times New Roman" panose="02020603050405020304" pitchFamily="18" charset="0"/>
              </a:rPr>
              <a:t>Sista dag att svara på remissen 30 april 2022</a:t>
            </a:r>
            <a:endParaRPr lang="sv-SE" sz="2000" dirty="0"/>
          </a:p>
          <a:p>
            <a:pPr marL="30163" indent="0">
              <a:buNone/>
            </a:pPr>
            <a:r>
              <a:rPr lang="sv-SE" sz="2000" dirty="0"/>
              <a:t>Slutbetänkande överlämnas senast 31 januari 2023: </a:t>
            </a:r>
          </a:p>
          <a:p>
            <a:pPr marL="30163" indent="0">
              <a:buNone/>
            </a:pPr>
            <a:r>
              <a:rPr lang="sv-SE" sz="2000" dirty="0"/>
              <a:t>Förslag på gemensam lagstiftning för personer som vårdas utan samtycke enligt LVM eller LPT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2022-02-11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E4FB1B6-F382-4BF3-AD3F-A3CCCC5A5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8788">
            <a:off x="9036965" y="1420159"/>
            <a:ext cx="2494143" cy="365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720C9E4-FFCC-4190-8C2B-9948F25D0A38}"/>
              </a:ext>
            </a:extLst>
          </p:cNvPr>
          <p:cNvSpPr txBox="1"/>
          <p:nvPr/>
        </p:nvSpPr>
        <p:spPr>
          <a:xfrm>
            <a:off x="8935278" y="5444084"/>
            <a:ext cx="3180522" cy="309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Från delar till helhet SOU 2021:93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D62F78-53BB-426D-A689-C087C096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8D81CC-3BAC-45E6-98A6-CF6A424C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05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EBDA3-EB3C-4114-9511-6B950AC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reform med tio bärande delar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DA3D541-1F79-4924-942C-01E20E94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227" y="1724025"/>
            <a:ext cx="10755900" cy="4362450"/>
          </a:xfrm>
        </p:spPr>
      </p:pic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49FB61B-F0C4-4723-A194-87649F34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2022-02-11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44BE07-0EF0-48B9-9EED-57A89E3F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EA67C43-8E9C-48B7-9C41-BC3FE60E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49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5F34B-D9D5-4FCA-B7F8-C5622053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7" y="509047"/>
            <a:ext cx="11289383" cy="1000811"/>
          </a:xfrm>
        </p:spPr>
        <p:txBody>
          <a:bodyPr/>
          <a:lstStyle/>
          <a:p>
            <a:r>
              <a:rPr lang="sv-SE" sz="3600" dirty="0"/>
              <a:t>Tilläggsdirektiv till Samsjuklighetsutredningen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238E91-902B-4D67-AAAB-A2568FB4C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1847654"/>
            <a:ext cx="10845897" cy="43861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Utifrån sin analys av för- och nackdelar med en gemensam LVM- och LPT- lagstiftning ska utredningen lämna konkreta förslag på en sådan gemensam tvångsvårdslagstiftning med syfte att ….</a:t>
            </a:r>
          </a:p>
          <a:p>
            <a:pPr marL="457200" lvl="1" indent="0">
              <a:buNone/>
            </a:pPr>
            <a:r>
              <a:rPr lang="sv-SE" dirty="0"/>
              <a:t>… bl.a. göra tvångsvårdslagstiftningen mer flexibel i sin utformning, säkerställa att insatser ges utifrån den enskildes behov samt stärka rättssäkerheten och säkerheten i vården för de personer som ska vårdas med stöd av den gemensamma tvångslagstiftningen,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ta ställning till och bedöma eventuella behov av förändringar i ansvarsfördelningen mellan de berörda huvudmännen,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lämna nödvändiga författningsförslag och de förslag till åtgärder i övrigt som utredaren bedömer behövs.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FBBAB4-533B-4CF3-B661-7026713A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2022-02-11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D86E1F-D3F1-4578-8D1B-71AF276A69EB}"/>
              </a:ext>
            </a:extLst>
          </p:cNvPr>
          <p:cNvSpPr txBox="1"/>
          <p:nvPr/>
        </p:nvSpPr>
        <p:spPr>
          <a:xfrm>
            <a:off x="8705851" y="5495895"/>
            <a:ext cx="1628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Dir: 2021:96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407F772-6B39-4C75-BBED-6BAEEA29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Avdelningen för vård och omsorg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2E4E712F-E7BD-4951-8C41-46E2AB7E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047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sBaVr9T_ehHesYfh.f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74cDuzQxq3XvDXQeId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5UD0ElTNKSIEY5juZA0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PSA4aBQvaJPj95h3n0v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6JMkGUT8.WvB5XdshG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8.Aw.fTxiS9jve7rq1T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g72XOSG65NXIdPwsv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vZEr7eRnyAdnsF507Ut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0988X4TR6DPnfa.Z7e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H0N8.cRoKi6QPobXfs5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mlKpKYTSebskJ94BFQ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xxjFk6RjGo42iTeHWC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ZofEw4Q.SIOHHTSDpq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B89EF165-2CBC-45BD-AA2F-B5486EFAD403}" vid="{BAC734A2-4D67-4DF7-A44B-6E1D7DEC4FA3}"/>
    </a:ext>
  </a:extLst>
</a:theme>
</file>

<file path=ppt/theme/theme3.xml><?xml version="1.0" encoding="utf-8"?>
<a:theme xmlns:a="http://schemas.openxmlformats.org/drawingml/2006/main" name="4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7A82D390-1A40-4887-B4B6-55AE438167B8}"/>
    </a:ext>
  </a:extLst>
</a:theme>
</file>

<file path=ppt/theme/theme4.xml><?xml version="1.0" encoding="utf-8"?>
<a:theme xmlns:a="http://schemas.openxmlformats.org/drawingml/2006/main" name="5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5CF48263-8110-4E85-86B6-8C097C9908AA}"/>
    </a:ext>
  </a:extLst>
</a:theme>
</file>

<file path=ppt/theme/theme5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6.xml><?xml version="1.0" encoding="utf-8"?>
<a:theme xmlns:a="http://schemas.openxmlformats.org/drawingml/2006/main" name="1_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7.xml><?xml version="1.0" encoding="utf-8"?>
<a:theme xmlns:a="http://schemas.openxmlformats.org/drawingml/2006/main" name="FoHM Sve 2018">
  <a:themeElements>
    <a:clrScheme name="FoHM 2018">
      <a:dk1>
        <a:sysClr val="windowText" lastClr="000000"/>
      </a:dk1>
      <a:lt1>
        <a:sysClr val="window" lastClr="FFFFFF"/>
      </a:lt1>
      <a:dk2>
        <a:srgbClr val="A2A2A2"/>
      </a:dk2>
      <a:lt2>
        <a:srgbClr val="D8D8D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F6600"/>
      </a:accent6>
      <a:hlink>
        <a:srgbClr val="005C9A"/>
      </a:hlink>
      <a:folHlink>
        <a:srgbClr val="005C9A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Blank.potx" id="{948AC633-5958-4BF2-B08E-8C16D3FAE157}" vid="{B4753ACA-4B81-4F75-9801-C277E6E8B863}"/>
    </a:ext>
  </a:extLst>
</a:theme>
</file>

<file path=ppt/theme/theme8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9.xml><?xml version="1.0" encoding="utf-8"?>
<a:theme xmlns:a="http://schemas.openxmlformats.org/drawingml/2006/main" name="2_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B89EF165-2CBC-45BD-AA2F-B5486EFAD403}" vid="{3F5E6311-99C4-451D-B1A9-747533F76B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6319</TotalTime>
  <Words>1159</Words>
  <Application>Microsoft Office PowerPoint</Application>
  <PresentationFormat>Bredbild</PresentationFormat>
  <Paragraphs>156</Paragraphs>
  <Slides>16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9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Tahoma</vt:lpstr>
      <vt:lpstr>Wingdings</vt:lpstr>
      <vt:lpstr>SoS-PPT-svensk-150922</vt:lpstr>
      <vt:lpstr>SKL PPT Mörk</vt:lpstr>
      <vt:lpstr>4_Vit SKL PPT</vt:lpstr>
      <vt:lpstr>5_Vit SKL PPT</vt:lpstr>
      <vt:lpstr>Inledningsbilder</vt:lpstr>
      <vt:lpstr>1_SKL PPT Mörk</vt:lpstr>
      <vt:lpstr>FoHM Sve 2018</vt:lpstr>
      <vt:lpstr>SKL PPT Gul</vt:lpstr>
      <vt:lpstr>2_SKL PPT Röd</vt:lpstr>
      <vt:lpstr>think-cell Slide</vt:lpstr>
      <vt:lpstr>Länskonferens Värmland Psykisk hälsa  11 februari 2022 Mikael Malm, SKR</vt:lpstr>
      <vt:lpstr>Insatser inom området psykisk hälsa och suicidprevention 2022</vt:lpstr>
      <vt:lpstr>Den ekonomiska omfattningen och fördelningen av stimulansmedel</vt:lpstr>
      <vt:lpstr>PowerPoint-presentation</vt:lpstr>
      <vt:lpstr>SKR ska samordna och stödja huvudmännens utvecklingsarbete:</vt:lpstr>
      <vt:lpstr>PowerPoint-presentation</vt:lpstr>
      <vt:lpstr>Utredningen (S 2020:08) Samordnade insatser vid samsjuklighet </vt:lpstr>
      <vt:lpstr>En reform med tio bärande delar</vt:lpstr>
      <vt:lpstr>Tilläggsdirektiv till Samsjuklighetsutredningen</vt:lpstr>
      <vt:lpstr>Remisskonferens 17 mars 13.00-16.00</vt:lpstr>
      <vt:lpstr>PowerPoint-presentation</vt:lpstr>
      <vt:lpstr>Bakgrund</vt:lpstr>
      <vt:lpstr>Uppdragets innehåll</vt:lpstr>
      <vt:lpstr>PowerPoint-presentation</vt:lpstr>
      <vt:lpstr>Nuläget kring uppdraget </vt:lpstr>
      <vt:lpstr>Kontakt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Ledningsgrupp 201019</dc:title>
  <dc:creator>Corsvall, Linda</dc:creator>
  <cp:keywords>class='Open'</cp:keywords>
  <cp:lastModifiedBy>Malm Mikael</cp:lastModifiedBy>
  <cp:revision>189</cp:revision>
  <cp:lastPrinted>2015-05-08T11:44:01Z</cp:lastPrinted>
  <dcterms:created xsi:type="dcterms:W3CDTF">2020-10-19T11:41:01Z</dcterms:created>
  <dcterms:modified xsi:type="dcterms:W3CDTF">2022-02-11T07:41:25Z</dcterms:modified>
</cp:coreProperties>
</file>