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57"/>
  </p:notesMasterIdLst>
  <p:sldIdLst>
    <p:sldId id="256" r:id="rId7"/>
    <p:sldId id="930" r:id="rId8"/>
    <p:sldId id="8491" r:id="rId9"/>
    <p:sldId id="8499" r:id="rId10"/>
    <p:sldId id="945" r:id="rId11"/>
    <p:sldId id="938" r:id="rId12"/>
    <p:sldId id="946" r:id="rId13"/>
    <p:sldId id="8463" r:id="rId14"/>
    <p:sldId id="8447" r:id="rId15"/>
    <p:sldId id="936" r:id="rId16"/>
    <p:sldId id="8451" r:id="rId17"/>
    <p:sldId id="942" r:id="rId18"/>
    <p:sldId id="948" r:id="rId19"/>
    <p:sldId id="8440" r:id="rId20"/>
    <p:sldId id="8488" r:id="rId21"/>
    <p:sldId id="8485" r:id="rId22"/>
    <p:sldId id="8466" r:id="rId23"/>
    <p:sldId id="1622" r:id="rId24"/>
    <p:sldId id="8465" r:id="rId25"/>
    <p:sldId id="8457" r:id="rId26"/>
    <p:sldId id="8458" r:id="rId27"/>
    <p:sldId id="8483" r:id="rId28"/>
    <p:sldId id="8431" r:id="rId29"/>
    <p:sldId id="8500" r:id="rId30"/>
    <p:sldId id="8498" r:id="rId31"/>
    <p:sldId id="8502" r:id="rId32"/>
    <p:sldId id="8503" r:id="rId33"/>
    <p:sldId id="8482" r:id="rId34"/>
    <p:sldId id="8450" r:id="rId35"/>
    <p:sldId id="8494" r:id="rId36"/>
    <p:sldId id="8493" r:id="rId37"/>
    <p:sldId id="8437" r:id="rId38"/>
    <p:sldId id="8439" r:id="rId39"/>
    <p:sldId id="8475" r:id="rId40"/>
    <p:sldId id="8479" r:id="rId41"/>
    <p:sldId id="8436" r:id="rId42"/>
    <p:sldId id="8496" r:id="rId43"/>
    <p:sldId id="8497" r:id="rId44"/>
    <p:sldId id="8486" r:id="rId45"/>
    <p:sldId id="8480" r:id="rId46"/>
    <p:sldId id="8441" r:id="rId47"/>
    <p:sldId id="8442" r:id="rId48"/>
    <p:sldId id="8478" r:id="rId49"/>
    <p:sldId id="8434" r:id="rId50"/>
    <p:sldId id="8462" r:id="rId51"/>
    <p:sldId id="8468" r:id="rId52"/>
    <p:sldId id="8443" r:id="rId53"/>
    <p:sldId id="8481" r:id="rId54"/>
    <p:sldId id="8492" r:id="rId55"/>
    <p:sldId id="8477" r:id="rId5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6ED3FB0-8B79-FA4F-B5BD-8696927245C9}">
          <p14:sldIdLst>
            <p14:sldId id="256"/>
            <p14:sldId id="930"/>
            <p14:sldId id="8491"/>
            <p14:sldId id="8499"/>
            <p14:sldId id="945"/>
            <p14:sldId id="938"/>
            <p14:sldId id="946"/>
            <p14:sldId id="8463"/>
            <p14:sldId id="8447"/>
            <p14:sldId id="936"/>
            <p14:sldId id="8451"/>
            <p14:sldId id="942"/>
            <p14:sldId id="948"/>
            <p14:sldId id="8440"/>
            <p14:sldId id="8488"/>
            <p14:sldId id="8485"/>
            <p14:sldId id="8466"/>
            <p14:sldId id="1622"/>
            <p14:sldId id="8465"/>
            <p14:sldId id="8457"/>
            <p14:sldId id="8458"/>
            <p14:sldId id="8483"/>
            <p14:sldId id="8431"/>
            <p14:sldId id="8500"/>
            <p14:sldId id="8498"/>
            <p14:sldId id="8502"/>
            <p14:sldId id="8503"/>
            <p14:sldId id="8482"/>
            <p14:sldId id="8450"/>
            <p14:sldId id="8494"/>
            <p14:sldId id="8493"/>
            <p14:sldId id="8437"/>
            <p14:sldId id="8439"/>
            <p14:sldId id="8475"/>
            <p14:sldId id="8479"/>
            <p14:sldId id="8436"/>
            <p14:sldId id="8496"/>
            <p14:sldId id="8497"/>
            <p14:sldId id="8486"/>
            <p14:sldId id="8480"/>
            <p14:sldId id="8441"/>
            <p14:sldId id="8442"/>
            <p14:sldId id="8478"/>
            <p14:sldId id="8434"/>
            <p14:sldId id="8462"/>
            <p14:sldId id="8468"/>
            <p14:sldId id="8443"/>
            <p14:sldId id="8481"/>
            <p14:sldId id="8492"/>
            <p14:sldId id="84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5F4A1-F7D6-393C-14F9-BEE8689D6A68}" v="8" dt="2026-04-24T06:27:36.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89"/>
    <p:restoredTop sz="69726"/>
  </p:normalViewPr>
  <p:slideViewPr>
    <p:cSldViewPr snapToGrid="0">
      <p:cViewPr varScale="1">
        <p:scale>
          <a:sx n="86" d="100"/>
          <a:sy n="86" d="100"/>
        </p:scale>
        <p:origin x="1048"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8T09:27:29.81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95,'73'0,"7"0,8 0,-36 0,3 0,7 0,1 0,4 0,1 0,3 0,2 0,6 0,0 0,5 0,0 0,4 0,0 0,-2 0,-1 0,-6 0,-1 0,-4 0,-2 0,-3 0,-1 0,-2 0,-1 0,-1 0,0 0,0 0,0 0,-2 0,-1 0,-2 0,-1 0,-2 0,-1 0,-4 0,-1 0,0 0,0 0,3 0,-1 0,2 0,0 0,2 0,1 0,1 0,2 0,1 0,2 0,1-2,1 0,2 0,0 0,0-2,-1-1,-1 1,-1 0,-2 0,-1 0,-4 0,-1 0,-2 0,-1 0,-3-2,1 1,-1 0,0 1,0-1,0-1,0 2,0 1,50-1,-6 1,-5 3,-8 0,-10 0,-11 0,-11 0,-12 0,-7 0,-6 0,-8 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8T09:27:38.2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1,'52'0,"1"0,17 0,7 0,-6 0,5 0,4 0,12 0,5 0,1 0,-19 0,2 0,0 0,1 0,3 0,0 0,1 0,0 0,2 0,1 0,0 0,2 0,5 0,1 0,1 0,-2 0,-1 0,-1 0,-1 0,-1 0,-5 0,-1 0,-2 0,-1 0,16 0,-3 0,-3 0,-14 0,-3 0,0 0,-4 0,0 0,-1 0,30 0,-2 0,-9 0,-2 0,-7 0,-3 0,-7 0,-1 0,-6 1,-1 1,-6 0,-2 0,-2 0,0 0,0 0,1-1,0 0,1-2,1 1,1 0,0 0,0 0,-2 0,-1 0,-3 0,0 0,39 3,-6 4,-4 4,0 7,0 1,-10 2,-10-2,-16-4,-14-4,-11-5,-5-4,-4-2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DBB68-30FD-0842-845C-F2373C1151BD}" type="datetimeFigureOut">
              <a:rPr lang="sv-SE" smtClean="0"/>
              <a:t>2026-04-23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2DF34-EE8E-9549-973F-765EF1706D8D}" type="slidenum">
              <a:rPr lang="sv-SE" smtClean="0"/>
              <a:t>‹#›</a:t>
            </a:fld>
            <a:endParaRPr lang="sv-SE"/>
          </a:p>
        </p:txBody>
      </p:sp>
    </p:spTree>
    <p:extLst>
      <p:ext uri="{BB962C8B-B14F-4D97-AF65-F5344CB8AC3E}">
        <p14:creationId xmlns:p14="http://schemas.microsoft.com/office/powerpoint/2010/main" val="755915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pf.se/kunskap-och-stod/formageportalen/forebygga/otillborlig-informationspaverkan-fran-frammande-makt"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sb.se/sv/utbildning--ovning/alla-utbildningar/skydd-mot-informationspaverkan-webbkur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agesspiegel.de/gesellschaft/medien/annalena-baerbock-bei-anne-will-nur-geworden-weil-sie-ne-frau-sind-kriegen-sie-das-noch-abgeraeumt/27130766.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brookings.edu/techstream/gendered-disinformation-is-a-national-security-proble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pf.se/kunskap-och-stod/handbocker"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digiteket.se/inspirationsartikel/psykologiskt-forsvar-skydd-mot-otillborlig-informationspaverkan/"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vt.se/nyheter/om/verifieringshjalpe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pf.se/kunskap-och-stod/handbocker"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digiteket.se/inspirationsartikel/psykologiskt-forsvar-skydd-mot-otillborlig-informationspaverka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Utbildning: Desinformation och otillbörlig informationspåverkan – Bra att känna till inför valåret 2026</a:t>
            </a:r>
          </a:p>
          <a:p>
            <a:endParaRPr lang="sv-SE" b="1" dirty="0"/>
          </a:p>
          <a:p>
            <a:r>
              <a:rPr lang="sv-SE" b="0" dirty="0"/>
              <a:t>Utbildningen är framtagen av Kommunikationsavdelningen i Region Värmland i samarbete med Myndigheten för psykologiskt försvar och Karlstads kommun i syfte att höja såväl kunskap som motståndskraft mot otillbörlig informationspåverkan bland förtroendevalda och tjänstepersoner inom regionen inför valåret 2026. Materialet kan användas i sin helhet eller i delar beroende på målgrupp och tidsåtgång.</a:t>
            </a:r>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a:t>
            </a:fld>
            <a:endParaRPr lang="sv-SE"/>
          </a:p>
        </p:txBody>
      </p:sp>
    </p:spTree>
    <p:extLst>
      <p:ext uri="{BB962C8B-B14F-4D97-AF65-F5344CB8AC3E}">
        <p14:creationId xmlns:p14="http://schemas.microsoft.com/office/powerpoint/2010/main" val="2179683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har förståelse för vad otillbörlig informationspåverkan är</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känner igen tecken på påverkansförsök</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vet hur du bör agera om du misstänker påverkan</a:t>
            </a:r>
            <a:r>
              <a:rPr lang="en-US" sz="1200" b="0" i="0" kern="1200" dirty="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10</a:t>
            </a:fld>
            <a:endParaRPr lang="sv-SE"/>
          </a:p>
        </p:txBody>
      </p:sp>
    </p:spTree>
    <p:extLst>
      <p:ext uri="{BB962C8B-B14F-4D97-AF65-F5344CB8AC3E}">
        <p14:creationId xmlns:p14="http://schemas.microsoft.com/office/powerpoint/2010/main" val="2417319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viktig fråga är var skillnaden mellan otillbörlig informationspåverkan och legitim opinionsbildning går</a:t>
            </a:r>
          </a:p>
        </p:txBody>
      </p:sp>
      <p:sp>
        <p:nvSpPr>
          <p:cNvPr id="4" name="Platshållare för bildnummer 3"/>
          <p:cNvSpPr>
            <a:spLocks noGrp="1"/>
          </p:cNvSpPr>
          <p:nvPr>
            <p:ph type="sldNum" sz="quarter" idx="5"/>
          </p:nvPr>
        </p:nvSpPr>
        <p:spPr/>
        <p:txBody>
          <a:bodyPr/>
          <a:lstStyle/>
          <a:p>
            <a:fld id="{08E2DF34-EE8E-9549-973F-765EF1706D8D}" type="slidenum">
              <a:rPr lang="sv-SE" smtClean="0"/>
              <a:t>11</a:t>
            </a:fld>
            <a:endParaRPr lang="sv-SE"/>
          </a:p>
        </p:txBody>
      </p:sp>
    </p:spTree>
    <p:extLst>
      <p:ext uri="{BB962C8B-B14F-4D97-AF65-F5344CB8AC3E}">
        <p14:creationId xmlns:p14="http://schemas.microsoft.com/office/powerpoint/2010/main" val="3554181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dirty="0"/>
              <a:t>Exempel:</a:t>
            </a:r>
          </a:p>
          <a:p>
            <a:r>
              <a:rPr lang="sv-SE" sz="1200" dirty="0"/>
              <a:t>En debattartikel från en intresseorganisation som kritiserar regionens sjukvårdspolitik.</a:t>
            </a:r>
          </a:p>
          <a:p>
            <a:r>
              <a:rPr lang="sv-SE" sz="1200" dirty="0"/>
              <a:t>En kampanj från ett politiskt parti inför valet.</a:t>
            </a:r>
          </a:p>
          <a:p>
            <a:r>
              <a:rPr lang="sv-SE" sz="1200" dirty="0"/>
              <a:t>En demonstration mot ett beslut i regionfullmäktige.</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13</a:t>
            </a:fld>
            <a:endParaRPr lang="sv-SE"/>
          </a:p>
        </p:txBody>
      </p:sp>
    </p:spTree>
    <p:extLst>
      <p:ext uri="{BB962C8B-B14F-4D97-AF65-F5344CB8AC3E}">
        <p14:creationId xmlns:p14="http://schemas.microsoft.com/office/powerpoint/2010/main" val="12212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Otillbörlig Informationspåverkan </a:t>
            </a:r>
            <a:r>
              <a:rPr lang="en-US" sz="1200" dirty="0"/>
              <a:t>​</a:t>
            </a:r>
            <a:r>
              <a:rPr lang="sv-SE" dirty="0"/>
              <a:t> är </a:t>
            </a:r>
            <a:r>
              <a:rPr lang="sv-SE" b="1" dirty="0"/>
              <a:t>avsiktlig, vilseledande kommunikation</a:t>
            </a:r>
            <a:r>
              <a:rPr lang="sv-SE" dirty="0"/>
              <a:t> som syftar till att manipulera, splittra eller underminera demokratin. </a:t>
            </a:r>
          </a:p>
          <a:p>
            <a:r>
              <a:rPr lang="sv-SE" dirty="0"/>
              <a:t>Den kännetecknas av:</a:t>
            </a:r>
          </a:p>
          <a:p>
            <a:r>
              <a:rPr lang="sv-SE" b="1" dirty="0"/>
              <a:t>Mål att skada, störa och destabilisera – </a:t>
            </a:r>
            <a:r>
              <a:rPr lang="sv-SE" dirty="0"/>
              <a:t>förtroende, sammanhållning, beslutsfattande </a:t>
            </a:r>
            <a:r>
              <a:rPr lang="en-US" dirty="0"/>
              <a:t>​</a:t>
            </a:r>
          </a:p>
          <a:p>
            <a:r>
              <a:rPr lang="sv-SE" dirty="0"/>
              <a:t>Bygger på </a:t>
            </a:r>
            <a:r>
              <a:rPr lang="sv-SE" b="1" dirty="0"/>
              <a:t>dolda avsikter </a:t>
            </a:r>
            <a:r>
              <a:rPr lang="sv-SE" dirty="0"/>
              <a:t>och falsk information</a:t>
            </a:r>
            <a:r>
              <a:rPr lang="en-US" dirty="0"/>
              <a:t>​</a:t>
            </a:r>
          </a:p>
          <a:p>
            <a:r>
              <a:rPr lang="sv-SE" dirty="0"/>
              <a:t>Hotar demokratin och vill skapa kaos</a:t>
            </a:r>
            <a:r>
              <a:rPr lang="en-US" dirty="0"/>
              <a:t>​</a:t>
            </a:r>
          </a:p>
          <a:p>
            <a:r>
              <a:rPr lang="sv-SE" b="1" dirty="0"/>
              <a:t>Emotionell påverkan </a:t>
            </a:r>
            <a:r>
              <a:rPr lang="sv-SE" dirty="0"/>
              <a:t>– spelar på rädsla, ilska, misstro</a:t>
            </a:r>
          </a:p>
          <a:p>
            <a:r>
              <a:rPr lang="sv-SE" b="1" dirty="0"/>
              <a:t>Koordinerad spridning </a:t>
            </a:r>
            <a:r>
              <a:rPr lang="sv-SE" dirty="0"/>
              <a:t>– </a:t>
            </a:r>
            <a:r>
              <a:rPr lang="sv-SE" dirty="0" err="1"/>
              <a:t>bottar</a:t>
            </a:r>
            <a:r>
              <a:rPr lang="sv-SE" dirty="0"/>
              <a:t>, trollfabriker, falska nätverk</a:t>
            </a:r>
          </a:p>
          <a:p>
            <a:endParaRPr lang="sv-SE" dirty="0"/>
          </a:p>
          <a:p>
            <a:r>
              <a:rPr lang="sv-SE" dirty="0"/>
              <a:t>Vilseledande, avsiktlig och störande med målet att skada, störa och destabilisera</a:t>
            </a:r>
          </a:p>
          <a:p>
            <a:r>
              <a:rPr lang="sv-SE" dirty="0"/>
              <a:t>Kan riktas mot oss som organisation eller mot dig som enskild politiker för att tysta, skrämma eller manipulera </a:t>
            </a:r>
          </a:p>
          <a:p>
            <a:r>
              <a:rPr lang="sv-SE" dirty="0"/>
              <a:t>Spelar ofta på känslor, förstärker polarisering och utnyttjar sårbarheter i samhället</a:t>
            </a:r>
          </a:p>
          <a:p>
            <a:r>
              <a:rPr lang="sv-SE" dirty="0"/>
              <a:t>Syftar ytterst till att påverka Sveriges demokrati och beslutsfattande</a:t>
            </a:r>
          </a:p>
          <a:p>
            <a:endParaRPr lang="sv-SE" dirty="0"/>
          </a:p>
          <a:p>
            <a:endParaRPr lang="sv-SE" dirty="0"/>
          </a:p>
          <a:p>
            <a:r>
              <a:rPr lang="sv-SE" dirty="0"/>
              <a:t>Exempel:</a:t>
            </a:r>
          </a:p>
          <a:p>
            <a:r>
              <a:rPr lang="sv-SE" dirty="0"/>
              <a:t>En falsk nyhet om att regionen planerar att stänga alla vårdcentraler, att vi vaccinerar med dåligt vaccin…  </a:t>
            </a:r>
            <a:r>
              <a:rPr lang="sv-SE" dirty="0" err="1"/>
              <a:t>etc</a:t>
            </a:r>
            <a:endParaRPr lang="sv-SE" dirty="0"/>
          </a:p>
          <a:p>
            <a:r>
              <a:rPr lang="sv-SE" dirty="0"/>
              <a:t>En kampanj som påstår att svenska myndigheter "kidnappar barn" (LVU-kampanjen).</a:t>
            </a:r>
          </a:p>
          <a:p>
            <a:r>
              <a:rPr lang="sv-SE" dirty="0"/>
              <a:t>En </a:t>
            </a:r>
            <a:r>
              <a:rPr lang="sv-SE" dirty="0" err="1"/>
              <a:t>deepfake</a:t>
            </a:r>
            <a:r>
              <a:rPr lang="sv-SE" dirty="0"/>
              <a:t>-video där en politiker verkar säga något kränkande – som aldrig hänt.</a:t>
            </a:r>
          </a:p>
          <a:p>
            <a:r>
              <a:rPr lang="sv-SE" dirty="0"/>
              <a:t>Osv…</a:t>
            </a:r>
          </a:p>
          <a:p>
            <a:endParaRPr lang="en-US" dirty="0"/>
          </a:p>
          <a:p>
            <a:endParaRPr lang="sv-SE" dirty="0"/>
          </a:p>
          <a:p>
            <a:endParaRPr lang="sv-SE" dirty="0"/>
          </a:p>
          <a:p>
            <a:endParaRPr lang="sv-SE" dirty="0"/>
          </a:p>
          <a:p>
            <a:endParaRPr lang="sv-SE" dirty="0"/>
          </a:p>
          <a:p>
            <a:endParaRPr lang="sv-SE" dirty="0"/>
          </a:p>
          <a:p>
            <a:endParaRPr lang="sv-SE" dirty="0"/>
          </a:p>
          <a:p>
            <a:r>
              <a:rPr lang="sv-SE" dirty="0"/>
              <a:t>Exempel:</a:t>
            </a:r>
          </a:p>
          <a:p>
            <a:r>
              <a:rPr lang="sv-SE" dirty="0"/>
              <a:t>En falsk nyhet om att regionen planerar att stänga alla vårdcentraler.</a:t>
            </a:r>
          </a:p>
          <a:p>
            <a:r>
              <a:rPr lang="sv-SE" dirty="0"/>
              <a:t>En kampanj som påstår att svenska myndigheter "kidnappar barn" (LVU-kampanjen).</a:t>
            </a:r>
          </a:p>
          <a:p>
            <a:r>
              <a:rPr lang="sv-SE" dirty="0"/>
              <a:t>En </a:t>
            </a:r>
            <a:r>
              <a:rPr lang="sv-SE" dirty="0" err="1"/>
              <a:t>deepfake</a:t>
            </a:r>
            <a:r>
              <a:rPr lang="sv-SE" dirty="0"/>
              <a:t>-video där en politiker verkar säga något kränkande – som aldrig hänt.</a:t>
            </a:r>
          </a:p>
          <a:p>
            <a:endParaRPr lang="en-US" dirty="0"/>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14</a:t>
            </a:fld>
            <a:endParaRPr lang="sv-SE"/>
          </a:p>
        </p:txBody>
      </p:sp>
    </p:spTree>
    <p:extLst>
      <p:ext uri="{BB962C8B-B14F-4D97-AF65-F5344CB8AC3E}">
        <p14:creationId xmlns:p14="http://schemas.microsoft.com/office/powerpoint/2010/main" val="185104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Informationspåverkan syftar till att:</a:t>
            </a:r>
          </a:p>
          <a:p>
            <a:r>
              <a:rPr lang="sv-SE" dirty="0"/>
              <a:t>Skapa misstro mot myndigheter och medier</a:t>
            </a:r>
          </a:p>
          <a:p>
            <a:r>
              <a:rPr lang="sv-SE" dirty="0"/>
              <a:t>Splittra befolkningen</a:t>
            </a:r>
          </a:p>
          <a:p>
            <a:r>
              <a:rPr lang="sv-SE" dirty="0"/>
              <a:t>Påverka valresultat och politiska beslut </a:t>
            </a:r>
            <a:r>
              <a:rPr lang="sv-SE" dirty="0">
                <a:hlinkClick r:id="rId3"/>
              </a:rPr>
              <a:t>[Otillbörli...mande makt]</a:t>
            </a:r>
            <a:endParaRPr lang="sv-SE" dirty="0"/>
          </a:p>
          <a:p>
            <a:r>
              <a:rPr lang="sv-SE" dirty="0"/>
              <a:t>Hotade värden: </a:t>
            </a:r>
          </a:p>
          <a:p>
            <a:r>
              <a:rPr lang="sv-SE" dirty="0"/>
              <a:t>Yttrandefrihet</a:t>
            </a:r>
          </a:p>
          <a:p>
            <a:r>
              <a:rPr lang="sv-SE" dirty="0"/>
              <a:t>Rättssäkerhet</a:t>
            </a:r>
          </a:p>
          <a:p>
            <a:r>
              <a:rPr lang="sv-SE" dirty="0"/>
              <a:t>Självständigt beslutsfattande </a:t>
            </a:r>
            <a:r>
              <a:rPr lang="sv-SE" dirty="0">
                <a:hlinkClick r:id="rId4"/>
              </a:rPr>
              <a:t>[Skydd mot...urs) - MSB]</a:t>
            </a:r>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15</a:t>
            </a:fld>
            <a:endParaRPr lang="sv-SE"/>
          </a:p>
        </p:txBody>
      </p:sp>
    </p:spTree>
    <p:extLst>
      <p:ext uri="{BB962C8B-B14F-4D97-AF65-F5344CB8AC3E}">
        <p14:creationId xmlns:p14="http://schemas.microsoft.com/office/powerpoint/2010/main" val="576445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Strategiska narrativ är berättelser som är medvetet konstruerade i syfte att få andra att reagera på ett visst sätt.</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För att känna igen informationspåverkan behöver du ha kunskap om; </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Vilka berättelser som används,</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hur de anpassas efter målgrupp, </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och vilka tekniker som används </a:t>
            </a:r>
            <a:r>
              <a:rPr lang="sv-SE" sz="1200" b="0" i="0" kern="1200" dirty="0">
                <a:solidFill>
                  <a:schemeClr val="tx1"/>
                </a:solidFill>
                <a:effectLst/>
                <a:latin typeface="+mn-lt"/>
                <a:ea typeface="+mn-ea"/>
                <a:cs typeface="+mn-cs"/>
              </a:rPr>
              <a:t>​</a:t>
            </a:r>
          </a:p>
          <a:p>
            <a:pPr rtl="0" fontAlgn="base"/>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17</a:t>
            </a:fld>
            <a:endParaRPr lang="sv-SE"/>
          </a:p>
        </p:txBody>
      </p:sp>
    </p:spTree>
    <p:extLst>
      <p:ext uri="{BB962C8B-B14F-4D97-AF65-F5344CB8AC3E}">
        <p14:creationId xmlns:p14="http://schemas.microsoft.com/office/powerpoint/2010/main" val="3459535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18</a:t>
            </a:fld>
            <a:endParaRPr lang="sv-SE"/>
          </a:p>
        </p:txBody>
      </p:sp>
    </p:spTree>
    <p:extLst>
      <p:ext uri="{BB962C8B-B14F-4D97-AF65-F5344CB8AC3E}">
        <p14:creationId xmlns:p14="http://schemas.microsoft.com/office/powerpoint/2010/main" val="2829275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Ungerska premiärminister Viktor </a:t>
            </a:r>
            <a:r>
              <a:rPr lang="sv-SE" sz="1200" b="1" i="0" kern="1200" dirty="0" err="1">
                <a:solidFill>
                  <a:schemeClr val="tx1"/>
                </a:solidFill>
                <a:effectLst/>
                <a:latin typeface="+mn-lt"/>
                <a:ea typeface="+mn-ea"/>
                <a:cs typeface="+mn-cs"/>
              </a:rPr>
              <a:t>Orban</a:t>
            </a:r>
            <a:endParaRPr lang="sv-SE" sz="1200" b="1"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Sverige är i dag ett land i kaos med skenande gängvåld i spåren av en generös </a:t>
            </a:r>
            <a:r>
              <a:rPr lang="sv-SE" sz="1200" b="0" i="0" kern="1200" dirty="0" err="1">
                <a:solidFill>
                  <a:schemeClr val="tx1"/>
                </a:solidFill>
                <a:effectLst/>
                <a:latin typeface="+mn-lt"/>
                <a:ea typeface="+mn-ea"/>
                <a:cs typeface="+mn-cs"/>
              </a:rPr>
              <a:t>migrationspolitik</a:t>
            </a:r>
            <a:r>
              <a:rPr lang="sv-SE" sz="1200" b="0" i="0" kern="1200" dirty="0">
                <a:solidFill>
                  <a:schemeClr val="tx1"/>
                </a:solidFill>
                <a:effectLst/>
                <a:latin typeface="+mn-lt"/>
                <a:ea typeface="+mn-ea"/>
                <a:cs typeface="+mn-cs"/>
              </a:rPr>
              <a:t>. Det budskapet hamrar Ungerns premiärminister Viktor </a:t>
            </a:r>
            <a:r>
              <a:rPr lang="sv-SE" sz="1200" b="0" i="0" kern="1200" dirty="0" err="1">
                <a:solidFill>
                  <a:schemeClr val="tx1"/>
                </a:solidFill>
                <a:effectLst/>
                <a:latin typeface="+mn-lt"/>
                <a:ea typeface="+mn-ea"/>
                <a:cs typeface="+mn-cs"/>
              </a:rPr>
              <a:t>Orbán</a:t>
            </a:r>
            <a:r>
              <a:rPr lang="sv-SE" sz="1200" b="0" i="0" kern="1200" dirty="0">
                <a:solidFill>
                  <a:schemeClr val="tx1"/>
                </a:solidFill>
                <a:effectLst/>
                <a:latin typeface="+mn-lt"/>
                <a:ea typeface="+mn-ea"/>
                <a:cs typeface="+mn-cs"/>
              </a:rPr>
              <a:t> in i ungersk press och på sociala medier under sommaren 2025. Bland annat påstod han felaktigt att hundratals minderåriga flickor gripits för mord i Sverige, vilket statsminister Ulf Kristersson tillbakavisade.</a:t>
            </a:r>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19</a:t>
            </a:fld>
            <a:endParaRPr lang="sv-SE"/>
          </a:p>
        </p:txBody>
      </p:sp>
    </p:spTree>
    <p:extLst>
      <p:ext uri="{BB962C8B-B14F-4D97-AF65-F5344CB8AC3E}">
        <p14:creationId xmlns:p14="http://schemas.microsoft.com/office/powerpoint/2010/main" val="202603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err="1">
                <a:solidFill>
                  <a:schemeClr val="tx1"/>
                </a:solidFill>
                <a:effectLst/>
                <a:latin typeface="+mn-lt"/>
                <a:ea typeface="+mn-ea"/>
                <a:cs typeface="+mn-cs"/>
              </a:rPr>
              <a:t>Orbáns</a:t>
            </a:r>
            <a:r>
              <a:rPr lang="sv-SE" sz="1200" b="0" i="0" kern="1200" dirty="0">
                <a:solidFill>
                  <a:schemeClr val="tx1"/>
                </a:solidFill>
                <a:effectLst/>
                <a:latin typeface="+mn-lt"/>
                <a:ea typeface="+mn-ea"/>
                <a:cs typeface="+mn-cs"/>
              </a:rPr>
              <a:t> uttalanden sågs som en del av den ungerska valrörelsen,</a:t>
            </a:r>
          </a:p>
          <a:p>
            <a:r>
              <a:rPr lang="sv-SE" sz="1200" b="0" i="0" kern="1200" dirty="0">
                <a:solidFill>
                  <a:schemeClr val="tx1"/>
                </a:solidFill>
                <a:effectLst/>
                <a:latin typeface="+mn-lt"/>
                <a:ea typeface="+mn-ea"/>
                <a:cs typeface="+mn-cs"/>
              </a:rPr>
              <a:t>Han försökte medvetet flytta fokus från inhemska problem som korruption, ekonomin och anklagelser om rättsstatsprincipen, och i stället rikta blickarna utåt. I det här fallet mot Sverige… Narrativet: Osäkerhet och moraliskt förfall i väst ställs mot trygghet och traditionella värden i Ungern…</a:t>
            </a:r>
          </a:p>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20</a:t>
            </a:fld>
            <a:endParaRPr lang="sv-SE"/>
          </a:p>
        </p:txBody>
      </p:sp>
    </p:spTree>
    <p:extLst>
      <p:ext uri="{BB962C8B-B14F-4D97-AF65-F5344CB8AC3E}">
        <p14:creationId xmlns:p14="http://schemas.microsoft.com/office/powerpoint/2010/main" val="391017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Ett exempel från den tyska valrörelsen 2021 där man i efterhand har kunnat visa att statskontrollerade eller statsnära ryska medier satte narrativet.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Partiet De gröna i Tyskland förde en politik som kritiserade Tysklands beroende av rysk gas. Positionen var inte uppskattad från rysk sida och man förde därför fram ett narrativ om att de gröna ville förbjuda husdjur i Tyskland för att minska klimatpåverkan. Man försökte också smutskasta partiledaren Anna-Lena </a:t>
            </a:r>
            <a:r>
              <a:rPr lang="sv-SE" sz="1200" b="0" i="0" kern="1200" dirty="0" err="1">
                <a:solidFill>
                  <a:schemeClr val="tx1"/>
                </a:solidFill>
                <a:effectLst/>
                <a:latin typeface="+mn-lt"/>
                <a:ea typeface="+mn-ea"/>
                <a:cs typeface="+mn-cs"/>
              </a:rPr>
              <a:t>Baerbock</a:t>
            </a:r>
            <a:r>
              <a:rPr lang="sv-SE" sz="1200" b="0" i="0" kern="1200" dirty="0">
                <a:solidFill>
                  <a:schemeClr val="tx1"/>
                </a:solidFill>
                <a:effectLst/>
                <a:latin typeface="+mn-lt"/>
                <a:ea typeface="+mn-ea"/>
                <a:cs typeface="+mn-cs"/>
              </a:rPr>
              <a:t> genom att släppa en massa förfalskade pornografiska bilder av henne. Resultatet blev att De gröna tvingades debattera husdjur och pornografi istället för ett ryskt gasberoende och utrikespolitiska frågor och Anna-Lena </a:t>
            </a:r>
            <a:r>
              <a:rPr lang="sv-SE" sz="1200" b="0" i="0" kern="1200" dirty="0" err="1">
                <a:solidFill>
                  <a:schemeClr val="tx1"/>
                </a:solidFill>
                <a:effectLst/>
                <a:latin typeface="+mn-lt"/>
                <a:ea typeface="+mn-ea"/>
                <a:cs typeface="+mn-cs"/>
              </a:rPr>
              <a:t>Baerbocks</a:t>
            </a:r>
            <a:r>
              <a:rPr lang="sv-SE" sz="1200" b="0" i="0" kern="1200" dirty="0">
                <a:solidFill>
                  <a:schemeClr val="tx1"/>
                </a:solidFill>
                <a:effectLst/>
                <a:latin typeface="+mn-lt"/>
                <a:ea typeface="+mn-ea"/>
                <a:cs typeface="+mn-cs"/>
              </a:rPr>
              <a:t> trovärdighet ifrågasattes</a:t>
            </a: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3. Ett färskt exempel från regeringsvalet i Moldavien i slutet på september 2025</a:t>
            </a:r>
          </a:p>
          <a:p>
            <a:r>
              <a:rPr lang="sv-SE" sz="1200" b="0" i="0" kern="1200" dirty="0">
                <a:solidFill>
                  <a:schemeClr val="tx1"/>
                </a:solidFill>
                <a:effectLst/>
                <a:latin typeface="+mn-lt"/>
                <a:ea typeface="+mn-ea"/>
                <a:cs typeface="+mn-cs"/>
              </a:rPr>
              <a:t>Moldaviens EU-vänliga  regering med Maia </a:t>
            </a:r>
            <a:r>
              <a:rPr lang="sv-SE" sz="1200" b="0" i="0" kern="1200" dirty="0" err="1">
                <a:solidFill>
                  <a:schemeClr val="tx1"/>
                </a:solidFill>
                <a:effectLst/>
                <a:latin typeface="+mn-lt"/>
                <a:ea typeface="+mn-ea"/>
                <a:cs typeface="+mn-cs"/>
              </a:rPr>
              <a:t>Sandau</a:t>
            </a:r>
            <a:r>
              <a:rPr lang="sv-SE" sz="1200" b="0" i="0" kern="1200" dirty="0">
                <a:solidFill>
                  <a:schemeClr val="tx1"/>
                </a:solidFill>
                <a:effectLst/>
                <a:latin typeface="+mn-lt"/>
                <a:ea typeface="+mn-ea"/>
                <a:cs typeface="+mn-cs"/>
              </a:rPr>
              <a:t>. Maia anklagades för att  vara inblandad i barnhandel, vara </a:t>
            </a:r>
            <a:r>
              <a:rPr lang="sv-SE" sz="1200" b="0" i="0" kern="1200" dirty="0" err="1">
                <a:solidFill>
                  <a:schemeClr val="tx1"/>
                </a:solidFill>
                <a:effectLst/>
                <a:latin typeface="+mn-lt"/>
                <a:ea typeface="+mn-ea"/>
                <a:cs typeface="+mn-cs"/>
              </a:rPr>
              <a:t>schisofren</a:t>
            </a:r>
            <a:r>
              <a:rPr lang="sv-SE" sz="1200" b="0" i="0" kern="1200" dirty="0">
                <a:solidFill>
                  <a:schemeClr val="tx1"/>
                </a:solidFill>
                <a:effectLst/>
                <a:latin typeface="+mn-lt"/>
                <a:ea typeface="+mn-ea"/>
                <a:cs typeface="+mn-cs"/>
              </a:rPr>
              <a:t>. Hon påstods också planera för diktatur och vilja skicka </a:t>
            </a:r>
            <a:r>
              <a:rPr lang="sv-SE" sz="1200" b="0" i="0" kern="1200" dirty="0" err="1">
                <a:solidFill>
                  <a:schemeClr val="tx1"/>
                </a:solidFill>
                <a:effectLst/>
                <a:latin typeface="+mn-lt"/>
                <a:ea typeface="+mn-ea"/>
                <a:cs typeface="+mn-cs"/>
              </a:rPr>
              <a:t>moldaver</a:t>
            </a:r>
            <a:r>
              <a:rPr lang="sv-SE" sz="1200" b="0" i="0" kern="1200" dirty="0">
                <a:solidFill>
                  <a:schemeClr val="tx1"/>
                </a:solidFill>
                <a:effectLst/>
                <a:latin typeface="+mn-lt"/>
                <a:ea typeface="+mn-ea"/>
                <a:cs typeface="+mn-cs"/>
              </a:rPr>
              <a:t> till fronten i Ukraina och så försöker hon befrukta sig själv</a:t>
            </a:r>
          </a:p>
          <a:p>
            <a:r>
              <a:rPr lang="sv-SE" sz="1200" b="0" i="0" kern="1200" dirty="0">
                <a:solidFill>
                  <a:schemeClr val="tx1"/>
                </a:solidFill>
                <a:effectLst/>
                <a:latin typeface="+mn-lt"/>
                <a:ea typeface="+mn-ea"/>
                <a:cs typeface="+mn-cs"/>
              </a:rPr>
              <a:t>Källa: TT</a:t>
            </a:r>
          </a:p>
          <a:p>
            <a:endParaRPr lang="sv-SE"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Berättelsen blir: </a:t>
            </a:r>
            <a:r>
              <a:rPr lang="sv-SE" dirty="0"/>
              <a:t>att politikerna är extrema, irrelevanta eller omoraliska – vilket gör att deras utrikespolitiska kritik är oseriös och tonas ner. Minskade möjligheten för väljarna att fatta beslut baserat på sakpolitik.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21</a:t>
            </a:fld>
            <a:endParaRPr lang="sv-SE"/>
          </a:p>
        </p:txBody>
      </p:sp>
    </p:spTree>
    <p:extLst>
      <p:ext uri="{BB962C8B-B14F-4D97-AF65-F5344CB8AC3E}">
        <p14:creationId xmlns:p14="http://schemas.microsoft.com/office/powerpoint/2010/main" val="15497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Vi är all en del av Sveriges psykologiska försvar. Om du kan känna igen och hantera desinformation, vilseledning och propaganda blir det svårare för främmande makt och andra aktörer att skapa splittring. Det skyddar Sverige och svenska intressen. Ju svårare du är att lura, desto starkare blir vårt öppna demokratiska samhälle.</a:t>
            </a:r>
          </a:p>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2</a:t>
            </a:fld>
            <a:endParaRPr lang="sv-SE"/>
          </a:p>
        </p:txBody>
      </p:sp>
    </p:spTree>
    <p:extLst>
      <p:ext uri="{BB962C8B-B14F-4D97-AF65-F5344CB8AC3E}">
        <p14:creationId xmlns:p14="http://schemas.microsoft.com/office/powerpoint/2010/main" val="1710226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Jämställdhetsmyndigheten, Myndigheten för psykologiskt försvar, UN </a:t>
            </a:r>
            <a:r>
              <a:rPr lang="sv-SE" dirty="0" err="1"/>
              <a:t>women</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valtider ökar de systematiska påverkanskampanjerna. Könsbaserad desinformation är en effektiv och beprövad metod för att tysta kvinnor. Hotaktörer tar fram och sprider material till grupper som anses mottagliga för budskapen, och som hjälper till att öka splittringen i samhället.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"Desinformation riktad mot kvinnor utgör ett hot mot vår demokrati. Det </a:t>
            </a:r>
            <a:r>
              <a:rPr lang="sv-SE" sz="1200" b="0" i="0" kern="1200" dirty="0" err="1">
                <a:solidFill>
                  <a:schemeClr val="tx1"/>
                </a:solidFill>
                <a:effectLst/>
                <a:latin typeface="+mn-lt"/>
                <a:ea typeface="+mn-ea"/>
                <a:cs typeface="+mn-cs"/>
              </a:rPr>
              <a:t>självcensurerar</a:t>
            </a:r>
            <a:r>
              <a:rPr lang="sv-SE" sz="1200" b="0" i="0" kern="1200" dirty="0">
                <a:solidFill>
                  <a:schemeClr val="tx1"/>
                </a:solidFill>
                <a:effectLst/>
                <a:latin typeface="+mn-lt"/>
                <a:ea typeface="+mn-ea"/>
                <a:cs typeface="+mn-cs"/>
              </a:rPr>
              <a:t> kvinnor och får kvinnor att inte organisera sig politiskt."</a:t>
            </a:r>
            <a:endParaRPr lang="sv-SE" dirty="0"/>
          </a:p>
          <a:p>
            <a:endParaRPr lang="sv-SE" dirty="0"/>
          </a:p>
          <a:p>
            <a:r>
              <a:rPr lang="sv-SE" sz="1200" b="0" i="0" kern="1200" dirty="0">
                <a:solidFill>
                  <a:schemeClr val="tx1"/>
                </a:solidFill>
                <a:effectLst/>
                <a:latin typeface="+mn-lt"/>
                <a:ea typeface="+mn-ea"/>
                <a:cs typeface="+mn-cs"/>
              </a:rPr>
              <a:t>Könsbaserad desinformation bygger på sexistiska stereotyper, misogyna attityder och traditionella könsroller. Smutskastandet ska få framträdande kvinnor att framstå som oärliga, inkompetenta och oattraktiva, med syfte om att förstärka idéer om att kvinnor inte är lämpade för en plats i offentligheten.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On April 19, 2021, Annalena </a:t>
            </a:r>
            <a:r>
              <a:rPr lang="sv-SE" sz="1200" b="0" i="0" kern="1200" dirty="0" err="1">
                <a:solidFill>
                  <a:schemeClr val="tx1"/>
                </a:solidFill>
                <a:effectLst/>
                <a:latin typeface="+mn-lt"/>
                <a:ea typeface="+mn-ea"/>
                <a:cs typeface="+mn-cs"/>
              </a:rPr>
              <a:t>Baerbock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was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announced</a:t>
            </a:r>
            <a:r>
              <a:rPr lang="sv-SE" sz="1200" b="0" i="0" kern="1200" dirty="0">
                <a:solidFill>
                  <a:schemeClr val="tx1"/>
                </a:solidFill>
                <a:effectLst/>
                <a:latin typeface="+mn-lt"/>
                <a:ea typeface="+mn-ea"/>
                <a:cs typeface="+mn-cs"/>
              </a:rPr>
              <a:t> as the German Green Party </a:t>
            </a:r>
            <a:r>
              <a:rPr lang="sv-SE" sz="1200" b="0" i="0" kern="1200" dirty="0" err="1">
                <a:solidFill>
                  <a:schemeClr val="tx1"/>
                </a:solidFill>
                <a:effectLst/>
                <a:latin typeface="+mn-lt"/>
                <a:ea typeface="+mn-ea"/>
                <a:cs typeface="+mn-cs"/>
              </a:rPr>
              <a:t>candidate</a:t>
            </a:r>
            <a:r>
              <a:rPr lang="sv-SE" sz="1200" b="0" i="0" kern="1200" dirty="0">
                <a:solidFill>
                  <a:schemeClr val="tx1"/>
                </a:solidFill>
                <a:effectLst/>
                <a:latin typeface="+mn-lt"/>
                <a:ea typeface="+mn-ea"/>
                <a:cs typeface="+mn-cs"/>
              </a:rPr>
              <a:t> for </a:t>
            </a:r>
            <a:r>
              <a:rPr lang="sv-SE" sz="1200" b="0" i="0" kern="1200" dirty="0" err="1">
                <a:solidFill>
                  <a:schemeClr val="tx1"/>
                </a:solidFill>
                <a:effectLst/>
                <a:latin typeface="+mn-lt"/>
                <a:ea typeface="+mn-ea"/>
                <a:cs typeface="+mn-cs"/>
              </a:rPr>
              <a:t>chancellor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With</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this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nomination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Baerbock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became</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only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woman</a:t>
            </a:r>
            <a:r>
              <a:rPr lang="sv-SE" sz="1200" b="0" i="0" kern="1200" dirty="0">
                <a:solidFill>
                  <a:schemeClr val="tx1"/>
                </a:solidFill>
                <a:effectLst/>
                <a:latin typeface="+mn-lt"/>
                <a:ea typeface="+mn-ea"/>
                <a:cs typeface="+mn-cs"/>
              </a:rPr>
              <a:t> in the race to </a:t>
            </a:r>
            <a:r>
              <a:rPr lang="sv-SE" sz="1200" b="0" i="0" kern="1200" dirty="0" err="1">
                <a:solidFill>
                  <a:schemeClr val="tx1"/>
                </a:solidFill>
                <a:effectLst/>
                <a:latin typeface="+mn-lt"/>
                <a:ea typeface="+mn-ea"/>
                <a:cs typeface="+mn-cs"/>
              </a:rPr>
              <a:t>succeed</a:t>
            </a:r>
            <a:r>
              <a:rPr lang="sv-SE" sz="1200" b="0" i="0" kern="1200" dirty="0">
                <a:solidFill>
                  <a:schemeClr val="tx1"/>
                </a:solidFill>
                <a:effectLst/>
                <a:latin typeface="+mn-lt"/>
                <a:ea typeface="+mn-ea"/>
                <a:cs typeface="+mn-cs"/>
              </a:rPr>
              <a:t> Angela Merkel. </a:t>
            </a:r>
            <a:r>
              <a:rPr lang="sv-SE" sz="1200" b="0" i="0" kern="1200" dirty="0" err="1">
                <a:solidFill>
                  <a:schemeClr val="tx1"/>
                </a:solidFill>
                <a:effectLst/>
                <a:latin typeface="+mn-lt"/>
                <a:ea typeface="+mn-ea"/>
                <a:cs typeface="+mn-cs"/>
              </a:rPr>
              <a:t>However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her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nomination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was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undermined</a:t>
            </a:r>
            <a:r>
              <a:rPr lang="sv-SE" sz="1200" b="0" i="0" kern="1200" dirty="0">
                <a:solidFill>
                  <a:schemeClr val="tx1"/>
                </a:solidFill>
                <a:effectLst/>
                <a:latin typeface="+mn-lt"/>
                <a:ea typeface="+mn-ea"/>
                <a:cs typeface="+mn-cs"/>
              </a:rPr>
              <a:t> from the </a:t>
            </a:r>
            <a:r>
              <a:rPr lang="sv-SE" sz="1200" b="0" i="0" kern="1200" dirty="0" err="1">
                <a:solidFill>
                  <a:schemeClr val="tx1"/>
                </a:solidFill>
                <a:effectLst/>
                <a:latin typeface="+mn-lt"/>
                <a:ea typeface="+mn-ea"/>
                <a:cs typeface="+mn-cs"/>
              </a:rPr>
              <a:t>outset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when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she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started</a:t>
            </a:r>
            <a:r>
              <a:rPr lang="sv-SE" sz="1200" b="0" i="0" kern="1200" dirty="0">
                <a:solidFill>
                  <a:schemeClr val="tx1"/>
                </a:solidFill>
                <a:effectLst/>
                <a:latin typeface="+mn-lt"/>
                <a:ea typeface="+mn-ea"/>
                <a:cs typeface="+mn-cs"/>
              </a:rPr>
              <a:t> to face </a:t>
            </a:r>
            <a:r>
              <a:rPr lang="sv-SE" sz="1200" b="0" i="0" u="none" strike="noStrike" kern="1200" dirty="0">
                <a:solidFill>
                  <a:schemeClr val="tx1"/>
                </a:solidFill>
                <a:effectLst/>
                <a:latin typeface="+mn-lt"/>
                <a:ea typeface="+mn-ea"/>
                <a:cs typeface="+mn-cs"/>
                <a:hlinkClick r:id="rId3"/>
              </a:rPr>
              <a:t>sexist allegations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smear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campaigns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more</a:t>
            </a:r>
            <a:r>
              <a:rPr lang="sv-SE" sz="1200" b="0" i="0" kern="1200" dirty="0">
                <a:solidFill>
                  <a:schemeClr val="tx1"/>
                </a:solidFill>
                <a:effectLst/>
                <a:latin typeface="+mn-lt"/>
                <a:ea typeface="+mn-ea"/>
                <a:cs typeface="+mn-cs"/>
              </a:rPr>
              <a:t> negative </a:t>
            </a:r>
            <a:r>
              <a:rPr lang="sv-SE" sz="1200" b="0" i="0" kern="1200" dirty="0" err="1">
                <a:solidFill>
                  <a:schemeClr val="tx1"/>
                </a:solidFill>
                <a:effectLst/>
                <a:latin typeface="+mn-lt"/>
                <a:ea typeface="+mn-ea"/>
                <a:cs typeface="+mn-cs"/>
              </a:rPr>
              <a:t>coverage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her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male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competitors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One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well-known</a:t>
            </a:r>
            <a:r>
              <a:rPr lang="sv-SE" sz="1200" b="0" i="0" kern="1200" dirty="0">
                <a:solidFill>
                  <a:schemeClr val="tx1"/>
                </a:solidFill>
                <a:effectLst/>
                <a:latin typeface="+mn-lt"/>
                <a:ea typeface="+mn-ea"/>
                <a:cs typeface="+mn-cs"/>
              </a:rPr>
              <a:t> </a:t>
            </a:r>
            <a:r>
              <a:rPr lang="sv-SE" sz="1200" b="0" i="0" u="none" strike="noStrike" kern="1200" dirty="0">
                <a:solidFill>
                  <a:schemeClr val="tx1"/>
                </a:solidFill>
                <a:effectLst/>
                <a:latin typeface="+mn-lt"/>
                <a:ea typeface="+mn-ea"/>
                <a:cs typeface="+mn-cs"/>
                <a:hlinkClick r:id="rId4"/>
              </a:rPr>
              <a:t>tactics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malign </a:t>
            </a:r>
            <a:r>
              <a:rPr lang="sv-SE" sz="1200" b="0" i="0" kern="1200" dirty="0" err="1">
                <a:solidFill>
                  <a:schemeClr val="tx1"/>
                </a:solidFill>
                <a:effectLst/>
                <a:latin typeface="+mn-lt"/>
                <a:ea typeface="+mn-ea"/>
                <a:cs typeface="+mn-cs"/>
              </a:rPr>
              <a:t>actors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build</a:t>
            </a:r>
            <a:r>
              <a:rPr lang="sv-SE" sz="1200" b="0" i="0" kern="1200" dirty="0">
                <a:solidFill>
                  <a:schemeClr val="tx1"/>
                </a:solidFill>
                <a:effectLst/>
                <a:latin typeface="+mn-lt"/>
                <a:ea typeface="+mn-ea"/>
                <a:cs typeface="+mn-cs"/>
              </a:rPr>
              <a:t> on sexist narratives and </a:t>
            </a:r>
            <a:r>
              <a:rPr lang="sv-SE" sz="1200" b="0" i="0" kern="1200" dirty="0" err="1">
                <a:solidFill>
                  <a:schemeClr val="tx1"/>
                </a:solidFill>
                <a:effectLst/>
                <a:latin typeface="+mn-lt"/>
                <a:ea typeface="+mn-ea"/>
                <a:cs typeface="+mn-cs"/>
              </a:rPr>
              <a:t>disproportionately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target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women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candidates</a:t>
            </a:r>
            <a:r>
              <a:rPr lang="sv-SE" sz="1200" b="0" i="0" kern="1200" dirty="0">
                <a:solidFill>
                  <a:schemeClr val="tx1"/>
                </a:solidFill>
                <a:effectLst/>
                <a:latin typeface="+mn-lt"/>
                <a:ea typeface="+mn-ea"/>
                <a:cs typeface="+mn-cs"/>
              </a:rPr>
              <a:t> is to </a:t>
            </a:r>
            <a:r>
              <a:rPr lang="sv-SE" sz="1200" b="0" i="0" kern="1200" dirty="0" err="1">
                <a:solidFill>
                  <a:schemeClr val="tx1"/>
                </a:solidFill>
                <a:effectLst/>
                <a:latin typeface="+mn-lt"/>
                <a:ea typeface="+mn-ea"/>
                <a:cs typeface="+mn-cs"/>
              </a:rPr>
              <a:t>use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gendered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disinformation</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intimidate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female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candidates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consolidate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power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This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ultimately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lead</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distorted</a:t>
            </a:r>
            <a:r>
              <a:rPr lang="sv-SE" sz="1200" b="0" i="0" kern="1200" dirty="0">
                <a:solidFill>
                  <a:schemeClr val="tx1"/>
                </a:solidFill>
                <a:effectLst/>
                <a:latin typeface="+mn-lt"/>
                <a:ea typeface="+mn-ea"/>
                <a:cs typeface="+mn-cs"/>
              </a:rPr>
              <a:t> public </a:t>
            </a:r>
            <a:r>
              <a:rPr lang="sv-SE" sz="1200" b="0" i="0" kern="1200" dirty="0" err="1">
                <a:solidFill>
                  <a:schemeClr val="tx1"/>
                </a:solidFill>
                <a:effectLst/>
                <a:latin typeface="+mn-lt"/>
                <a:ea typeface="+mn-ea"/>
                <a:cs typeface="+mn-cs"/>
              </a:rPr>
              <a:t>understanding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women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candidates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discourage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women</a:t>
            </a:r>
            <a:r>
              <a:rPr lang="sv-SE" sz="1200" b="0" i="0" kern="1200" dirty="0">
                <a:solidFill>
                  <a:schemeClr val="tx1"/>
                </a:solidFill>
                <a:effectLst/>
                <a:latin typeface="+mn-lt"/>
                <a:ea typeface="+mn-ea"/>
                <a:cs typeface="+mn-cs"/>
              </a:rPr>
              <a:t> from </a:t>
            </a:r>
            <a:r>
              <a:rPr lang="sv-SE" sz="1200" b="0" i="0" kern="1200" dirty="0" err="1">
                <a:solidFill>
                  <a:schemeClr val="tx1"/>
                </a:solidFill>
                <a:effectLst/>
                <a:latin typeface="+mn-lt"/>
                <a:ea typeface="+mn-ea"/>
                <a:cs typeface="+mn-cs"/>
              </a:rPr>
              <a:t>running</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political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campaigns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silence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their</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other</a:t>
            </a:r>
            <a:r>
              <a:rPr lang="sv-SE" sz="1200" b="0" i="0" kern="1200" dirty="0">
                <a:solidFill>
                  <a:schemeClr val="tx1"/>
                </a:solidFill>
                <a:effectLst/>
                <a:latin typeface="+mn-lt"/>
                <a:ea typeface="+mn-ea"/>
                <a:cs typeface="+mn-cs"/>
              </a:rPr>
              <a:t> diverse </a:t>
            </a:r>
            <a:r>
              <a:rPr lang="sv-SE" sz="1200" b="0" i="0" kern="1200" dirty="0" err="1">
                <a:solidFill>
                  <a:schemeClr val="tx1"/>
                </a:solidFill>
                <a:effectLst/>
                <a:latin typeface="+mn-lt"/>
                <a:ea typeface="+mn-ea"/>
                <a:cs typeface="+mn-cs"/>
              </a:rPr>
              <a:t>voices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Therefore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this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phenomenon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undermining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female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political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candidates</a:t>
            </a:r>
            <a:r>
              <a:rPr lang="sv-SE" sz="1200" b="0" i="0" kern="1200" dirty="0">
                <a:solidFill>
                  <a:schemeClr val="tx1"/>
                </a:solidFill>
                <a:effectLst/>
                <a:latin typeface="+mn-lt"/>
                <a:ea typeface="+mn-ea"/>
                <a:cs typeface="+mn-cs"/>
              </a:rPr>
              <a:t> not </a:t>
            </a:r>
            <a:r>
              <a:rPr lang="sv-SE" sz="1200" b="0" i="0" kern="1200" dirty="0" err="1">
                <a:solidFill>
                  <a:schemeClr val="tx1"/>
                </a:solidFill>
                <a:effectLst/>
                <a:latin typeface="+mn-lt"/>
                <a:ea typeface="+mn-ea"/>
                <a:cs typeface="+mn-cs"/>
              </a:rPr>
              <a:t>only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enhances</a:t>
            </a:r>
            <a:r>
              <a:rPr lang="sv-SE" sz="1200" b="0" i="0" kern="1200" dirty="0">
                <a:solidFill>
                  <a:schemeClr val="tx1"/>
                </a:solidFill>
                <a:effectLst/>
                <a:latin typeface="+mn-lt"/>
                <a:ea typeface="+mn-ea"/>
                <a:cs typeface="+mn-cs"/>
              </a:rPr>
              <a:t> misogynistic and </a:t>
            </a:r>
            <a:r>
              <a:rPr lang="sv-SE" sz="1200" b="0" i="0" kern="1200" dirty="0" err="1">
                <a:solidFill>
                  <a:schemeClr val="tx1"/>
                </a:solidFill>
                <a:effectLst/>
                <a:latin typeface="+mn-lt"/>
                <a:ea typeface="+mn-ea"/>
                <a:cs typeface="+mn-cs"/>
              </a:rPr>
              <a:t>other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harmful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practices</a:t>
            </a:r>
            <a:r>
              <a:rPr lang="sv-SE" sz="1200" b="0" i="0" kern="1200" dirty="0">
                <a:solidFill>
                  <a:schemeClr val="tx1"/>
                </a:solidFill>
                <a:effectLst/>
                <a:latin typeface="+mn-lt"/>
                <a:ea typeface="+mn-ea"/>
                <a:cs typeface="+mn-cs"/>
              </a:rPr>
              <a:t>, it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contributes</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weakening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democracies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their</a:t>
            </a:r>
            <a:r>
              <a:rPr lang="sv-SE" sz="1200" b="0" i="0" kern="1200" dirty="0">
                <a:solidFill>
                  <a:schemeClr val="tx1"/>
                </a:solidFill>
                <a:effectLst/>
                <a:latin typeface="+mn-lt"/>
                <a:ea typeface="+mn-ea"/>
                <a:cs typeface="+mn-cs"/>
              </a:rPr>
              <a:t> public </a:t>
            </a:r>
            <a:r>
              <a:rPr lang="sv-SE" sz="1200" b="0" i="0" kern="1200" dirty="0" err="1">
                <a:solidFill>
                  <a:schemeClr val="tx1"/>
                </a:solidFill>
                <a:effectLst/>
                <a:latin typeface="+mn-lt"/>
                <a:ea typeface="+mn-ea"/>
                <a:cs typeface="+mn-cs"/>
              </a:rPr>
              <a:t>discourse</a:t>
            </a:r>
            <a:r>
              <a:rPr lang="sv-SE" sz="1200" b="0" i="0" kern="1200" dirty="0">
                <a:solidFill>
                  <a:schemeClr val="tx1"/>
                </a:solidFill>
                <a:effectLst/>
                <a:latin typeface="+mn-lt"/>
                <a:ea typeface="+mn-ea"/>
                <a:cs typeface="+mn-cs"/>
              </a:rPr>
              <a: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The Alliance for </a:t>
            </a:r>
            <a:r>
              <a:rPr lang="sv-SE" sz="1200" b="0" i="0" kern="1200" dirty="0" err="1">
                <a:solidFill>
                  <a:schemeClr val="tx1"/>
                </a:solidFill>
                <a:effectLst/>
                <a:latin typeface="+mn-lt"/>
                <a:ea typeface="+mn-ea"/>
                <a:cs typeface="+mn-cs"/>
              </a:rPr>
              <a:t>Securing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Democracy</a:t>
            </a:r>
            <a:r>
              <a:rPr lang="sv-SE" sz="1200" b="0" i="0" kern="1200" dirty="0">
                <a:solidFill>
                  <a:schemeClr val="tx1"/>
                </a:solidFill>
                <a:effectLst/>
                <a:latin typeface="+mn-lt"/>
                <a:ea typeface="+mn-ea"/>
                <a:cs typeface="+mn-cs"/>
              </a:rPr>
              <a:t> (ASD) at the German Marshall </a:t>
            </a:r>
            <a:r>
              <a:rPr lang="sv-SE" sz="1200" b="0" i="0" kern="1200" dirty="0" err="1">
                <a:solidFill>
                  <a:schemeClr val="tx1"/>
                </a:solidFill>
                <a:effectLst/>
                <a:latin typeface="+mn-lt"/>
                <a:ea typeface="+mn-ea"/>
                <a:cs typeface="+mn-cs"/>
              </a:rPr>
              <a:t>Fund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the United States is a non-partisan </a:t>
            </a:r>
            <a:r>
              <a:rPr lang="sv-SE" sz="1200" b="0" i="0" kern="1200" dirty="0" err="1">
                <a:solidFill>
                  <a:schemeClr val="tx1"/>
                </a:solidFill>
                <a:effectLst/>
                <a:latin typeface="+mn-lt"/>
                <a:ea typeface="+mn-ea"/>
                <a:cs typeface="+mn-cs"/>
              </a:rPr>
              <a:t>initiative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that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exposes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analyzes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develops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strategies</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counter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foreign</a:t>
            </a:r>
            <a:r>
              <a:rPr lang="sv-SE" sz="1200" b="0" i="0" kern="1200" dirty="0">
                <a:solidFill>
                  <a:schemeClr val="tx1"/>
                </a:solidFill>
                <a:effectLst/>
                <a:latin typeface="+mn-lt"/>
                <a:ea typeface="+mn-ea"/>
                <a:cs typeface="+mn-cs"/>
              </a:rPr>
              <a:t> information manipulation and </a:t>
            </a:r>
            <a:r>
              <a:rPr lang="sv-SE" sz="1200" b="0" i="0" kern="1200" dirty="0" err="1">
                <a:solidFill>
                  <a:schemeClr val="tx1"/>
                </a:solidFill>
                <a:effectLst/>
                <a:latin typeface="+mn-lt"/>
                <a:ea typeface="+mn-ea"/>
                <a:cs typeface="+mn-cs"/>
              </a:rPr>
              <a:t>interference</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democracies</a:t>
            </a:r>
            <a:r>
              <a:rPr lang="sv-SE" sz="1200" b="0" i="0" kern="1200" dirty="0">
                <a:solidFill>
                  <a:schemeClr val="tx1"/>
                </a:solidFill>
                <a:effectLst/>
                <a:latin typeface="+mn-lt"/>
                <a:ea typeface="+mn-ea"/>
                <a:cs typeface="+mn-cs"/>
              </a:rPr>
              <a:t>.</a:t>
            </a:r>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22</a:t>
            </a:fld>
            <a:endParaRPr lang="sv-SE"/>
          </a:p>
        </p:txBody>
      </p:sp>
    </p:spTree>
    <p:extLst>
      <p:ext uri="{BB962C8B-B14F-4D97-AF65-F5344CB8AC3E}">
        <p14:creationId xmlns:p14="http://schemas.microsoft.com/office/powerpoint/2010/main" val="1503379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Källa :</a:t>
            </a:r>
            <a:r>
              <a:rPr lang="sv-SE" err="1"/>
              <a:t>mpf</a:t>
            </a:r>
            <a:endParaRPr lang="sv-SE" b="0" i="0">
              <a:solidFill>
                <a:schemeClr val="tx1"/>
              </a:solidFill>
              <a:effectLst/>
              <a:latin typeface="+mn-lt"/>
            </a:endParaRPr>
          </a:p>
          <a:p>
            <a:endParaRPr lang="sv-SE" b="1" i="0">
              <a:solidFill>
                <a:srgbClr val="353535"/>
              </a:solidFill>
              <a:effectLst/>
              <a:latin typeface="azo sans"/>
            </a:endParaRPr>
          </a:p>
          <a:p>
            <a:pPr algn="l">
              <a:spcAft>
                <a:spcPts val="375"/>
              </a:spcAft>
              <a:buNone/>
            </a:pPr>
            <a:r>
              <a:rPr lang="sv-SE" b="1" i="0">
                <a:solidFill>
                  <a:srgbClr val="353535"/>
                </a:solidFill>
                <a:effectLst/>
                <a:latin typeface="azo sans"/>
              </a:rPr>
              <a:t>Konstruktiva narrativ: </a:t>
            </a:r>
          </a:p>
          <a:p>
            <a:pPr algn="l">
              <a:spcAft>
                <a:spcPts val="375"/>
              </a:spcAft>
              <a:buNone/>
            </a:pPr>
            <a:r>
              <a:rPr lang="sv-SE" b="0" i="0">
                <a:solidFill>
                  <a:srgbClr val="353535"/>
                </a:solidFill>
                <a:effectLst/>
                <a:latin typeface="azo sans"/>
              </a:rPr>
              <a:t>Det konstruktiva narrativet handlar om att framhäva vissa delar av en berättelse för att skapa en positiv bild, ungefär som reklam eller marknadsföring. </a:t>
            </a:r>
          </a:p>
          <a:p>
            <a:pPr algn="l">
              <a:spcAft>
                <a:spcPts val="2250"/>
              </a:spcAft>
              <a:buNone/>
            </a:pPr>
            <a:endParaRPr lang="sv-SE" b="0" i="0">
              <a:solidFill>
                <a:srgbClr val="353535"/>
              </a:solidFill>
              <a:effectLst/>
              <a:latin typeface="azo sans"/>
            </a:endParaRPr>
          </a:p>
          <a:p>
            <a:pPr marL="0" marR="0" lvl="0" indent="0" algn="l" defTabSz="914400" rtl="0" eaLnBrk="0" fontAlgn="base" latinLnBrk="0" hangingPunct="0">
              <a:lnSpc>
                <a:spcPct val="100000"/>
              </a:lnSpc>
              <a:spcBef>
                <a:spcPct val="30000"/>
              </a:spcBef>
              <a:spcAft>
                <a:spcPts val="2250"/>
              </a:spcAft>
              <a:buClrTx/>
              <a:buSzTx/>
              <a:buFontTx/>
              <a:buNone/>
              <a:tabLst/>
              <a:defRPr/>
            </a:pPr>
            <a:r>
              <a:rPr lang="sv-SE" b="0" i="0">
                <a:solidFill>
                  <a:srgbClr val="353535"/>
                </a:solidFill>
                <a:effectLst/>
                <a:latin typeface="azo sans"/>
              </a:rPr>
              <a:t>Skillnaden är att det innehåller något vilseledande. </a:t>
            </a:r>
            <a:r>
              <a:rPr lang="sv-SE"/>
              <a:t>Genom att framhäva de bästa exemplen och utelämna problem skapas en vilseledande men positiv bild.</a:t>
            </a:r>
          </a:p>
          <a:p>
            <a:pPr algn="l">
              <a:spcAft>
                <a:spcPts val="2250"/>
              </a:spcAft>
              <a:buNone/>
            </a:pPr>
            <a:endParaRPr lang="sv-SE"/>
          </a:p>
          <a:p>
            <a:r>
              <a:rPr lang="sv-SE" b="1"/>
              <a:t>Berättelsen blir: </a:t>
            </a:r>
            <a:r>
              <a:rPr lang="sv-SE"/>
              <a:t>”Vårt land erbjuder högsta möjliga livskvalitet och är ett föredöme för resten av världen.”</a:t>
            </a:r>
          </a:p>
          <a:p>
            <a:endParaRPr lang="sv-SE" b="1"/>
          </a:p>
          <a:p>
            <a:r>
              <a:rPr lang="sv-SE" b="1"/>
              <a:t>I verkligheten </a:t>
            </a:r>
            <a:r>
              <a:rPr lang="sv-SE"/>
              <a:t>är det kanske en liten del av befolkningen som har tillgång till den livskvalitén. Det saknas resurser och stora delar av systemet är korrumperat. </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Exempel: Ett land visar på lyckliga medborgare och framgång – i realiteten korruption och brist på resurser</a:t>
            </a:r>
          </a:p>
          <a:p>
            <a:endParaRPr lang="sv-SE"/>
          </a:p>
          <a:p>
            <a:endParaRPr lang="sv-SE"/>
          </a:p>
        </p:txBody>
      </p:sp>
      <p:sp>
        <p:nvSpPr>
          <p:cNvPr id="4" name="Platshållare för bildnummer 3"/>
          <p:cNvSpPr>
            <a:spLocks noGrp="1"/>
          </p:cNvSpPr>
          <p:nvPr>
            <p:ph type="sldNum" sz="quarter" idx="5"/>
          </p:nvPr>
        </p:nvSpPr>
        <p:spPr/>
        <p:txBody>
          <a:bodyPr/>
          <a:lstStyle/>
          <a:p>
            <a:fld id="{08E2DF34-EE8E-9549-973F-765EF1706D8D}" type="slidenum">
              <a:rPr lang="sv-SE" smtClean="0"/>
              <a:t>23</a:t>
            </a:fld>
            <a:endParaRPr lang="sv-SE"/>
          </a:p>
        </p:txBody>
      </p:sp>
    </p:spTree>
    <p:extLst>
      <p:ext uri="{BB962C8B-B14F-4D97-AF65-F5344CB8AC3E}">
        <p14:creationId xmlns:p14="http://schemas.microsoft.com/office/powerpoint/2010/main" val="2363796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24</a:t>
            </a:fld>
            <a:endParaRPr lang="sv-SE"/>
          </a:p>
        </p:txBody>
      </p:sp>
    </p:spTree>
    <p:extLst>
      <p:ext uri="{BB962C8B-B14F-4D97-AF65-F5344CB8AC3E}">
        <p14:creationId xmlns:p14="http://schemas.microsoft.com/office/powerpoint/2010/main" val="394185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Om det finns ett OS i antidemokratisk propaganda så har Ryssland länge stått högst upp på pallen, men sedan ett par år tillbaka har Kina gått förbi ryssarna när det gäller själva volymen av desinformation, enligt analyser från bland annat Atlantic Council och Taiwans underrättelsetjänster. Kinas kommunistparti sprider nu mer än en halv miljard propagandainlägg på sociala medier varje år, som en del i upptrappningen av det nya kalla kriget, mellan väst och Kina.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Kinas propaganda dominerar vad gäller kvantitet, Ryssland dominerar kvalitet/</a:t>
            </a:r>
            <a:r>
              <a:rPr lang="sv-SE" sz="1200" kern="1200" dirty="0" err="1">
                <a:solidFill>
                  <a:schemeClr val="tx1"/>
                </a:solidFill>
                <a:effectLst/>
                <a:latin typeface="+mn-lt"/>
                <a:ea typeface="+mn-ea"/>
                <a:cs typeface="+mn-cs"/>
              </a:rPr>
              <a:t>effektivtet</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Mest oroväckande att ryska och kinesiska propagandan allt mer smälter samman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Världens mäktigaste auktoritära regimer – Kina, Ryssland, gulfstaternas diktaturer – tar nu allt mer aggressiva kliv framåt i satsningarna på just offentlig diplomati, med en bred arsenal av allt från ren propaganda och dolda påverkanskampanjer, till mjukare initiativ som sponsrade museer och donationer till universitet. I Saudiarabien sker just nu enorma satsningar på kulturell diplomati och turism, där de bland annat bygger 25 nya konstmuseer bara i Riyadh, som ska lanseras som ett nytt Dubai eller Doha. Det är inte för att regimen plötsligt förälskat sig i abstrakt expressionism, utan för att de förstår att framtidens geopolitiska slag kommer att handla lika mycket om relationsbyggande och allianser som om vapen och naturresurser.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Källa: Mjuk Makt, kultur och propaganda i den nya världsordningen av Martin Gelin</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25</a:t>
            </a:fld>
            <a:endParaRPr lang="sv-SE"/>
          </a:p>
        </p:txBody>
      </p:sp>
    </p:spTree>
    <p:extLst>
      <p:ext uri="{BB962C8B-B14F-4D97-AF65-F5344CB8AC3E}">
        <p14:creationId xmlns:p14="http://schemas.microsoft.com/office/powerpoint/2010/main" val="1982878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2B3D7-1A51-C711-8F1F-0FC5F593AFD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D59207C-DA8F-94CC-C187-8C842EB98E4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8F294DD-1256-A480-53A8-F31719404167}"/>
              </a:ext>
            </a:extLst>
          </p:cNvPr>
          <p:cNvSpPr>
            <a:spLocks noGrp="1"/>
          </p:cNvSpPr>
          <p:nvPr>
            <p:ph type="body" idx="1"/>
          </p:nvPr>
        </p:nvSpPr>
        <p:spPr/>
        <p:txBody>
          <a:bodyPr/>
          <a:lstStyle/>
          <a:p>
            <a:r>
              <a:rPr lang="sv-SE" b="1" dirty="0"/>
              <a:t>Sex vanliga tekniker vid otillbörlig informationspåverkan</a:t>
            </a:r>
            <a:br>
              <a:rPr lang="sv-SE" dirty="0"/>
            </a:br>
            <a:r>
              <a:rPr lang="sv-SE" i="1" dirty="0"/>
              <a:t>(Ofta används flera samtidigt)</a:t>
            </a:r>
            <a:endParaRPr lang="sv-SE" dirty="0"/>
          </a:p>
          <a:p>
            <a:endParaRPr lang="sv-SE" b="1" dirty="0"/>
          </a:p>
          <a:p>
            <a:r>
              <a:rPr lang="sv-SE" b="1" dirty="0"/>
              <a:t>Felaktig och vilseledande information</a:t>
            </a:r>
            <a:r>
              <a:rPr lang="sv-SE" b="0" dirty="0"/>
              <a:t>. Desinformation</a:t>
            </a:r>
            <a:r>
              <a:rPr lang="sv-SE" dirty="0"/>
              <a:t> – Sprida felaktig eller förvrängd information för att vilseleda.</a:t>
            </a:r>
            <a:br>
              <a:rPr lang="sv-SE" dirty="0"/>
            </a:br>
            <a:r>
              <a:rPr lang="sv-SE" i="1" dirty="0"/>
              <a:t>Exempel:</a:t>
            </a:r>
            <a:r>
              <a:rPr lang="sv-SE" dirty="0"/>
              <a:t> Påhittade nyheter, manipulerade bilder, fejkade citat, satir som presenteras som fakta.</a:t>
            </a:r>
          </a:p>
          <a:p>
            <a:endParaRPr lang="sv-SE" dirty="0"/>
          </a:p>
          <a:p>
            <a:r>
              <a:rPr lang="sv-SE" b="1" dirty="0"/>
              <a:t>Distrahera och provocera </a:t>
            </a:r>
            <a:r>
              <a:rPr lang="sv-SE" b="0" dirty="0"/>
              <a:t>Illasinnad retorik </a:t>
            </a:r>
            <a:r>
              <a:rPr lang="sv-SE" dirty="0"/>
              <a:t>– Angripa personer istället för sakfrågan, eller använda retoriska knep som förvränger motståndarens argument.</a:t>
            </a:r>
            <a:br>
              <a:rPr lang="sv-SE" dirty="0"/>
            </a:br>
            <a:r>
              <a:rPr lang="sv-SE" i="1" dirty="0"/>
              <a:t>Exempel:</a:t>
            </a:r>
            <a:r>
              <a:rPr lang="sv-SE" dirty="0"/>
              <a:t> Personangrepp på sociala medier, halmgubbar (feltolka motståndarens ståndpunkt för att lättare attackera den), “</a:t>
            </a:r>
            <a:r>
              <a:rPr lang="sv-SE" dirty="0" err="1"/>
              <a:t>whataboutism</a:t>
            </a:r>
            <a:r>
              <a:rPr lang="sv-SE" dirty="0"/>
              <a:t>” (avleda genom att peka på andra problem istället för att svara).</a:t>
            </a:r>
          </a:p>
          <a:p>
            <a:endParaRPr lang="sv-SE" dirty="0"/>
          </a:p>
          <a:p>
            <a:r>
              <a:rPr lang="sv-SE" b="1" dirty="0"/>
              <a:t>Utnyttja sociala nätverk och människors vanor. </a:t>
            </a:r>
            <a:r>
              <a:rPr lang="sv-SE" b="0" dirty="0"/>
              <a:t>Social och kognitiv hackning </a:t>
            </a:r>
            <a:r>
              <a:rPr lang="sv-SE" dirty="0"/>
              <a:t>– Utnyttja människors nätverk och vanor för att påverka deras åsikter utan att de märker det.</a:t>
            </a:r>
            <a:br>
              <a:rPr lang="sv-SE" dirty="0"/>
            </a:br>
            <a:r>
              <a:rPr lang="sv-SE" i="1" dirty="0"/>
              <a:t>Exempel:</a:t>
            </a:r>
            <a:r>
              <a:rPr lang="sv-SE" dirty="0"/>
              <a:t> Betald reklam som ser ut som nyhetsinlägg, inlägg i slutna Facebook-grupper,  där man bara möter information som bekräftar den egna uppfattningen.</a:t>
            </a:r>
          </a:p>
          <a:p>
            <a:endParaRPr lang="sv-SE" dirty="0"/>
          </a:p>
          <a:p>
            <a:r>
              <a:rPr lang="sv-SE" b="1" dirty="0"/>
              <a:t>Symbolhandlingar</a:t>
            </a:r>
            <a:r>
              <a:rPr lang="sv-SE" dirty="0"/>
              <a:t> – Synliga aktioner som sänder politiska eller ideologiska budskap.</a:t>
            </a:r>
            <a:br>
              <a:rPr lang="sv-SE" dirty="0"/>
            </a:br>
            <a:r>
              <a:rPr lang="sv-SE" i="1" dirty="0"/>
              <a:t>Exempel:</a:t>
            </a:r>
            <a:r>
              <a:rPr lang="sv-SE" dirty="0"/>
              <a:t> Läckor av hemliga dokument, hackning av myndighetssidor, offentliga demonstrationer med starka symboler.</a:t>
            </a:r>
          </a:p>
          <a:p>
            <a:endParaRPr lang="sv-SE" dirty="0"/>
          </a:p>
          <a:p>
            <a:r>
              <a:rPr lang="sv-SE" b="1" dirty="0"/>
              <a:t>Teknisk manipulation</a:t>
            </a:r>
            <a:r>
              <a:rPr lang="sv-SE" dirty="0"/>
              <a:t> – Använda teknik för att sprida eller fabricera innehåll.</a:t>
            </a:r>
          </a:p>
          <a:p>
            <a:r>
              <a:rPr lang="sv-SE" i="1" dirty="0"/>
              <a:t>Exempel:</a:t>
            </a:r>
            <a:r>
              <a:rPr lang="sv-SE" dirty="0"/>
              <a:t> Botar som fyller kommentarsfält, falska användarkonton (</a:t>
            </a:r>
            <a:r>
              <a:rPr lang="sv-SE" dirty="0" err="1"/>
              <a:t>sockpuppets</a:t>
            </a:r>
            <a:r>
              <a:rPr lang="sv-SE" dirty="0"/>
              <a:t>), AI-skapade </a:t>
            </a:r>
            <a:r>
              <a:rPr lang="sv-SE" dirty="0" err="1"/>
              <a:t>deepfake</a:t>
            </a:r>
            <a:r>
              <a:rPr lang="sv-SE" dirty="0"/>
              <a:t>-videor som visar personer säga eller göra saker de aldrig gjort.</a:t>
            </a:r>
          </a:p>
          <a:p>
            <a:endParaRPr lang="sv-SE" dirty="0"/>
          </a:p>
          <a:p>
            <a:endParaRPr lang="sv-SE" dirty="0"/>
          </a:p>
          <a:p>
            <a:r>
              <a:rPr lang="sv-SE" b="1" dirty="0"/>
              <a:t>Vilseledande identiteter</a:t>
            </a:r>
            <a:r>
              <a:rPr lang="sv-SE" dirty="0"/>
              <a:t> – Utge sig för att vara någon annan för att skapa förtroende.</a:t>
            </a:r>
            <a:br>
              <a:rPr lang="sv-SE" dirty="0"/>
            </a:br>
            <a:r>
              <a:rPr lang="sv-SE" i="1" dirty="0"/>
              <a:t>Exempel:</a:t>
            </a:r>
            <a:r>
              <a:rPr lang="sv-SE" dirty="0"/>
              <a:t> Lockfåglar som låtsas vara journalister, falska nyhetssajter med trovärdigt namn, fejkade profiler som utger sig för att vara experter.</a:t>
            </a:r>
          </a:p>
          <a:p>
            <a:endParaRPr lang="sv-SE" dirty="0"/>
          </a:p>
          <a:p>
            <a:endParaRPr lang="sv-SE" dirty="0"/>
          </a:p>
          <a:p>
            <a:endParaRPr lang="sv-SE" dirty="0"/>
          </a:p>
        </p:txBody>
      </p:sp>
      <p:sp>
        <p:nvSpPr>
          <p:cNvPr id="4" name="Platshållare för bildnummer 3">
            <a:extLst>
              <a:ext uri="{FF2B5EF4-FFF2-40B4-BE49-F238E27FC236}">
                <a16:creationId xmlns:a16="http://schemas.microsoft.com/office/drawing/2014/main" id="{3A335832-31D8-4153-D4F0-36B655E7EAED}"/>
              </a:ext>
            </a:extLst>
          </p:cNvPr>
          <p:cNvSpPr>
            <a:spLocks noGrp="1"/>
          </p:cNvSpPr>
          <p:nvPr>
            <p:ph type="sldNum" sz="quarter" idx="5"/>
          </p:nvPr>
        </p:nvSpPr>
        <p:spPr/>
        <p:txBody>
          <a:bodyPr/>
          <a:lstStyle/>
          <a:p>
            <a:fld id="{08E2DF34-EE8E-9549-973F-765EF1706D8D}" type="slidenum">
              <a:rPr lang="sv-SE" smtClean="0"/>
              <a:t>26</a:t>
            </a:fld>
            <a:endParaRPr lang="sv-SE"/>
          </a:p>
        </p:txBody>
      </p:sp>
    </p:spTree>
    <p:extLst>
      <p:ext uri="{BB962C8B-B14F-4D97-AF65-F5344CB8AC3E}">
        <p14:creationId xmlns:p14="http://schemas.microsoft.com/office/powerpoint/2010/main" val="2099403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A28FD-D859-4E65-76AB-5B92BE328D6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BEE3EF2-95CA-9CE9-77EC-570AC3C831D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1811A7F-DD01-0E57-2C63-79795B8AEAAA}"/>
              </a:ext>
            </a:extLst>
          </p:cNvPr>
          <p:cNvSpPr>
            <a:spLocks noGrp="1"/>
          </p:cNvSpPr>
          <p:nvPr>
            <p:ph type="body" idx="1"/>
          </p:nvPr>
        </p:nvSpPr>
        <p:spPr/>
        <p:txBody>
          <a:bodyPr/>
          <a:lstStyle/>
          <a:p>
            <a:r>
              <a:rPr lang="sv-SE" b="1" dirty="0"/>
              <a:t>Sex vanliga tekniker vid otillbörlig informationspåverkan</a:t>
            </a:r>
            <a:br>
              <a:rPr lang="sv-SE" dirty="0"/>
            </a:br>
            <a:r>
              <a:rPr lang="sv-SE" i="1" dirty="0"/>
              <a:t>(Ofta används flera samtidigt)</a:t>
            </a:r>
            <a:endParaRPr lang="sv-SE" dirty="0"/>
          </a:p>
          <a:p>
            <a:endParaRPr lang="sv-SE" b="1" dirty="0"/>
          </a:p>
          <a:p>
            <a:r>
              <a:rPr lang="sv-SE" b="1" dirty="0"/>
              <a:t>Symbolhandlingar</a:t>
            </a:r>
            <a:r>
              <a:rPr lang="sv-SE" dirty="0"/>
              <a:t> – Synliga aktioner som sänder politiska eller ideologiska budskap.</a:t>
            </a:r>
            <a:br>
              <a:rPr lang="sv-SE" dirty="0"/>
            </a:br>
            <a:r>
              <a:rPr lang="sv-SE" i="1" dirty="0"/>
              <a:t>Exempel:</a:t>
            </a:r>
            <a:r>
              <a:rPr lang="sv-SE" dirty="0"/>
              <a:t> Läckor av hemliga dokument, hackning av myndighetssidor, offentliga demonstrationer med starka symboler.</a:t>
            </a:r>
          </a:p>
          <a:p>
            <a:endParaRPr lang="sv-SE" dirty="0"/>
          </a:p>
          <a:p>
            <a:r>
              <a:rPr lang="sv-SE" b="1" dirty="0"/>
              <a:t>Teknisk manipulation</a:t>
            </a:r>
            <a:r>
              <a:rPr lang="sv-SE" dirty="0"/>
              <a:t> – Använda teknik för att sprida eller fabricera innehåll.</a:t>
            </a:r>
          </a:p>
          <a:p>
            <a:r>
              <a:rPr lang="sv-SE" i="1" dirty="0"/>
              <a:t>Exempel:</a:t>
            </a:r>
            <a:r>
              <a:rPr lang="sv-SE" dirty="0"/>
              <a:t> Botar som fyller kommentarsfält, falska användarkonton (</a:t>
            </a:r>
            <a:r>
              <a:rPr lang="sv-SE" dirty="0" err="1"/>
              <a:t>sockpuppets</a:t>
            </a:r>
            <a:r>
              <a:rPr lang="sv-SE" dirty="0"/>
              <a:t>), AI-skapade </a:t>
            </a:r>
            <a:r>
              <a:rPr lang="sv-SE" dirty="0" err="1"/>
              <a:t>deepfake</a:t>
            </a:r>
            <a:r>
              <a:rPr lang="sv-SE" dirty="0"/>
              <a:t>-videor som visar personer säga eller göra saker de aldrig gjort.</a:t>
            </a:r>
          </a:p>
          <a:p>
            <a:endParaRPr lang="sv-SE" dirty="0"/>
          </a:p>
          <a:p>
            <a:endParaRPr lang="sv-SE" dirty="0"/>
          </a:p>
          <a:p>
            <a:r>
              <a:rPr lang="sv-SE" b="1" dirty="0"/>
              <a:t>Vilseledande identiteter</a:t>
            </a:r>
            <a:r>
              <a:rPr lang="sv-SE" dirty="0"/>
              <a:t> – Utge sig för att vara någon annan för att skapa förtroende.</a:t>
            </a:r>
            <a:br>
              <a:rPr lang="sv-SE" dirty="0"/>
            </a:br>
            <a:r>
              <a:rPr lang="sv-SE" i="1" dirty="0"/>
              <a:t>Exempel:</a:t>
            </a:r>
            <a:r>
              <a:rPr lang="sv-SE" dirty="0"/>
              <a:t> Lockfåglar som låtsas vara journalister, falska nyhetssajter med trovärdigt namn, fejkade profiler som utger sig för att vara experter.</a:t>
            </a:r>
          </a:p>
          <a:p>
            <a:endParaRPr lang="sv-SE" dirty="0"/>
          </a:p>
          <a:p>
            <a:endParaRPr lang="sv-SE" dirty="0"/>
          </a:p>
          <a:p>
            <a:endParaRPr lang="sv-SE" dirty="0"/>
          </a:p>
        </p:txBody>
      </p:sp>
      <p:sp>
        <p:nvSpPr>
          <p:cNvPr id="4" name="Platshållare för bildnummer 3">
            <a:extLst>
              <a:ext uri="{FF2B5EF4-FFF2-40B4-BE49-F238E27FC236}">
                <a16:creationId xmlns:a16="http://schemas.microsoft.com/office/drawing/2014/main" id="{C5B789E8-46CE-51D6-3C82-EC4AA5458EEE}"/>
              </a:ext>
            </a:extLst>
          </p:cNvPr>
          <p:cNvSpPr>
            <a:spLocks noGrp="1"/>
          </p:cNvSpPr>
          <p:nvPr>
            <p:ph type="sldNum" sz="quarter" idx="5"/>
          </p:nvPr>
        </p:nvSpPr>
        <p:spPr/>
        <p:txBody>
          <a:bodyPr/>
          <a:lstStyle/>
          <a:p>
            <a:fld id="{08E2DF34-EE8E-9549-973F-765EF1706D8D}" type="slidenum">
              <a:rPr lang="sv-SE" smtClean="0"/>
              <a:t>27</a:t>
            </a:fld>
            <a:endParaRPr lang="sv-SE"/>
          </a:p>
        </p:txBody>
      </p:sp>
    </p:spTree>
    <p:extLst>
      <p:ext uri="{BB962C8B-B14F-4D97-AF65-F5344CB8AC3E}">
        <p14:creationId xmlns:p14="http://schemas.microsoft.com/office/powerpoint/2010/main" val="217042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Desinformation från </a:t>
            </a:r>
            <a:r>
              <a:rPr lang="sv-SE" dirty="0" err="1"/>
              <a:t>bla</a:t>
            </a:r>
            <a:r>
              <a:rPr lang="sv-SE" dirty="0"/>
              <a:t> Ryssland har pågått länge… Redan 2015 utsattes dåvarande försvarsministern Peter </a:t>
            </a:r>
            <a:r>
              <a:rPr lang="sv-SE" dirty="0" err="1"/>
              <a:t>Hulfqvist</a:t>
            </a:r>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29</a:t>
            </a:fld>
            <a:endParaRPr lang="sv-SE"/>
          </a:p>
        </p:txBody>
      </p:sp>
    </p:spTree>
    <p:extLst>
      <p:ext uri="{BB962C8B-B14F-4D97-AF65-F5344CB8AC3E}">
        <p14:creationId xmlns:p14="http://schemas.microsoft.com/office/powerpoint/2010/main" val="3615615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Falska så kallade spegelkopior av etablerade nyhetssidor har blivit vanligare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här ser vi ofta spridas i sociala medier. Eftersom retoriken förändrats snabbt, där vilken ledare kan säga vad som helst i vilken kanal som helst är det inte givet att man reagerar. </a:t>
            </a:r>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30</a:t>
            </a:fld>
            <a:endParaRPr lang="sv-SE"/>
          </a:p>
        </p:txBody>
      </p:sp>
    </p:spTree>
    <p:extLst>
      <p:ext uri="{BB962C8B-B14F-4D97-AF65-F5344CB8AC3E}">
        <p14:creationId xmlns:p14="http://schemas.microsoft.com/office/powerpoint/2010/main" val="33218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helt automatiska nyhetssajter som läser in och tar fram innehåll. Granskar man språket är det ofta dåligt översatt eller så har innehållet tagits fram automatiskt fast utifrån en faktisk händelse. </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31</a:t>
            </a:fld>
            <a:endParaRPr lang="sv-SE"/>
          </a:p>
        </p:txBody>
      </p:sp>
    </p:spTree>
    <p:extLst>
      <p:ext uri="{BB962C8B-B14F-4D97-AF65-F5344CB8AC3E}">
        <p14:creationId xmlns:p14="http://schemas.microsoft.com/office/powerpoint/2010/main" val="2802154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LVU-kampanjen, som består av rykten och desinformation om att svensk socialtjänst skulle kidnappa muslimska barn, fick stort genomslag i sociala medier. Kampanjen inriktar sig på lagen om vård av unga (LVU) och är tidernas största påverkanskampanj mot Sverige, som bidrog till en höjd terrorhotnivå.</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Startade hösten 2021.</a:t>
            </a:r>
          </a:p>
          <a:p>
            <a:endParaRPr lang="sv-SE" dirty="0"/>
          </a:p>
          <a:p>
            <a:pPr marL="0" indent="0">
              <a:spcAft>
                <a:spcPts val="600"/>
              </a:spcAft>
              <a:buNone/>
            </a:pPr>
            <a:r>
              <a:rPr lang="sv-SE" sz="1400" b="1" dirty="0"/>
              <a:t>Strategiskt narrativ:</a:t>
            </a:r>
          </a:p>
          <a:p>
            <a:pPr marL="285750" indent="-285750">
              <a:spcAft>
                <a:spcPts val="600"/>
              </a:spcAft>
              <a:buFont typeface="Arial" panose="020B0604020202020204" pitchFamily="34" charset="0"/>
              <a:buChar char="•"/>
            </a:pPr>
            <a:r>
              <a:rPr lang="sv-SE" sz="1400" b="0" i="0" kern="1200" dirty="0">
                <a:solidFill>
                  <a:schemeClr val="tx1"/>
                </a:solidFill>
                <a:effectLst/>
                <a:latin typeface="+mn-lt"/>
                <a:ea typeface="+mn-ea"/>
                <a:cs typeface="+mn-cs"/>
              </a:rPr>
              <a:t>svensk socialtjänst skulle kidnappa muslimska barn</a:t>
            </a:r>
            <a:endParaRPr lang="sv-SE" sz="1400" b="1" dirty="0"/>
          </a:p>
          <a:p>
            <a:pPr marL="285750" indent="-285750">
              <a:spcAft>
                <a:spcPts val="600"/>
              </a:spcAft>
              <a:buFont typeface="Arial" panose="020B0604020202020204" pitchFamily="34" charset="0"/>
              <a:buChar char="•"/>
            </a:pPr>
            <a:r>
              <a:rPr lang="sv-SE" sz="1200" dirty="0"/>
              <a:t>Svenska staten bedriver människohandel för ekonomisk vinning. </a:t>
            </a:r>
          </a:p>
          <a:p>
            <a:pPr marL="285750" indent="-285750">
              <a:spcAft>
                <a:spcPts val="600"/>
              </a:spcAft>
              <a:buFont typeface="Arial" panose="020B0604020202020204" pitchFamily="34" charset="0"/>
              <a:buChar char="•"/>
            </a:pPr>
            <a:r>
              <a:rPr lang="sv-SE" sz="1200" dirty="0"/>
              <a:t>Barn utsätts för sexuell exploatering och placeras hos homosexuella par.</a:t>
            </a:r>
          </a:p>
          <a:p>
            <a:pPr marL="285750" indent="-285750">
              <a:spcAft>
                <a:spcPts val="600"/>
              </a:spcAft>
              <a:buFont typeface="Arial" panose="020B0604020202020204" pitchFamily="34" charset="0"/>
              <a:buChar char="•"/>
            </a:pPr>
            <a:r>
              <a:rPr lang="sv-SE" sz="1200" dirty="0"/>
              <a:t>Socialtjänsten tvångsmedicinerar barn med livsfarliga droger.</a:t>
            </a:r>
          </a:p>
          <a:p>
            <a:endParaRPr lang="sv-SE" dirty="0"/>
          </a:p>
          <a:p>
            <a:endParaRPr lang="sv-SE" dirty="0"/>
          </a:p>
          <a:p>
            <a:r>
              <a:rPr lang="sv-SE" altLang="en-US" dirty="0"/>
              <a:t>Kampanjen bedöms initierad av den islamistiska mediesajten </a:t>
            </a:r>
            <a:r>
              <a:rPr lang="sv-SE" altLang="en-US" dirty="0" err="1"/>
              <a:t>Shuoun</a:t>
            </a:r>
            <a:r>
              <a:rPr lang="sv-SE" altLang="en-US" dirty="0"/>
              <a:t> </a:t>
            </a:r>
            <a:r>
              <a:rPr lang="sv-SE" altLang="en-US" dirty="0" err="1"/>
              <a:t>Islamiya</a:t>
            </a:r>
            <a:r>
              <a:rPr lang="sv-SE" altLang="en-US" dirty="0"/>
              <a:t> hemmahörande i Egypten.</a:t>
            </a:r>
          </a:p>
          <a:p>
            <a:r>
              <a:rPr lang="sv-SE" sz="1200" dirty="0"/>
              <a:t>Intervjuer med föräldrar till omhändertagna barn läggs ut och delas på stora arabiskspråkiga sajter.</a:t>
            </a:r>
          </a:p>
          <a:p>
            <a:r>
              <a:rPr lang="sv-SE" sz="1200" dirty="0"/>
              <a:t>Filmerna påstås visa övergrepp av svenska myndigheter.</a:t>
            </a:r>
          </a:p>
          <a:p>
            <a:r>
              <a:rPr lang="sv-SE" sz="1200" dirty="0"/>
              <a:t>Arabiska nyhetskanalen, Al Jazeera uppmärksammar kampanjen.</a:t>
            </a:r>
          </a:p>
          <a:p>
            <a:r>
              <a:rPr lang="sv-SE" sz="1200" dirty="0"/>
              <a:t>Många av filmerna, på bland annat </a:t>
            </a:r>
            <a:r>
              <a:rPr lang="sv-SE" sz="1200" dirty="0" err="1"/>
              <a:t>TikTok</a:t>
            </a:r>
            <a:r>
              <a:rPr lang="sv-SE" sz="1200" dirty="0"/>
              <a:t> och Youtube, har förvanskade bakgrunder, falska budskap och fakta.</a:t>
            </a:r>
          </a:p>
          <a:p>
            <a:endParaRPr lang="sv-SE" sz="1200" dirty="0"/>
          </a:p>
          <a:p>
            <a:endParaRPr lang="sv-SE" altLang="en-US" dirty="0"/>
          </a:p>
          <a:p>
            <a:r>
              <a:rPr lang="sv-SE" altLang="en-US" dirty="0"/>
              <a:t>Kampanjer uppmanar till våld mot enskilda handläggare och myndigheter.</a:t>
            </a:r>
          </a:p>
          <a:p>
            <a:r>
              <a:rPr lang="sv-SE" altLang="en-US" dirty="0"/>
              <a:t>Uppmaningar att bojkotta Sverige, svenska företag, produkter och tjänster.</a:t>
            </a:r>
          </a:p>
          <a:p>
            <a:r>
              <a:rPr lang="sv-SE" altLang="en-US" dirty="0"/>
              <a:t>Syftet med kampanjen bedöms vara att skapa kaos, ilska mot samhället, misstro mot myndigheter och politiker.</a:t>
            </a:r>
          </a:p>
          <a:p>
            <a:r>
              <a:rPr lang="sv-SE" altLang="en-US" dirty="0"/>
              <a:t>Kampanjen är fortfarande aktiv och har nått över hundra miljoner arabisktalande.</a:t>
            </a:r>
          </a:p>
          <a:p>
            <a:endParaRPr lang="sv-SE" altLang="en-US" dirty="0"/>
          </a:p>
          <a:p>
            <a:pPr marL="0" indent="0">
              <a:buNone/>
            </a:pPr>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32</a:t>
            </a:fld>
            <a:endParaRPr lang="sv-SE"/>
          </a:p>
        </p:txBody>
      </p:sp>
    </p:spTree>
    <p:extLst>
      <p:ext uri="{BB962C8B-B14F-4D97-AF65-F5344CB8AC3E}">
        <p14:creationId xmlns:p14="http://schemas.microsoft.com/office/powerpoint/2010/main" val="56163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Många begrepp…</a:t>
            </a:r>
          </a:p>
          <a:p>
            <a:r>
              <a:rPr lang="sv-SE" b="1" dirty="0"/>
              <a:t>Totalförsvar</a:t>
            </a:r>
            <a:r>
              <a:rPr lang="sv-SE" dirty="0"/>
              <a:t>: Samlingsbegrepp för allt som Sverige gör för att försvara landet – både militärt och civilt. Det inkluderar Försvarsmakten och hela samhället.</a:t>
            </a:r>
          </a:p>
          <a:p>
            <a:r>
              <a:rPr lang="sv-SE" b="1" dirty="0"/>
              <a:t>Civilt försvar</a:t>
            </a:r>
            <a:r>
              <a:rPr lang="sv-SE" dirty="0"/>
              <a:t>: Den icke-militära delen av totalförsvaret. Det handlar om att skydda befolkningen, upprätthålla viktiga samhällsfunktioner (som sjukvård, el, vatten, kommunikation) och stödja Försvarsmakten.</a:t>
            </a:r>
          </a:p>
          <a:p>
            <a:r>
              <a:rPr lang="sv-SE" b="1" dirty="0"/>
              <a:t>Psykologiskt försvar</a:t>
            </a:r>
            <a:r>
              <a:rPr lang="sv-SE" dirty="0"/>
              <a:t>: Syftar till att stärka människors motståndskraft mot propaganda, desinformation och påverkan – så att vi kan behålla tillit, lugn och försvarsvilja även i kris eller krig.</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Vi är all en del av Sveriges psykologiska försvar. Om du kan känna igen och hantera desinformation, vilseledning och propaganda blir det svårare för främmande makt och andra aktörer att skapa splittring. Det skyddar Sverige och svenska intressen. Ju svårare du är att lura, desto starkare blir vårt öppna demokratiska samhälle.</a:t>
            </a:r>
          </a:p>
          <a:p>
            <a:endParaRPr lang="sv-SE" sz="1200" b="0" i="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Psykologiskt försvar kan sammanfattas:</a:t>
            </a:r>
          </a:p>
          <a:p>
            <a:r>
              <a:rPr lang="sv-SE" sz="1200" kern="1200" dirty="0">
                <a:solidFill>
                  <a:schemeClr val="tx1"/>
                </a:solidFill>
                <a:effectLst/>
                <a:latin typeface="+mn-lt"/>
                <a:ea typeface="+mn-ea"/>
                <a:cs typeface="+mn-cs"/>
              </a:rPr>
              <a:t>Samhällets gemensamma förmåga att identifiera och stå emot otillbörlig informationspåverkan och annan vilseledande information som riktas mot </a:t>
            </a:r>
            <a:r>
              <a:rPr lang="sv-SE" sz="1200" kern="1200" dirty="0" err="1">
                <a:solidFill>
                  <a:schemeClr val="tx1"/>
                </a:solidFill>
                <a:effectLst/>
                <a:latin typeface="+mn-lt"/>
                <a:ea typeface="+mn-ea"/>
                <a:cs typeface="+mn-cs"/>
              </a:rPr>
              <a:t>Sverigei</a:t>
            </a:r>
            <a:r>
              <a:rPr lang="sv-SE" sz="1200" kern="1200" dirty="0">
                <a:solidFill>
                  <a:schemeClr val="tx1"/>
                </a:solidFill>
                <a:effectLst/>
                <a:latin typeface="+mn-lt"/>
                <a:ea typeface="+mn-ea"/>
                <a:cs typeface="+mn-cs"/>
              </a:rPr>
              <a:t> syfte att påverka våra beslut, uppfattningar eller beteenden.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Teknikerna och tillvägagångssätten kan dock användas även av inhemska grupper.</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a:t>
            </a:fld>
            <a:endParaRPr lang="sv-SE"/>
          </a:p>
        </p:txBody>
      </p:sp>
    </p:spTree>
    <p:extLst>
      <p:ext uri="{BB962C8B-B14F-4D97-AF65-F5344CB8AC3E}">
        <p14:creationId xmlns:p14="http://schemas.microsoft.com/office/powerpoint/2010/main" val="294285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Olika tekniker användes</a:t>
            </a:r>
          </a:p>
          <a:p>
            <a:r>
              <a:rPr lang="sv-SE" dirty="0"/>
              <a:t>Det luriga var att kampanjen redan vuxit sig stor på plattformar vi inte har tillgång till innan vi kunde få grepp om den. </a:t>
            </a:r>
          </a:p>
          <a:p>
            <a:r>
              <a:rPr lang="sv-SE" dirty="0"/>
              <a:t>Sekretess gör att det blir en rådande vinkel. Att i allmänhet förklara hur socialtjänsten jobbar är en hygienfaktor, men rår inte på narrativet. </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33</a:t>
            </a:fld>
            <a:endParaRPr lang="sv-SE"/>
          </a:p>
        </p:txBody>
      </p:sp>
    </p:spTree>
    <p:extLst>
      <p:ext uri="{BB962C8B-B14F-4D97-AF65-F5344CB8AC3E}">
        <p14:creationId xmlns:p14="http://schemas.microsoft.com/office/powerpoint/2010/main" val="2291589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1" i="0" u="none" strike="noStrike" kern="1200" dirty="0">
                <a:solidFill>
                  <a:schemeClr val="tx1"/>
                </a:solidFill>
                <a:effectLst/>
                <a:latin typeface="+mn-lt"/>
                <a:ea typeface="+mn-ea"/>
                <a:cs typeface="+mn-cs"/>
              </a:rPr>
              <a:t>Historik</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2010 drabbades Östersund av ett utbrott av parasiten </a:t>
            </a:r>
            <a:r>
              <a:rPr lang="sv-SE" sz="1200" b="0" i="0" u="none" strike="noStrike" kern="1200" dirty="0" err="1">
                <a:solidFill>
                  <a:schemeClr val="tx1"/>
                </a:solidFill>
                <a:effectLst/>
                <a:latin typeface="+mn-lt"/>
                <a:ea typeface="+mn-ea"/>
                <a:cs typeface="+mn-cs"/>
              </a:rPr>
              <a:t>cryptosporidium</a:t>
            </a:r>
            <a:r>
              <a:rPr lang="sv-SE" sz="1200" b="0" i="0" u="none" strike="noStrike" kern="1200" dirty="0">
                <a:solidFill>
                  <a:schemeClr val="tx1"/>
                </a:solidFill>
                <a:effectLst/>
                <a:latin typeface="+mn-lt"/>
                <a:ea typeface="+mn-ea"/>
                <a:cs typeface="+mn-cs"/>
              </a:rPr>
              <a:t> i dricksvattnet och uppskattningsvis 40 000 personer insjuknade.</a:t>
            </a:r>
            <a:r>
              <a:rPr lang="sv-SE"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Då hittades ingen definitiv källa till utbrottet.</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Bildkälla: Urklipp från tidningsrubriker. Östersunds-Posten </a:t>
            </a:r>
            <a:r>
              <a:rPr lang="sv-SE" sz="1200" b="0" i="0" u="none" strike="noStrike" kern="1200" dirty="0" err="1">
                <a:solidFill>
                  <a:schemeClr val="tx1"/>
                </a:solidFill>
                <a:effectLst/>
                <a:latin typeface="+mn-lt"/>
                <a:ea typeface="+mn-ea"/>
                <a:cs typeface="+mn-cs"/>
              </a:rPr>
              <a:t>op.se</a:t>
            </a:r>
            <a:r>
              <a:rPr lang="en-US" sz="1200" b="0" i="0" kern="1200" dirty="0">
                <a:solidFill>
                  <a:schemeClr val="tx1"/>
                </a:solidFill>
                <a:effectLst/>
                <a:latin typeface="+mn-lt"/>
                <a:ea typeface="+mn-ea"/>
                <a:cs typeface="+mn-cs"/>
              </a:rPr>
              <a:t>​</a:t>
            </a:r>
          </a:p>
          <a:p>
            <a:pPr rtl="0" fontAlgn="base"/>
            <a:endParaRPr lang="sv-SE" sz="1200" b="0" i="0" u="none" strike="noStrike" kern="1200" dirty="0">
              <a:solidFill>
                <a:schemeClr val="tx1"/>
              </a:solidFill>
              <a:effectLst/>
              <a:latin typeface="+mn-lt"/>
              <a:ea typeface="+mn-ea"/>
              <a:cs typeface="+mn-cs"/>
            </a:endParaRPr>
          </a:p>
          <a:p>
            <a:pPr rtl="0" fontAlgn="base"/>
            <a:r>
              <a:rPr lang="sv-SE" sz="1200" b="1" i="0" u="none" strike="noStrike" kern="1200" dirty="0">
                <a:solidFill>
                  <a:schemeClr val="tx1"/>
                </a:solidFill>
                <a:effectLst/>
                <a:latin typeface="+mn-lt"/>
                <a:ea typeface="+mn-ea"/>
                <a:cs typeface="+mn-cs"/>
              </a:rPr>
              <a:t>2025</a:t>
            </a:r>
          </a:p>
          <a:p>
            <a:pPr rtl="0" fontAlgn="base"/>
            <a:r>
              <a:rPr lang="sv-SE" sz="1200" b="0" i="0" u="none" strike="noStrike" kern="1200" dirty="0">
                <a:solidFill>
                  <a:schemeClr val="tx1"/>
                </a:solidFill>
                <a:effectLst/>
                <a:latin typeface="+mn-lt"/>
                <a:ea typeface="+mn-ea"/>
                <a:cs typeface="+mn-cs"/>
              </a:rPr>
              <a:t>Falska rykten om </a:t>
            </a:r>
            <a:r>
              <a:rPr lang="sv-SE" sz="1200" b="0" i="0" u="none" strike="noStrike" kern="1200" dirty="0" err="1">
                <a:solidFill>
                  <a:schemeClr val="tx1"/>
                </a:solidFill>
                <a:effectLst/>
                <a:latin typeface="+mn-lt"/>
                <a:ea typeface="+mn-ea"/>
                <a:cs typeface="+mn-cs"/>
              </a:rPr>
              <a:t>cryptosporidium</a:t>
            </a:r>
            <a:r>
              <a:rPr lang="sv-SE" sz="1200" b="0" i="0" u="none" strike="noStrike" kern="1200" dirty="0">
                <a:solidFill>
                  <a:schemeClr val="tx1"/>
                </a:solidFill>
                <a:effectLst/>
                <a:latin typeface="+mn-lt"/>
                <a:ea typeface="+mn-ea"/>
                <a:cs typeface="+mn-cs"/>
              </a:rPr>
              <a:t> i dricksvattnet spreds i stor omfattning. Flera aktörer kontaktades som politiker, media, kommunanställda, räddningstjänsten, 1177 och Östersunds sjukhus.</a:t>
            </a:r>
            <a:r>
              <a:rPr lang="en-US"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Känsla av att det är lite för mycket på en gång till rätt ställen… Koordinerat?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Östersunds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kommun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mfl</a:t>
            </a:r>
            <a:r>
              <a:rPr lang="en-US" sz="1200" b="0" i="0" kern="1200" dirty="0">
                <a:solidFill>
                  <a:schemeClr val="tx1"/>
                </a:solidFill>
                <a:effectLst/>
                <a:latin typeface="+mn-lt"/>
                <a:ea typeface="+mn-ea"/>
                <a:cs typeface="+mn-cs"/>
              </a:rPr>
              <a:t> ​</a:t>
            </a:r>
            <a:r>
              <a:rPr lang="sv-SE" sz="1200" b="0" i="0" u="none" strike="noStrike" kern="1200" dirty="0">
                <a:solidFill>
                  <a:schemeClr val="tx1"/>
                </a:solidFill>
                <a:effectLst/>
                <a:latin typeface="+mn-lt"/>
                <a:ea typeface="+mn-ea"/>
                <a:cs typeface="+mn-cs"/>
              </a:rPr>
              <a:t>agerade snabbt;</a:t>
            </a:r>
            <a:r>
              <a:rPr lang="en-US" sz="1200" b="0" i="0" kern="1200" dirty="0">
                <a:solidFill>
                  <a:schemeClr val="tx1"/>
                </a:solidFill>
                <a:effectLst/>
                <a:latin typeface="+mn-lt"/>
                <a:ea typeface="+mn-ea"/>
                <a:cs typeface="+mn-cs"/>
              </a:rPr>
              <a:t>​ </a:t>
            </a:r>
            <a:r>
              <a:rPr lang="sv-SE" sz="1200" b="0" i="0" u="none" strike="noStrike" kern="1200" dirty="0">
                <a:solidFill>
                  <a:schemeClr val="tx1"/>
                </a:solidFill>
                <a:effectLst/>
                <a:latin typeface="+mn-lt"/>
                <a:ea typeface="+mn-ea"/>
                <a:cs typeface="+mn-cs"/>
              </a:rPr>
              <a:t>anmälan till polisen, markerade mot ryktesspridningen: </a:t>
            </a:r>
          </a:p>
          <a:p>
            <a:pPr rtl="0" fontAlgn="base"/>
            <a:endParaRPr lang="sv-SE" sz="1200" b="0" i="0" u="none" strike="noStrike"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 Det här är helt felaktiga påståenden som vi ser mycket allvarligt på. Att sprida falsk information om dricksvattnets kvalitet kan skapa obefogad oro och i värsta fall påverka samhällsfunktioner. Vi uppmanar alla att vara källkritiska och att alltid vända sig till officiella kanaler för korrekt information, säger kommundirektör Anders Wennerberg.</a:t>
            </a:r>
          </a:p>
          <a:p>
            <a:br>
              <a:rPr lang="sv-SE" sz="1200" b="0" i="0" kern="1200" dirty="0">
                <a:solidFill>
                  <a:schemeClr val="tx1"/>
                </a:solidFill>
                <a:effectLst/>
                <a:latin typeface="+mn-lt"/>
                <a:ea typeface="+mn-ea"/>
                <a:cs typeface="+mn-cs"/>
              </a:rPr>
            </a:br>
            <a:endParaRPr lang="sv-SE" sz="1200" b="0" i="0" u="none" strike="noStrike" kern="1200" dirty="0">
              <a:solidFill>
                <a:schemeClr val="tx1"/>
              </a:solidFill>
              <a:effectLst/>
              <a:latin typeface="+mn-lt"/>
              <a:ea typeface="+mn-ea"/>
              <a:cs typeface="+mn-cs"/>
            </a:endParaRPr>
          </a:p>
          <a:p>
            <a:pPr rtl="0" fontAlgn="base"/>
            <a:endParaRPr lang="sv-SE" sz="1200" b="0" i="0" u="none" strike="noStrike" kern="1200" dirty="0">
              <a:solidFill>
                <a:schemeClr val="tx1"/>
              </a:solidFill>
              <a:effectLst/>
              <a:latin typeface="+mn-lt"/>
              <a:ea typeface="+mn-ea"/>
              <a:cs typeface="+mn-cs"/>
            </a:endParaRPr>
          </a:p>
          <a:p>
            <a:pPr rtl="0" fontAlgn="base"/>
            <a:r>
              <a:rPr lang="sv-SE" sz="1200" b="0" i="0" u="none" strike="noStrike" kern="1200" dirty="0">
                <a:solidFill>
                  <a:schemeClr val="tx1"/>
                </a:solidFill>
                <a:effectLst/>
                <a:latin typeface="+mn-lt"/>
                <a:ea typeface="+mn-ea"/>
                <a:cs typeface="+mn-cs"/>
              </a:rPr>
              <a:t>Vem eller vilka som låg bakom är okänt</a:t>
            </a:r>
            <a:r>
              <a:rPr lang="en-US" sz="1200" b="0" i="0" kern="1200" dirty="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34</a:t>
            </a:fld>
            <a:endParaRPr lang="sv-SE"/>
          </a:p>
        </p:txBody>
      </p:sp>
    </p:spTree>
    <p:extLst>
      <p:ext uri="{BB962C8B-B14F-4D97-AF65-F5344CB8AC3E}">
        <p14:creationId xmlns:p14="http://schemas.microsoft.com/office/powerpoint/2010/main" val="2868753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Falskt sms med avsändare SOS Alarm.</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Budskap att Sverige är utsatt för ett väpnat angrepp. Regeringen har beslutat om höjd krigsberedskap.</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Syntes i samma sms-konversation som tidigare riktiga sms från SOS Alarm.</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geografiskt begränsat.</a:t>
            </a:r>
            <a:r>
              <a:rPr lang="en-US" sz="1200" b="0" i="0" kern="1200" dirty="0">
                <a:solidFill>
                  <a:schemeClr val="tx1"/>
                </a:solidFill>
                <a:effectLst/>
                <a:latin typeface="+mn-lt"/>
                <a:ea typeface="+mn-ea"/>
                <a:cs typeface="+mn-cs"/>
              </a:rPr>
              <a:t>​</a:t>
            </a:r>
          </a:p>
          <a:p>
            <a:pPr rtl="0" fontAlgn="base"/>
            <a:r>
              <a:rPr lang="sv-SE" sz="1200" b="0" i="1" u="none" strike="noStrike" kern="1200" dirty="0">
                <a:solidFill>
                  <a:schemeClr val="tx1"/>
                </a:solidFill>
                <a:effectLst/>
                <a:latin typeface="+mn-lt"/>
                <a:ea typeface="+mn-ea"/>
                <a:cs typeface="+mn-cs"/>
              </a:rPr>
              <a:t>Citat</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Det är inte vi som har skickat ut det, det är svårt att veta spridningen </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sv-SE" sz="1200" b="0" i="0" u="none" strike="noStrike" kern="1200" dirty="0">
                <a:solidFill>
                  <a:schemeClr val="tx1"/>
                </a:solidFill>
                <a:effectLst/>
                <a:latin typeface="+mn-lt"/>
                <a:ea typeface="+mn-ea"/>
                <a:cs typeface="+mn-cs"/>
              </a:rPr>
              <a:t>eller varför det har skickats.</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35</a:t>
            </a:fld>
            <a:endParaRPr lang="sv-SE"/>
          </a:p>
        </p:txBody>
      </p:sp>
    </p:spTree>
    <p:extLst>
      <p:ext uri="{BB962C8B-B14F-4D97-AF65-F5344CB8AC3E}">
        <p14:creationId xmlns:p14="http://schemas.microsoft.com/office/powerpoint/2010/main" val="2021719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kern="0" dirty="0">
                <a:solidFill>
                  <a:srgbClr val="111111"/>
                </a:solidFill>
              </a:rPr>
              <a:t>Det visar preliminära forskningsresultat forskning från Försvarshögskolan.</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36</a:t>
            </a:fld>
            <a:endParaRPr lang="sv-SE"/>
          </a:p>
        </p:txBody>
      </p:sp>
    </p:spTree>
    <p:extLst>
      <p:ext uri="{BB962C8B-B14F-4D97-AF65-F5344CB8AC3E}">
        <p14:creationId xmlns:p14="http://schemas.microsoft.com/office/powerpoint/2010/main" val="3208462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EE7-D04A-57EE-BED5-AC923E85DEC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C4BEBEF-B75A-4C0F-5DCD-983344711C6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516E708-216A-C2E4-18AF-962FC30942D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6B893EF-23F4-E846-C602-0BA265BB7119}"/>
              </a:ext>
            </a:extLst>
          </p:cNvPr>
          <p:cNvSpPr>
            <a:spLocks noGrp="1"/>
          </p:cNvSpPr>
          <p:nvPr>
            <p:ph type="sldNum" sz="quarter" idx="5"/>
          </p:nvPr>
        </p:nvSpPr>
        <p:spPr/>
        <p:txBody>
          <a:bodyPr/>
          <a:lstStyle/>
          <a:p>
            <a:fld id="{08E2DF34-EE8E-9549-973F-765EF1706D8D}" type="slidenum">
              <a:rPr lang="sv-SE" smtClean="0"/>
              <a:t>37</a:t>
            </a:fld>
            <a:endParaRPr lang="sv-SE"/>
          </a:p>
        </p:txBody>
      </p:sp>
    </p:spTree>
    <p:extLst>
      <p:ext uri="{BB962C8B-B14F-4D97-AF65-F5344CB8AC3E}">
        <p14:creationId xmlns:p14="http://schemas.microsoft.com/office/powerpoint/2010/main" val="3710321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t">
              <a:lnSpc>
                <a:spcPts val="1500"/>
              </a:lnSpc>
              <a:buNone/>
            </a:pPr>
            <a:r>
              <a:rPr lang="sv-SE" sz="1200" b="1" i="0" dirty="0">
                <a:effectLst/>
                <a:latin typeface="+mn-lt"/>
              </a:rPr>
              <a:t>1. Valprocessen är manipulerad</a:t>
            </a:r>
          </a:p>
          <a:p>
            <a:pPr fontAlgn="t">
              <a:lnSpc>
                <a:spcPts val="1500"/>
              </a:lnSpc>
              <a:buFont typeface="Arial" panose="020B0604020202020204" pitchFamily="34" charset="0"/>
              <a:buNone/>
            </a:pPr>
            <a:r>
              <a:rPr lang="sv-SE" sz="1200" b="0" i="0" dirty="0">
                <a:effectLst/>
                <a:latin typeface="+mn-lt"/>
              </a:rPr>
              <a:t>Region Värmland har ändrat röstningsregler i sista minuten – vissa röster kommer inte att räknas.</a:t>
            </a:r>
          </a:p>
          <a:p>
            <a:pPr fontAlgn="t">
              <a:lnSpc>
                <a:spcPts val="1500"/>
              </a:lnSpc>
              <a:buFont typeface="Arial" panose="020B0604020202020204" pitchFamily="34" charset="0"/>
              <a:buChar char="•"/>
            </a:pPr>
            <a:endParaRPr lang="sv-SE" sz="1200" b="0" i="0" dirty="0">
              <a:effectLst/>
              <a:latin typeface="+mn-lt"/>
            </a:endParaRPr>
          </a:p>
          <a:p>
            <a:pPr fontAlgn="t">
              <a:lnSpc>
                <a:spcPts val="1500"/>
              </a:lnSpc>
              <a:buNone/>
            </a:pPr>
            <a:r>
              <a:rPr lang="sv-SE" sz="1200" b="1" i="0" dirty="0">
                <a:effectLst/>
                <a:latin typeface="+mn-lt"/>
              </a:rPr>
              <a:t>2. Röstningslokaler stängs</a:t>
            </a:r>
          </a:p>
          <a:p>
            <a:pPr fontAlgn="t">
              <a:lnSpc>
                <a:spcPts val="1500"/>
              </a:lnSpc>
              <a:buFont typeface="Arial" panose="020B0604020202020204" pitchFamily="34" charset="0"/>
              <a:buNone/>
            </a:pPr>
            <a:r>
              <a:rPr lang="sv-SE" sz="1200" b="0" i="0" dirty="0">
                <a:effectLst/>
                <a:latin typeface="+mn-lt"/>
              </a:rPr>
              <a:t>Flera vallokaler i Värmland är stängda på grund av säkerhetshot – väljare kan inte rösta.</a:t>
            </a:r>
          </a:p>
          <a:p>
            <a:pPr fontAlgn="t">
              <a:lnSpc>
                <a:spcPts val="1500"/>
              </a:lnSpc>
              <a:buFont typeface="Arial" panose="020B0604020202020204" pitchFamily="34" charset="0"/>
              <a:buChar char="•"/>
            </a:pPr>
            <a:endParaRPr lang="sv-SE" sz="1200" b="0" i="0" dirty="0">
              <a:effectLst/>
              <a:latin typeface="+mn-lt"/>
            </a:endParaRPr>
          </a:p>
          <a:p>
            <a:pPr fontAlgn="t">
              <a:lnSpc>
                <a:spcPts val="1500"/>
              </a:lnSpc>
              <a:buNone/>
            </a:pPr>
            <a:r>
              <a:rPr lang="sv-SE" sz="1200" b="1" i="0" dirty="0">
                <a:effectLst/>
                <a:latin typeface="+mn-lt"/>
              </a:rPr>
              <a:t>3. Digitala röstsystem hackad</a:t>
            </a:r>
          </a:p>
          <a:p>
            <a:pPr fontAlgn="t">
              <a:lnSpc>
                <a:spcPts val="1500"/>
              </a:lnSpc>
              <a:buFont typeface="Arial" panose="020B0604020202020204" pitchFamily="34" charset="0"/>
              <a:buNone/>
            </a:pPr>
            <a:r>
              <a:rPr lang="sv-SE" sz="1200" b="0" i="0" dirty="0">
                <a:effectLst/>
                <a:latin typeface="+mn-lt"/>
              </a:rPr>
              <a:t>Regionens e-tjänster för förtidsröstning har blivit hackade – dina uppgifter är osäkra.</a:t>
            </a:r>
          </a:p>
          <a:p>
            <a:pPr fontAlgn="t">
              <a:lnSpc>
                <a:spcPts val="1500"/>
              </a:lnSpc>
              <a:buFont typeface="Arial" panose="020B0604020202020204" pitchFamily="34" charset="0"/>
              <a:buChar char="•"/>
            </a:pPr>
            <a:endParaRPr lang="sv-SE" sz="1200" b="0" i="0" dirty="0">
              <a:effectLst/>
              <a:latin typeface="+mn-lt"/>
            </a:endParaRPr>
          </a:p>
          <a:p>
            <a:pPr fontAlgn="t">
              <a:lnSpc>
                <a:spcPts val="1500"/>
              </a:lnSpc>
              <a:buNone/>
            </a:pPr>
            <a:r>
              <a:rPr lang="sv-SE" sz="1200" b="1" i="0" dirty="0">
                <a:effectLst/>
                <a:latin typeface="+mn-lt"/>
              </a:rPr>
              <a:t>4. Politiker planerar vårdnedskärningar</a:t>
            </a:r>
          </a:p>
          <a:p>
            <a:pPr fontAlgn="t">
              <a:lnSpc>
                <a:spcPts val="1500"/>
              </a:lnSpc>
              <a:buFont typeface="Arial" panose="020B0604020202020204" pitchFamily="34" charset="0"/>
              <a:buNone/>
            </a:pPr>
            <a:r>
              <a:rPr lang="sv-SE" sz="1200" b="0" i="0" dirty="0">
                <a:effectLst/>
                <a:latin typeface="+mn-lt"/>
              </a:rPr>
              <a:t>Efter valet kommer flera vårdcentraler att stängas– politikerna mörkar detta.”</a:t>
            </a:r>
          </a:p>
          <a:p>
            <a:pPr fontAlgn="t">
              <a:lnSpc>
                <a:spcPts val="1500"/>
              </a:lnSpc>
              <a:buFont typeface="Arial" panose="020B0604020202020204" pitchFamily="34" charset="0"/>
              <a:buNone/>
            </a:pPr>
            <a:endParaRPr lang="sv-SE" sz="1200" b="0" i="0" dirty="0">
              <a:effectLst/>
              <a:latin typeface="+mn-lt"/>
            </a:endParaRPr>
          </a:p>
          <a:p>
            <a:pPr fontAlgn="t">
              <a:lnSpc>
                <a:spcPts val="1500"/>
              </a:lnSpc>
              <a:buNone/>
            </a:pPr>
            <a:r>
              <a:rPr lang="sv-SE" sz="1200" b="1" i="0" dirty="0">
                <a:effectLst/>
                <a:latin typeface="+mn-lt"/>
              </a:rPr>
              <a:t>5. Skattehöjning efter valet</a:t>
            </a:r>
          </a:p>
          <a:p>
            <a:pPr fontAlgn="t">
              <a:lnSpc>
                <a:spcPts val="1500"/>
              </a:lnSpc>
              <a:buFont typeface="Arial" panose="020B0604020202020204" pitchFamily="34" charset="0"/>
              <a:buNone/>
            </a:pPr>
            <a:r>
              <a:rPr lang="sv-SE" sz="1200" b="0" i="0" dirty="0">
                <a:effectLst/>
                <a:latin typeface="+mn-lt"/>
              </a:rPr>
              <a:t>Region Värmland planerar att höja skatten med 30 % direkt efter valet.</a:t>
            </a:r>
          </a:p>
          <a:p>
            <a:pPr fontAlgn="t">
              <a:lnSpc>
                <a:spcPts val="1500"/>
              </a:lnSpc>
              <a:buFont typeface="Arial" panose="020B0604020202020204" pitchFamily="34" charset="0"/>
              <a:buChar char="•"/>
            </a:pPr>
            <a:endParaRPr lang="sv-SE" sz="1200" b="0" i="0" dirty="0">
              <a:effectLst/>
              <a:latin typeface="+mn-lt"/>
            </a:endParaRPr>
          </a:p>
          <a:p>
            <a:pPr fontAlgn="t">
              <a:lnSpc>
                <a:spcPts val="1500"/>
              </a:lnSpc>
              <a:buNone/>
            </a:pPr>
            <a:r>
              <a:rPr lang="sv-SE" sz="1200" b="1" i="0" dirty="0">
                <a:effectLst/>
                <a:latin typeface="+mn-lt"/>
              </a:rPr>
              <a:t>6. Korruptionsanklagelser</a:t>
            </a:r>
          </a:p>
          <a:p>
            <a:pPr fontAlgn="t">
              <a:lnSpc>
                <a:spcPts val="1500"/>
              </a:lnSpc>
              <a:buFont typeface="Arial" panose="020B0604020202020204" pitchFamily="34" charset="0"/>
              <a:buNone/>
            </a:pPr>
            <a:r>
              <a:rPr lang="sv-SE" sz="1200" b="0" i="0" dirty="0">
                <a:effectLst/>
                <a:latin typeface="+mn-lt"/>
              </a:rPr>
              <a:t>Ledande politiker har kopplingar till företag som får miljonkontrakt utan upphandling.</a:t>
            </a:r>
          </a:p>
          <a:p>
            <a:pPr fontAlgn="t">
              <a:lnSpc>
                <a:spcPts val="1500"/>
              </a:lnSpc>
              <a:buFont typeface="Arial" panose="020B0604020202020204" pitchFamily="34" charset="0"/>
              <a:buChar char="•"/>
            </a:pPr>
            <a:endParaRPr lang="sv-SE" sz="1200" b="0" i="0" dirty="0">
              <a:effectLst/>
              <a:latin typeface="+mn-lt"/>
            </a:endParaRPr>
          </a:p>
          <a:p>
            <a:pPr fontAlgn="t">
              <a:lnSpc>
                <a:spcPts val="1500"/>
              </a:lnSpc>
              <a:buNone/>
            </a:pPr>
            <a:r>
              <a:rPr lang="sv-SE" sz="1200" b="1" i="0" dirty="0">
                <a:effectLst/>
                <a:latin typeface="+mn-lt"/>
              </a:rPr>
              <a:t>7. </a:t>
            </a:r>
            <a:r>
              <a:rPr lang="sv-SE" sz="1200" b="1" i="0" dirty="0" err="1">
                <a:effectLst/>
                <a:latin typeface="+mn-lt"/>
              </a:rPr>
              <a:t>Säkerhetsläcka</a:t>
            </a:r>
            <a:endParaRPr lang="sv-SE" sz="1200" b="1" i="0" dirty="0">
              <a:effectLst/>
              <a:latin typeface="+mn-lt"/>
            </a:endParaRPr>
          </a:p>
          <a:p>
            <a:pPr fontAlgn="t">
              <a:lnSpc>
                <a:spcPts val="1500"/>
              </a:lnSpc>
              <a:buFont typeface="Arial" panose="020B0604020202020204" pitchFamily="34" charset="0"/>
              <a:buNone/>
            </a:pPr>
            <a:r>
              <a:rPr lang="sv-SE" sz="1200" b="0" i="0" dirty="0">
                <a:effectLst/>
                <a:latin typeface="+mn-lt"/>
              </a:rPr>
              <a:t>Tusentals patientjournaler har läckt – regionen försöker dölja</a:t>
            </a:r>
          </a:p>
          <a:p>
            <a:pPr fontAlgn="t">
              <a:lnSpc>
                <a:spcPts val="1500"/>
              </a:lnSpc>
              <a:buFont typeface="Arial" panose="020B0604020202020204" pitchFamily="34" charset="0"/>
              <a:buNone/>
            </a:pPr>
            <a:endParaRPr lang="sv-SE" sz="1200" b="0" i="0" dirty="0">
              <a:effectLst/>
              <a:latin typeface="+mn-lt"/>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8. Prioritering av vissa grupper</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Regionen ger förtur till vissa etniska grupper i vården – andra får vänta månader.</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None/>
              <a:tabLst/>
              <a:defRPr/>
            </a:pPr>
            <a:endParaRPr kumimoji="0" lang="sv-SE" sz="1200" b="0" i="0" u="none" strike="noStrike" kern="1200" cap="none" spc="0" normalizeH="0" baseline="0" noProof="0" dirty="0">
              <a:ln>
                <a:noFill/>
              </a:ln>
              <a:solidFill>
                <a:srgbClr val="000000"/>
              </a:solidFill>
              <a:effectLst/>
              <a:uLnTx/>
              <a:uFillTx/>
              <a:latin typeface="Lexend Deca"/>
              <a:ea typeface="+mn-ea"/>
              <a:cs typeface="+mn-cs"/>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9. </a:t>
            </a:r>
            <a:r>
              <a:rPr kumimoji="0" lang="sv-SE" sz="1200" b="1" i="0" u="none" strike="noStrike" kern="1200" cap="none" spc="0" normalizeH="0" baseline="0" noProof="0" dirty="0" err="1">
                <a:ln>
                  <a:noFill/>
                </a:ln>
                <a:solidFill>
                  <a:srgbClr val="000000"/>
                </a:solidFill>
                <a:effectLst/>
                <a:uLnTx/>
                <a:uFillTx/>
                <a:latin typeface="Lexend Deca"/>
                <a:ea typeface="+mn-ea"/>
                <a:cs typeface="+mn-cs"/>
              </a:rPr>
              <a:t>Deepfake</a:t>
            </a:r>
            <a:r>
              <a:rPr kumimoji="0" lang="sv-SE" sz="1200" b="1" i="0" u="none" strike="noStrike" kern="1200" cap="none" spc="0" normalizeH="0" baseline="0" noProof="0" dirty="0">
                <a:ln>
                  <a:noFill/>
                </a:ln>
                <a:solidFill>
                  <a:srgbClr val="000000"/>
                </a:solidFill>
                <a:effectLst/>
                <a:uLnTx/>
                <a:uFillTx/>
                <a:latin typeface="Lexend Deca"/>
                <a:ea typeface="+mn-ea"/>
                <a:cs typeface="+mn-cs"/>
              </a:rPr>
              <a:t>-uttalanden</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AI-genererade videor där politiker ”lovar” att införa kontroversiella regler.</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Lexend Deca"/>
              <a:ea typeface="+mn-ea"/>
              <a:cs typeface="+mn-cs"/>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10. Falska sjukvårdskriser</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Region Värmland har slut på läkemedel – patienter riskerar att dö.</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Lexend Deca"/>
              <a:ea typeface="+mn-ea"/>
              <a:cs typeface="+mn-cs"/>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11. Påstådd valfusk från tjänstepersoner</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Regionanställda manipulerar röster för att gynna ett parti.</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Lexend Deca"/>
              <a:ea typeface="+mn-ea"/>
              <a:cs typeface="+mn-cs"/>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12. Hot mot vallokaler</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Extremistgrupper planerar attacker mot vallokaler i Värmland</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Lexend Deca"/>
              <a:ea typeface="+mn-ea"/>
              <a:cs typeface="+mn-cs"/>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13. Ekonomisk kollaps</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Region Värmland kommer inte klara investeringarna, den goda ekonomin är en chimär.</a:t>
            </a:r>
          </a:p>
          <a:p>
            <a:pPr marL="0" marR="0" lvl="0" indent="0" algn="l" defTabSz="914400" rtl="0" eaLnBrk="1" fontAlgn="t" latinLnBrk="0" hangingPunct="1">
              <a:lnSpc>
                <a:spcPts val="15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Lexend Deca"/>
              <a:ea typeface="+mn-ea"/>
              <a:cs typeface="+mn-cs"/>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14. Miljöskandal</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Regionen har dolt stora utsläpp från sjukhus – hälsorisker för invånare.</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Lexend Deca"/>
              <a:ea typeface="+mn-ea"/>
              <a:cs typeface="+mn-cs"/>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Lexend Deca"/>
                <a:ea typeface="+mn-ea"/>
                <a:cs typeface="+mn-cs"/>
              </a:rPr>
              <a:t>15. Påstådd påverkan från främmande makt</a:t>
            </a:r>
          </a:p>
          <a:p>
            <a:pPr marL="0" marR="0" lvl="0" indent="0" algn="l" defTabSz="914400" rtl="0" eaLnBrk="1" fontAlgn="t" latinLnBrk="0" hangingPunct="1">
              <a:lnSpc>
                <a:spcPts val="15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Lexend Deca"/>
                <a:ea typeface="+mn-ea"/>
                <a:cs typeface="+mn-cs"/>
              </a:rPr>
              <a:t>Utländska aktörer styr </a:t>
            </a:r>
            <a:r>
              <a:rPr kumimoji="0" lang="sv-SE" sz="1200" b="0" i="0" u="none" strike="noStrike" kern="1200" cap="none" spc="0" normalizeH="0" baseline="0" noProof="0" dirty="0" err="1">
                <a:ln>
                  <a:noFill/>
                </a:ln>
                <a:solidFill>
                  <a:srgbClr val="000000"/>
                </a:solidFill>
                <a:effectLst/>
                <a:uLnTx/>
                <a:uFillTx/>
                <a:latin typeface="Lexend Deca"/>
                <a:ea typeface="+mn-ea"/>
                <a:cs typeface="+mn-cs"/>
              </a:rPr>
              <a:t>regionpolitiken</a:t>
            </a:r>
            <a:r>
              <a:rPr kumimoji="0" lang="sv-SE" sz="1200" b="0" i="0" u="none" strike="noStrike" kern="1200" cap="none" spc="0" normalizeH="0" baseline="0" noProof="0" dirty="0">
                <a:ln>
                  <a:noFill/>
                </a:ln>
                <a:solidFill>
                  <a:srgbClr val="000000"/>
                </a:solidFill>
                <a:effectLst/>
                <a:uLnTx/>
                <a:uFillTx/>
                <a:latin typeface="Lexend Deca"/>
                <a:ea typeface="+mn-ea"/>
                <a:cs typeface="+mn-cs"/>
              </a:rPr>
              <a:t> – valet är redan avgjort.</a:t>
            </a:r>
          </a:p>
          <a:p>
            <a:pPr fontAlgn="t">
              <a:lnSpc>
                <a:spcPts val="1500"/>
              </a:lnSpc>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38</a:t>
            </a:fld>
            <a:endParaRPr lang="sv-SE"/>
          </a:p>
        </p:txBody>
      </p:sp>
    </p:spTree>
    <p:extLst>
      <p:ext uri="{BB962C8B-B14F-4D97-AF65-F5344CB8AC3E}">
        <p14:creationId xmlns:p14="http://schemas.microsoft.com/office/powerpoint/2010/main" val="4187307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Otillbörlig informationspåverkan bygger ofta på att spela på känslor, förstärka polarisering och utnyttja samhällssårbarheter. </a:t>
            </a:r>
          </a:p>
        </p:txBody>
      </p:sp>
      <p:sp>
        <p:nvSpPr>
          <p:cNvPr id="4" name="Platshållare för bildnummer 3"/>
          <p:cNvSpPr>
            <a:spLocks noGrp="1"/>
          </p:cNvSpPr>
          <p:nvPr>
            <p:ph type="sldNum" sz="quarter" idx="5"/>
          </p:nvPr>
        </p:nvSpPr>
        <p:spPr/>
        <p:txBody>
          <a:bodyPr/>
          <a:lstStyle/>
          <a:p>
            <a:fld id="{08E2DF34-EE8E-9549-973F-765EF1706D8D}" type="slidenum">
              <a:rPr lang="sv-SE" smtClean="0"/>
              <a:t>40</a:t>
            </a:fld>
            <a:endParaRPr lang="sv-SE"/>
          </a:p>
        </p:txBody>
      </p:sp>
    </p:spTree>
    <p:extLst>
      <p:ext uri="{BB962C8B-B14F-4D97-AF65-F5344CB8AC3E}">
        <p14:creationId xmlns:p14="http://schemas.microsoft.com/office/powerpoint/2010/main" val="176006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Var källkritisk – kontrollera avsändare, syfte och spridning</a:t>
            </a:r>
          </a:p>
          <a:p>
            <a:r>
              <a:rPr lang="sv-SE" b="1"/>
              <a:t>Exempel:</a:t>
            </a:r>
            <a:r>
              <a:rPr lang="sv-SE"/>
              <a:t> Du ser ett inlägg på sociala medier som kritiserar ett beslut i regionen. Innan du reagerar: </a:t>
            </a:r>
          </a:p>
          <a:p>
            <a:pPr lvl="1"/>
            <a:r>
              <a:rPr lang="sv-SE"/>
              <a:t>Vem har publicerat det? Är det en trovärdig källa?</a:t>
            </a:r>
          </a:p>
          <a:p>
            <a:pPr lvl="1"/>
            <a:r>
              <a:rPr lang="sv-SE"/>
              <a:t>Vad är syftet – informera, påverka, provocera?</a:t>
            </a:r>
          </a:p>
          <a:p>
            <a:pPr lvl="1"/>
            <a:r>
              <a:rPr lang="sv-SE"/>
              <a:t>Hur sprids det – är det delat av många konton samtidigt (kan tyda på koordinerad kampanj)?</a:t>
            </a:r>
          </a:p>
          <a:p>
            <a:r>
              <a:rPr lang="sv-SE" b="1"/>
              <a:t>Tips:</a:t>
            </a:r>
            <a:r>
              <a:rPr lang="sv-SE"/>
              <a:t> Använd verktyg som "vem står bakom?" från Internetstiftelsen eller </a:t>
            </a:r>
            <a:r>
              <a:rPr lang="sv-SE" err="1"/>
              <a:t>MPF:s</a:t>
            </a:r>
            <a:r>
              <a:rPr lang="sv-SE"/>
              <a:t> guider.</a:t>
            </a:r>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08E2DF34-EE8E-9549-973F-765EF1706D8D}" type="slidenum">
              <a:rPr lang="sv-SE" smtClean="0"/>
              <a:t>41</a:t>
            </a:fld>
            <a:endParaRPr lang="sv-SE"/>
          </a:p>
        </p:txBody>
      </p:sp>
    </p:spTree>
    <p:extLst>
      <p:ext uri="{BB962C8B-B14F-4D97-AF65-F5344CB8AC3E}">
        <p14:creationId xmlns:p14="http://schemas.microsoft.com/office/powerpoint/2010/main" val="2400236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Du är inte bara mottagare – du är också en potentiell spridare av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285750" indent="-285750">
              <a:buFont typeface="Arial" panose="020B0604020202020204" pitchFamily="34" charset="0"/>
              <a:buChar char="•"/>
            </a:pPr>
            <a:r>
              <a:rPr lang="sv-SE" sz="1800" dirty="0"/>
              <a:t>Tänk efter före du delar – även när något bekräftar din världsbild</a:t>
            </a:r>
          </a:p>
          <a:p>
            <a:pPr marL="285750" indent="-285750">
              <a:buFont typeface="Arial" panose="020B0604020202020204" pitchFamily="34" charset="0"/>
              <a:buChar char="•"/>
            </a:pPr>
            <a:r>
              <a:rPr lang="sv-SE" sz="1800" dirty="0"/>
              <a:t>Reflektera hur du uttrycker dig offentligt särskilt i sociala medier. En känslostyrd kommentar kan förstärka ett narrativ som främmande makt eller annan aktör försöker sprida.</a:t>
            </a:r>
          </a:p>
          <a:p>
            <a:pPr marL="285750" indent="-285750">
              <a:buFont typeface="Arial" panose="020B0604020202020204" pitchFamily="34" charset="0"/>
              <a:buChar char="•"/>
            </a:pPr>
            <a:r>
              <a:rPr lang="sv-SE" sz="1800" dirty="0"/>
              <a:t>Exempel: Du ser en artikel som stödjer din politiska ståndpunkt. Den verkar trovärdig – men är den det? </a:t>
            </a:r>
          </a:p>
          <a:p>
            <a:pPr marL="742950" lvl="1" indent="-285750">
              <a:buFont typeface="Arial" panose="020B0604020202020204" pitchFamily="34" charset="0"/>
              <a:buChar char="•"/>
            </a:pPr>
            <a:r>
              <a:rPr lang="sv-SE" sz="1800" dirty="0"/>
              <a:t>Bekräftar den bara det du redan tycker?</a:t>
            </a:r>
          </a:p>
          <a:p>
            <a:pPr marL="742950" lvl="1" indent="-285750">
              <a:buFont typeface="Arial" panose="020B0604020202020204" pitchFamily="34" charset="0"/>
              <a:buChar char="•"/>
            </a:pPr>
            <a:r>
              <a:rPr lang="sv-SE" sz="1800" dirty="0"/>
              <a:t>Har du kollat om andra medier rapporterar samma sak?</a:t>
            </a:r>
          </a:p>
          <a:p>
            <a:pPr marL="742950" lvl="1" indent="-285750">
              <a:buFont typeface="Arial" panose="020B0604020202020204" pitchFamily="34" charset="0"/>
              <a:buChar char="•"/>
            </a:pPr>
            <a:r>
              <a:rPr lang="sv-SE" sz="1800" dirty="0"/>
              <a:t>Kan det vara en del av en narrativ kampanj?</a:t>
            </a:r>
          </a:p>
          <a:p>
            <a:pPr marL="285750" indent="-285750">
              <a:buFont typeface="Arial" panose="020B0604020202020204" pitchFamily="34" charset="0"/>
              <a:buChar char="•"/>
            </a:pPr>
            <a:r>
              <a:rPr lang="sv-SE" sz="1800" dirty="0"/>
              <a:t>Tips: Vänta några minuter, kolla källor, fråga dig själv: "Vem tjänar på att jag delar detta?"</a:t>
            </a:r>
          </a:p>
          <a:p>
            <a:endParaRPr lang="sv-SE" dirty="0"/>
          </a:p>
          <a:p>
            <a:endParaRPr lang="sv-SE" b="1" dirty="0"/>
          </a:p>
          <a:p>
            <a:endParaRPr lang="sv-SE" b="1" dirty="0"/>
          </a:p>
          <a:p>
            <a:endParaRPr lang="sv-SE" b="1" dirty="0"/>
          </a:p>
          <a:p>
            <a:r>
              <a:rPr lang="sv-SE" b="1" dirty="0"/>
              <a:t>Tänk efter före du delar – även om något bekräftar din världsbild</a:t>
            </a:r>
          </a:p>
          <a:p>
            <a:r>
              <a:rPr lang="sv-SE" b="1" dirty="0"/>
              <a:t>Exempel:</a:t>
            </a:r>
            <a:r>
              <a:rPr lang="sv-SE" dirty="0"/>
              <a:t> Du ser en artikel som stödjer din politiska ståndpunkt. Den verkar trovärdig – men är den det? </a:t>
            </a:r>
          </a:p>
          <a:p>
            <a:pPr lvl="1"/>
            <a:r>
              <a:rPr lang="sv-SE" dirty="0"/>
              <a:t>Bekräftar den bara det du redan tycker?</a:t>
            </a:r>
          </a:p>
          <a:p>
            <a:pPr lvl="1"/>
            <a:r>
              <a:rPr lang="sv-SE" dirty="0"/>
              <a:t>Har du kollat om andra medier rapporterar samma sak?</a:t>
            </a:r>
          </a:p>
          <a:p>
            <a:pPr lvl="1"/>
            <a:r>
              <a:rPr lang="sv-SE" dirty="0"/>
              <a:t>Kan det vara en del av en narrativ kampanj?</a:t>
            </a:r>
          </a:p>
          <a:p>
            <a:r>
              <a:rPr lang="sv-SE" b="1" dirty="0"/>
              <a:t>Tips:</a:t>
            </a:r>
            <a:r>
              <a:rPr lang="sv-SE" dirty="0"/>
              <a:t> Vänta några minuter, kolla källor, fråga dig själv: "Vem tjänar på att jag delar detta?”</a:t>
            </a:r>
          </a:p>
          <a:p>
            <a:endParaRPr lang="sv-SE" dirty="0"/>
          </a:p>
          <a:p>
            <a:r>
              <a:rPr lang="sv-SE" b="1" dirty="0"/>
              <a:t>2. Var medveten om din roll i informationsflödet</a:t>
            </a:r>
          </a:p>
          <a:p>
            <a:r>
              <a:rPr lang="sv-SE" dirty="0"/>
              <a:t>Du är inte bara mottagare – du är också en potentiell spridare. Därför bör du:</a:t>
            </a:r>
          </a:p>
          <a:p>
            <a:r>
              <a:rPr lang="sv-SE" b="1" dirty="0"/>
              <a:t>Undvika att dela vidare osäker information</a:t>
            </a:r>
            <a:r>
              <a:rPr lang="sv-SE" dirty="0"/>
              <a:t>, även om den kommer från till synes trovärdiga källor.</a:t>
            </a:r>
          </a:p>
          <a:p>
            <a:r>
              <a:rPr lang="sv-SE" b="1" dirty="0"/>
              <a:t>Reflektera över hur du uttrycker dig offentligt</a:t>
            </a:r>
            <a:r>
              <a:rPr lang="sv-SE" dirty="0"/>
              <a:t>, särskilt i sociala medier. En känslostyrd kommentar kan förstärka ett narrativ som främmande makt försöker sprida.</a:t>
            </a:r>
          </a:p>
          <a:p>
            <a:r>
              <a:rPr lang="sv-SE" b="1" dirty="0"/>
              <a:t>Utbilda dig själv och ditt team</a:t>
            </a:r>
            <a:r>
              <a:rPr lang="sv-SE" dirty="0"/>
              <a:t> i hur informationspåverkan fungerar – till exempel genom </a:t>
            </a:r>
            <a:r>
              <a:rPr lang="sv-SE" dirty="0" err="1"/>
              <a:t>MPF:s</a:t>
            </a:r>
            <a:r>
              <a:rPr lang="sv-SE" dirty="0"/>
              <a:t> föreläsningar eller MSB:s webbkurs. </a:t>
            </a:r>
            <a:r>
              <a:rPr lang="sv-SE" dirty="0">
                <a:hlinkClick r:id="rId3"/>
              </a:rPr>
              <a:t>[Handböcker...kt försvar]</a:t>
            </a:r>
            <a:r>
              <a:rPr lang="sv-SE" dirty="0"/>
              <a:t>, </a:t>
            </a:r>
            <a:r>
              <a:rPr lang="sv-SE" dirty="0">
                <a:hlinkClick r:id="rId4"/>
              </a:rPr>
              <a:t>[Psykologis...nspåverkan]</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42</a:t>
            </a:fld>
            <a:endParaRPr lang="sv-SE"/>
          </a:p>
        </p:txBody>
      </p:sp>
    </p:spTree>
    <p:extLst>
      <p:ext uri="{BB962C8B-B14F-4D97-AF65-F5344CB8AC3E}">
        <p14:creationId xmlns:p14="http://schemas.microsoft.com/office/powerpoint/2010/main" val="3466108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SVT har en tipstjänst dit man kan anmäla misstänkta falska bilder  </a:t>
            </a:r>
            <a:r>
              <a:rPr lang="sv-SE" sz="1200" b="0" i="0" u="sng" kern="1200" dirty="0">
                <a:solidFill>
                  <a:schemeClr val="tx1"/>
                </a:solidFill>
                <a:effectLst/>
                <a:latin typeface="+mn-lt"/>
                <a:ea typeface="+mn-ea"/>
                <a:cs typeface="+mn-cs"/>
                <a:hlinkClick r:id="rId3"/>
              </a:rPr>
              <a:t>Verifieringshjälpen</a:t>
            </a:r>
            <a:r>
              <a:rPr lang="sv-SE" sz="1200" b="0" i="0" kern="1200" dirty="0">
                <a:solidFill>
                  <a:schemeClr val="tx1"/>
                </a:solidFill>
                <a:effectLst/>
                <a:latin typeface="+mn-lt"/>
                <a:ea typeface="+mn-ea"/>
                <a:cs typeface="+mn-cs"/>
              </a:rPr>
              <a:t>.</a:t>
            </a:r>
          </a:p>
          <a:p>
            <a:r>
              <a:rPr lang="sv-SE" sz="1200" b="0" i="0" kern="1200" dirty="0">
                <a:solidFill>
                  <a:schemeClr val="tx1"/>
                </a:solidFill>
                <a:effectLst/>
                <a:latin typeface="+mn-lt"/>
                <a:ea typeface="+mn-ea"/>
                <a:cs typeface="+mn-cs"/>
              </a:rPr>
              <a:t>SVT Verifierar granskar framförallt innehåll som fått stor spridning, eller som de bedömer ha ett särskilt nyhetsvärde.</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Så går en verifiering till</a:t>
            </a:r>
          </a:p>
          <a:p>
            <a:r>
              <a:rPr lang="sv-SE" sz="1200" b="0" i="0" kern="1200" dirty="0">
                <a:solidFill>
                  <a:schemeClr val="tx1"/>
                </a:solidFill>
                <a:effectLst/>
                <a:latin typeface="+mn-lt"/>
                <a:ea typeface="+mn-ea"/>
                <a:cs typeface="+mn-cs"/>
              </a:rPr>
              <a:t>SVT Nyheter använder flera olika metoder när de undersöker äktheten. När de exempelvis undersöker en bild så använder de satellitbilder, flygdata, skuggor och andra detaljer för att ta reda på mer om vad som hänt.</a:t>
            </a:r>
          </a:p>
          <a:p>
            <a:endParaRPr lang="sv-SE" b="1" dirty="0"/>
          </a:p>
          <a:p>
            <a:endParaRPr lang="sv-SE" b="1" dirty="0"/>
          </a:p>
          <a:p>
            <a:r>
              <a:rPr lang="sv-SE" b="1" dirty="0"/>
              <a:t>Tips för att granska bilder:</a:t>
            </a:r>
          </a:p>
          <a:p>
            <a:endParaRPr lang="sv-SE" b="1" dirty="0"/>
          </a:p>
          <a:p>
            <a:r>
              <a:rPr lang="sv-SE" b="1" dirty="0"/>
              <a:t>Granska bildens detaljer</a:t>
            </a:r>
          </a:p>
          <a:p>
            <a:r>
              <a:rPr lang="sv-SE" b="1" dirty="0"/>
              <a:t>Skuggor och ljus</a:t>
            </a:r>
            <a:r>
              <a:rPr lang="sv-SE" dirty="0"/>
              <a:t>: Ser ljuset naturligt ut? Passar skuggorna med ljuskällan?</a:t>
            </a:r>
          </a:p>
          <a:p>
            <a:r>
              <a:rPr lang="sv-SE" b="1" dirty="0"/>
              <a:t>Reflektioner</a:t>
            </a:r>
            <a:r>
              <a:rPr lang="sv-SE" dirty="0"/>
              <a:t>: Finns det reflektioner där det borde vara? Saknas de?</a:t>
            </a:r>
          </a:p>
          <a:p>
            <a:r>
              <a:rPr lang="sv-SE" b="1" dirty="0"/>
              <a:t>Proportioner</a:t>
            </a:r>
            <a:r>
              <a:rPr lang="sv-SE" dirty="0"/>
              <a:t>: Ser människor, föremål eller bakgrunder oproportionerliga ut?</a:t>
            </a:r>
          </a:p>
          <a:p>
            <a:endParaRPr lang="sv-SE" dirty="0"/>
          </a:p>
          <a:p>
            <a:endParaRPr lang="sv-SE" b="1" dirty="0"/>
          </a:p>
          <a:p>
            <a:r>
              <a:rPr lang="sv-SE" b="1" dirty="0"/>
              <a:t>Fler tips:</a:t>
            </a:r>
          </a:p>
          <a:p>
            <a:r>
              <a:rPr lang="sv-SE" b="1" dirty="0"/>
              <a:t>Omvänd bildsökning</a:t>
            </a:r>
            <a:r>
              <a:rPr lang="sv-SE" dirty="0"/>
              <a:t> med Google Bilder eller </a:t>
            </a:r>
            <a:r>
              <a:rPr lang="sv-SE" dirty="0" err="1"/>
              <a:t>TinEye</a:t>
            </a:r>
            <a:r>
              <a:rPr lang="sv-SE" dirty="0"/>
              <a:t> kan visa om bilden har använts tidigare i andra sammanhang.</a:t>
            </a:r>
          </a:p>
          <a:p>
            <a:r>
              <a:rPr lang="sv-SE" dirty="0"/>
              <a:t>Det hjälper dig se om bilden är gammal, tagen ur sitt sammanhang eller manipulerad.</a:t>
            </a:r>
          </a:p>
          <a:p>
            <a:br>
              <a:rPr lang="sv-SE" dirty="0"/>
            </a:br>
            <a:endParaRPr lang="sv-SE" dirty="0"/>
          </a:p>
          <a:p>
            <a:r>
              <a:rPr lang="sv-SE" b="1" dirty="0"/>
              <a:t>Tänk på sammanhanget</a:t>
            </a:r>
          </a:p>
          <a:p>
            <a:r>
              <a:rPr lang="sv-SE" b="0" dirty="0"/>
              <a:t>Var kommer bilden ifrån? Är det en trovärdig källa?</a:t>
            </a:r>
          </a:p>
          <a:p>
            <a:r>
              <a:rPr lang="sv-SE" b="0" dirty="0"/>
              <a:t>Finns det andra källor som bekräftar innehållet?</a:t>
            </a:r>
          </a:p>
          <a:p>
            <a:r>
              <a:rPr lang="sv-SE" b="0" dirty="0"/>
              <a:t>Sprids bilden i samband med starka känslor eller politiska budskap? Då är det </a:t>
            </a:r>
            <a:r>
              <a:rPr lang="sv-SE" dirty="0"/>
              <a:t>extra viktigt att vara källkritisk.</a:t>
            </a:r>
          </a:p>
          <a:p>
            <a:br>
              <a:rPr lang="sv-SE" dirty="0"/>
            </a:br>
            <a:endParaRPr lang="sv-SE" dirty="0"/>
          </a:p>
          <a:p>
            <a:r>
              <a:rPr lang="sv-SE" b="1" dirty="0"/>
              <a:t>Kontrollera metadata (om möjligt)</a:t>
            </a:r>
          </a:p>
          <a:p>
            <a:r>
              <a:rPr lang="sv-SE" dirty="0"/>
              <a:t>Metadata (EXIF-data) kan visa när och var bilden togs, med vilken kamera osv.</a:t>
            </a:r>
          </a:p>
          <a:p>
            <a:r>
              <a:rPr lang="sv-SE" dirty="0"/>
              <a:t>Vissa verktyg som </a:t>
            </a:r>
            <a:r>
              <a:rPr lang="sv-SE" dirty="0" err="1"/>
              <a:t>FotoForensics</a:t>
            </a:r>
            <a:r>
              <a:rPr lang="sv-SE" dirty="0"/>
              <a:t> kan hjälpa dig analysera bildens äkthet.</a:t>
            </a:r>
          </a:p>
          <a:p>
            <a:br>
              <a:rPr lang="sv-SE" dirty="0"/>
            </a:br>
            <a:endParaRPr lang="sv-SE" dirty="0"/>
          </a:p>
          <a:p>
            <a:r>
              <a:rPr lang="sv-SE" b="1" dirty="0"/>
              <a:t>Var medveten om AI-genererade bilder ( har blivit svårare och svårare att avgöra om AI eller ej i takt med att verktygen blivit bättre)</a:t>
            </a:r>
          </a:p>
          <a:p>
            <a:r>
              <a:rPr lang="sv-SE" dirty="0"/>
              <a:t>AI-bilder ser väldigt verkliga ut men kan ha subtila fel tex: </a:t>
            </a:r>
          </a:p>
          <a:p>
            <a:r>
              <a:rPr lang="sv-SE" dirty="0"/>
              <a:t>Orealistiska händer eller fingrar</a:t>
            </a:r>
          </a:p>
          <a:p>
            <a:r>
              <a:rPr lang="sv-SE" dirty="0"/>
              <a:t>Otydliga bakgrunder</a:t>
            </a:r>
          </a:p>
          <a:p>
            <a:r>
              <a:rPr lang="sv-SE" dirty="0"/>
              <a:t>Text som ser konstig ut (t.ex. nonsens på skyltar)</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43</a:t>
            </a:fld>
            <a:endParaRPr lang="sv-SE"/>
          </a:p>
        </p:txBody>
      </p:sp>
    </p:spTree>
    <p:extLst>
      <p:ext uri="{BB962C8B-B14F-4D97-AF65-F5344CB8AC3E}">
        <p14:creationId xmlns:p14="http://schemas.microsoft.com/office/powerpoint/2010/main" val="962956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Mjukt makt: kultur och propaganda i den nya världsordningen</a:t>
            </a:r>
          </a:p>
          <a:p>
            <a:endParaRPr lang="sv-SE" dirty="0"/>
          </a:p>
          <a:p>
            <a:r>
              <a:rPr lang="sv-SE" dirty="0"/>
              <a:t>Hård makt, vapen, militär, ekonomisk påverkan</a:t>
            </a:r>
          </a:p>
          <a:p>
            <a:r>
              <a:rPr lang="sv-SE" dirty="0"/>
              <a:t>Mjuk makt</a:t>
            </a:r>
          </a:p>
          <a:p>
            <a:r>
              <a:rPr lang="sv-SE" dirty="0"/>
              <a:t>Ett lands mjuka makt vilar på dess kulturella resurser, värderingar och politik</a:t>
            </a:r>
          </a:p>
          <a:p>
            <a:r>
              <a:rPr lang="sv-SE" dirty="0"/>
              <a:t>Förmågan att förändra någons beslut genom attraktionskraft </a:t>
            </a:r>
            <a:r>
              <a:rPr lang="sv-SE"/>
              <a:t>och påverkan</a:t>
            </a:r>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4</a:t>
            </a:fld>
            <a:endParaRPr lang="sv-SE"/>
          </a:p>
        </p:txBody>
      </p:sp>
    </p:spTree>
    <p:extLst>
      <p:ext uri="{BB962C8B-B14F-4D97-AF65-F5344CB8AC3E}">
        <p14:creationId xmlns:p14="http://schemas.microsoft.com/office/powerpoint/2010/main" val="1391560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mn-ea"/>
                <a:cs typeface="+mn-cs"/>
              </a:rPr>
              <a:t>Genom att identifiera målgruppen blir det lättare att förstå syftet med påverkan och att bedöma innehållets trovärdighet. Var kan vi göra störst skada för minsta insats?</a:t>
            </a:r>
          </a:p>
          <a:p>
            <a:pPr>
              <a:defRPr/>
            </a:pPr>
            <a:endParaRPr lang="sv-SE" dirty="0">
              <a:ea typeface="+mn-ea"/>
              <a:cs typeface="+mn-cs"/>
            </a:endParaRPr>
          </a:p>
          <a:p>
            <a:pPr>
              <a:defRPr/>
            </a:pPr>
            <a:endParaRPr lang="sv-SE" dirty="0">
              <a:ea typeface="+mn-ea"/>
              <a:cs typeface="+mn-cs"/>
            </a:endParaRPr>
          </a:p>
          <a:p>
            <a:pPr>
              <a:defRPr/>
            </a:pPr>
            <a:r>
              <a:rPr lang="sv-SE" b="1" dirty="0">
                <a:ea typeface="+mn-ea"/>
                <a:cs typeface="+mn-cs"/>
              </a:rPr>
              <a:t>Bred publik </a:t>
            </a:r>
          </a:p>
          <a:p>
            <a:pPr>
              <a:defRPr/>
            </a:pPr>
            <a:r>
              <a:rPr lang="sv-SE" dirty="0">
                <a:ea typeface="+mn-ea"/>
                <a:cs typeface="+mn-cs"/>
              </a:rPr>
              <a:t>Breda grupper i samhället eller mot samhället som helhet. Grupper som värmlänningar och väljare. Ofta via massmedia, sociala medier, eller offentliga kampanjer. Stora gemensamma </a:t>
            </a:r>
            <a:r>
              <a:rPr lang="sv-SE" dirty="0"/>
              <a:t>narrativ som kan mobilisera eller engagera många människor samtidigt.</a:t>
            </a:r>
          </a:p>
          <a:p>
            <a:pPr>
              <a:defRPr/>
            </a:pPr>
            <a:endParaRPr lang="sv-SE" b="1" dirty="0">
              <a:ea typeface="+mn-ea"/>
              <a:cs typeface="+mn-cs"/>
            </a:endParaRPr>
          </a:p>
          <a:p>
            <a:pPr>
              <a:defRPr/>
            </a:pPr>
            <a:r>
              <a:rPr lang="sv-SE" b="1" dirty="0">
                <a:ea typeface="+mn-ea"/>
                <a:cs typeface="+mn-cs"/>
              </a:rPr>
              <a:t>Specifika grupper </a:t>
            </a:r>
          </a:p>
          <a:p>
            <a:pPr>
              <a:defRPr/>
            </a:pPr>
            <a:r>
              <a:rPr lang="sv-SE" dirty="0"/>
              <a:t>Smalare målgrupper som definieras utifrån demografi, intressen eller sociala faktorer </a:t>
            </a:r>
            <a:r>
              <a:rPr lang="sv-SE" dirty="0">
                <a:ea typeface="+mn-ea"/>
                <a:cs typeface="+mn-cs"/>
              </a:rPr>
              <a:t>som inkomst, etnicitet och religion. Budskap anpassade för att tilltala den specifika gruppen. Exempelvis LVU-kampanjen.</a:t>
            </a:r>
          </a:p>
          <a:p>
            <a:pPr>
              <a:defRPr/>
            </a:pPr>
            <a:endParaRPr lang="sv-SE" b="1" dirty="0">
              <a:ea typeface="+mn-ea"/>
              <a:cs typeface="+mn-cs"/>
            </a:endParaRPr>
          </a:p>
          <a:p>
            <a:pPr>
              <a:defRPr/>
            </a:pPr>
            <a:r>
              <a:rPr lang="sv-SE" b="1" dirty="0">
                <a:ea typeface="+mn-ea"/>
                <a:cs typeface="+mn-cs"/>
              </a:rPr>
              <a:t>Individer </a:t>
            </a:r>
          </a:p>
          <a:p>
            <a:pPr>
              <a:defRPr/>
            </a:pPr>
            <a:r>
              <a:rPr lang="sv-SE" dirty="0">
                <a:ea typeface="+mn-ea"/>
                <a:cs typeface="+mn-cs"/>
              </a:rPr>
              <a:t>Individanpassade budskap utifrån </a:t>
            </a:r>
            <a:br>
              <a:rPr lang="sv-SE" dirty="0">
                <a:ea typeface="+mn-ea"/>
                <a:cs typeface="+mn-cs"/>
              </a:rPr>
            </a:br>
            <a:r>
              <a:rPr lang="sv-SE" dirty="0">
                <a:ea typeface="+mn-ea"/>
                <a:cs typeface="+mn-cs"/>
              </a:rPr>
              <a:t>intressen och preferenser. Exempelvis  covid 19, </a:t>
            </a:r>
            <a:r>
              <a:rPr lang="sv-SE" dirty="0" err="1">
                <a:ea typeface="+mn-ea"/>
                <a:cs typeface="+mn-cs"/>
              </a:rPr>
              <a:t>Antivaccare</a:t>
            </a:r>
            <a:r>
              <a:rPr lang="sv-SE" dirty="0">
                <a:ea typeface="+mn-ea"/>
                <a:cs typeface="+mn-cs"/>
              </a:rPr>
              <a:t> och 5G master</a:t>
            </a:r>
          </a:p>
          <a:p>
            <a:pPr>
              <a:defRPr/>
            </a:pPr>
            <a:endParaRPr lang="sv-SE" dirty="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44</a:t>
            </a:fld>
            <a:endParaRPr lang="sv-SE"/>
          </a:p>
        </p:txBody>
      </p:sp>
    </p:spTree>
    <p:extLst>
      <p:ext uri="{BB962C8B-B14F-4D97-AF65-F5344CB8AC3E}">
        <p14:creationId xmlns:p14="http://schemas.microsoft.com/office/powerpoint/2010/main" val="2165832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Dokumentera misstänkta händelser – t.ex. hot, trakasserier, koordinerade kampanjer</a:t>
            </a:r>
          </a:p>
          <a:p>
            <a:r>
              <a:rPr lang="sv-SE" b="1" dirty="0"/>
              <a:t>Exempel:</a:t>
            </a:r>
            <a:r>
              <a:rPr lang="sv-SE" dirty="0"/>
              <a:t> Du får upprepade meddelanden med liknande budskap från olika konton, eller utsätts för hot.</a:t>
            </a:r>
          </a:p>
          <a:p>
            <a:endParaRPr lang="sv-SE" dirty="0"/>
          </a:p>
          <a:p>
            <a:r>
              <a:rPr lang="sv-SE" b="1" dirty="0"/>
              <a:t>Vad du bör göra:</a:t>
            </a:r>
            <a:r>
              <a:rPr lang="sv-SE" dirty="0"/>
              <a:t> </a:t>
            </a:r>
          </a:p>
          <a:p>
            <a:pPr lvl="1"/>
            <a:r>
              <a:rPr lang="sv-SE" dirty="0"/>
              <a:t>Spara </a:t>
            </a:r>
            <a:r>
              <a:rPr lang="sv-SE" dirty="0" err="1"/>
              <a:t>skärmdumpar</a:t>
            </a:r>
            <a:endParaRPr lang="sv-SE" dirty="0"/>
          </a:p>
          <a:p>
            <a:pPr lvl="1"/>
            <a:r>
              <a:rPr lang="sv-SE" dirty="0"/>
              <a:t>Notera tidpunkt, avsändare, innehåll</a:t>
            </a:r>
          </a:p>
          <a:p>
            <a:pPr lvl="1"/>
            <a:r>
              <a:rPr lang="sv-SE" dirty="0"/>
              <a:t>Rapportera till säkerhetsansvarig i regionen, partiet eller polisen</a:t>
            </a:r>
          </a:p>
          <a:p>
            <a:pPr lvl="1"/>
            <a:endParaRPr lang="sv-SE" dirty="0"/>
          </a:p>
          <a:p>
            <a:r>
              <a:rPr lang="sv-SE" b="1" dirty="0"/>
              <a:t>Varför:</a:t>
            </a:r>
            <a:r>
              <a:rPr lang="sv-SE" dirty="0"/>
              <a:t> Dokumentation är viktig för att kunna agera juridiskt eller få stöd från myndigheter</a:t>
            </a:r>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47</a:t>
            </a:fld>
            <a:endParaRPr lang="sv-SE"/>
          </a:p>
        </p:txBody>
      </p:sp>
    </p:spTree>
    <p:extLst>
      <p:ext uri="{BB962C8B-B14F-4D97-AF65-F5344CB8AC3E}">
        <p14:creationId xmlns:p14="http://schemas.microsoft.com/office/powerpoint/2010/main" val="3687359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Ställ frågor om avsändaren</a:t>
            </a:r>
            <a:r>
              <a:rPr lang="sv-SE" dirty="0"/>
              <a:t>: Vem tjänar på att du tror detta?</a:t>
            </a:r>
          </a:p>
          <a:p>
            <a:r>
              <a:rPr lang="sv-SE" b="1" dirty="0"/>
              <a:t>Analyserar narrativet</a:t>
            </a:r>
            <a:r>
              <a:rPr lang="sv-SE" dirty="0"/>
              <a:t>: Är det en berättelse som verkar för bra (eller för dålig) för att vara sann? Är det överdrivet eller ensidigt?</a:t>
            </a:r>
          </a:p>
          <a:p>
            <a:r>
              <a:rPr lang="sv-SE" b="1" dirty="0"/>
              <a:t>Verifierar med flera källor</a:t>
            </a:r>
            <a:r>
              <a:rPr lang="sv-SE" dirty="0"/>
              <a:t>: Särskilt när informationen väcker starka känslor eller verkar splittrande. </a:t>
            </a:r>
            <a:r>
              <a:rPr lang="sv-SE" dirty="0">
                <a:hlinkClick r:id="rId3"/>
              </a:rPr>
              <a:t>[Handböcker...kt försvar]</a:t>
            </a:r>
            <a:endParaRPr lang="sv-SE" dirty="0"/>
          </a:p>
          <a:p>
            <a:r>
              <a:rPr lang="sv-SE" b="1" dirty="0"/>
              <a:t>Ställer frågor om avsändaren</a:t>
            </a:r>
            <a:r>
              <a:rPr lang="sv-SE" dirty="0"/>
              <a:t>: Vem tjänar på att du tror detta?</a:t>
            </a:r>
          </a:p>
          <a:p>
            <a:r>
              <a:rPr lang="sv-SE" b="1" dirty="0"/>
              <a:t>Analyserar narrativet</a:t>
            </a:r>
            <a:r>
              <a:rPr lang="sv-SE" dirty="0"/>
              <a:t>: Är det en berättelse som verkar för bra (eller för dålig) för att vara sann? Är det överdrivet eller ensidigt?</a:t>
            </a:r>
          </a:p>
          <a:p>
            <a:r>
              <a:rPr lang="sv-SE" b="1" dirty="0"/>
              <a:t>Verifierar med flera källor</a:t>
            </a:r>
            <a:r>
              <a:rPr lang="sv-SE" dirty="0"/>
              <a:t>: Särskilt när informationen väcker starka känslor eller verkar splittrande. </a:t>
            </a:r>
            <a:r>
              <a:rPr lang="sv-SE" dirty="0">
                <a:hlinkClick r:id="rId3"/>
              </a:rPr>
              <a:t>[Handböcker...kt försvar]</a:t>
            </a:r>
            <a:endParaRPr lang="sv-SE" dirty="0"/>
          </a:p>
          <a:p>
            <a:endParaRPr lang="sv-SE" dirty="0"/>
          </a:p>
          <a:p>
            <a:r>
              <a:rPr lang="sv-SE" b="1" dirty="0"/>
              <a:t>Var medveten om din roll i informationsflödet</a:t>
            </a:r>
          </a:p>
          <a:p>
            <a:r>
              <a:rPr lang="sv-SE" dirty="0"/>
              <a:t>Du är inte bara mottagare – du är också en potentiell spridare. Därför bör du:</a:t>
            </a:r>
          </a:p>
          <a:p>
            <a:r>
              <a:rPr lang="sv-SE" b="1" dirty="0"/>
              <a:t>Undvika att dela vidare osäker information</a:t>
            </a:r>
            <a:r>
              <a:rPr lang="sv-SE" dirty="0"/>
              <a:t>, även om den kommer från till synes trovärdiga källor.</a:t>
            </a:r>
          </a:p>
          <a:p>
            <a:r>
              <a:rPr lang="sv-SE" b="1" dirty="0"/>
              <a:t>Reflektera över hur du uttrycker dig offentligt</a:t>
            </a:r>
            <a:r>
              <a:rPr lang="sv-SE" dirty="0"/>
              <a:t>, särskilt i sociala medier. En känslostyrd kommentar kan förstärka ett narrativ som främmande makt försöker sprida.</a:t>
            </a:r>
          </a:p>
          <a:p>
            <a:r>
              <a:rPr lang="sv-SE" b="1" dirty="0"/>
              <a:t>Utbilda dig själv och ditt team</a:t>
            </a:r>
            <a:r>
              <a:rPr lang="sv-SE" dirty="0"/>
              <a:t> i hur informationspåverkan fungerar – till exempel genom </a:t>
            </a:r>
            <a:r>
              <a:rPr lang="sv-SE" dirty="0" err="1"/>
              <a:t>MPF:s</a:t>
            </a:r>
            <a:r>
              <a:rPr lang="sv-SE" dirty="0"/>
              <a:t> föreläsningar eller MSB:s webbkurs. </a:t>
            </a:r>
            <a:r>
              <a:rPr lang="sv-SE" dirty="0">
                <a:hlinkClick r:id="rId3"/>
              </a:rPr>
              <a:t>[Handböcker...kt försvar]</a:t>
            </a:r>
            <a:r>
              <a:rPr lang="sv-SE" dirty="0"/>
              <a:t>, </a:t>
            </a:r>
            <a:r>
              <a:rPr lang="sv-SE" dirty="0">
                <a:hlinkClick r:id="rId4"/>
              </a:rPr>
              <a:t>[Psykologis...nspåverkan]</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48</a:t>
            </a:fld>
            <a:endParaRPr lang="sv-SE"/>
          </a:p>
        </p:txBody>
      </p:sp>
    </p:spTree>
    <p:extLst>
      <p:ext uri="{BB962C8B-B14F-4D97-AF65-F5344CB8AC3E}">
        <p14:creationId xmlns:p14="http://schemas.microsoft.com/office/powerpoint/2010/main" val="248271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Psykologiskt försvar: Ska stärka människors motståndskraft mot propaganda, desinformation och påverkan – så att vi kan behålla tillit, lugn och försvarsvilja även i kris eller krig.</a:t>
            </a:r>
          </a:p>
          <a:p>
            <a:endParaRPr lang="sv-SE" sz="1200" dirty="0"/>
          </a:p>
          <a:p>
            <a:pPr rtl="0" fontAlgn="base"/>
            <a:r>
              <a:rPr lang="sv-SE" sz="1200" b="0" i="0" u="none" strike="noStrike" kern="1200" dirty="0">
                <a:solidFill>
                  <a:schemeClr val="tx1"/>
                </a:solidFill>
                <a:effectLst/>
                <a:latin typeface="+mn-lt"/>
                <a:ea typeface="+mn-ea"/>
                <a:cs typeface="+mn-cs"/>
              </a:rPr>
              <a:t>Tillit och förtroende byggs i vardagen – det går inte att återskapa i kris om det saknas i fredstid.</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Psykologiskt försvar handlar om värderingar, attityder och relationer, inte om fysisk infrastruktur, som skyddsrum eller lager.</a:t>
            </a:r>
            <a:r>
              <a:rPr lang="en-US" sz="1200" b="0" i="0" kern="1200" dirty="0">
                <a:solidFill>
                  <a:schemeClr val="tx1"/>
                </a:solidFill>
                <a:effectLst/>
                <a:latin typeface="+mn-lt"/>
                <a:ea typeface="+mn-ea"/>
                <a:cs typeface="+mn-cs"/>
              </a:rPr>
              <a:t>​</a:t>
            </a:r>
          </a:p>
          <a:p>
            <a:pPr rtl="0" fontAlgn="base"/>
            <a:endParaRPr lang="sv-SE" sz="1200" b="0" i="0" u="none" strike="noStrike" kern="1200" dirty="0">
              <a:solidFill>
                <a:schemeClr val="tx1"/>
              </a:solidFill>
              <a:effectLst/>
              <a:latin typeface="+mn-lt"/>
              <a:ea typeface="+mn-ea"/>
              <a:cs typeface="+mn-cs"/>
            </a:endParaRPr>
          </a:p>
          <a:p>
            <a:pPr rtl="0" fontAlgn="base"/>
            <a:r>
              <a:rPr lang="sv-SE" sz="1200" b="0" i="0" u="none" strike="noStrike" kern="1200" dirty="0">
                <a:solidFill>
                  <a:schemeClr val="tx1"/>
                </a:solidFill>
                <a:effectLst/>
                <a:latin typeface="+mn-lt"/>
                <a:ea typeface="+mn-ea"/>
                <a:cs typeface="+mn-cs"/>
              </a:rPr>
              <a:t>Region Värmland har en roll i detta…</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r>
              <a:rPr lang="sv-SE" sz="1200" b="0" i="0" kern="1200" dirty="0">
                <a:solidFill>
                  <a:schemeClr val="tx1"/>
                </a:solidFill>
                <a:effectLst/>
                <a:latin typeface="+mn-lt"/>
                <a:ea typeface="+mn-ea"/>
                <a:cs typeface="+mn-cs"/>
              </a:rPr>
              <a:t>Att bygga förmåga och kunskap i den egna organisation för att identifiera och möta otillbörlig informationspåverkan bidrar till att säkerställa förtroende gentemot medborgarna och till att värna den svenska demokratin. Detta kan innebära att möta olika målgruppers informationsbehov genom att erbjuda korrekt information och fakta om verksamhetens ansvarsområde. Luckor eller brister i målgruppsanpassad information riskerar att utnyttjas av aktörer som vill sprida felaktig och vilseledande information,</a:t>
            </a:r>
            <a:endParaRPr lang="sv-SE" sz="1200" b="1" i="0" u="none" strike="noStrike" kern="1200" dirty="0">
              <a:solidFill>
                <a:schemeClr val="tx1"/>
              </a:solidFill>
              <a:effectLst/>
              <a:latin typeface="+mn-lt"/>
              <a:ea typeface="+mn-ea"/>
              <a:cs typeface="+mn-cs"/>
            </a:endParaRPr>
          </a:p>
          <a:p>
            <a:pPr rtl="0" fontAlgn="base"/>
            <a:endParaRPr lang="sv-SE" sz="1200" b="1" i="0" u="none" strike="noStrike" kern="1200" dirty="0">
              <a:solidFill>
                <a:schemeClr val="tx1"/>
              </a:solidFill>
              <a:effectLst/>
              <a:latin typeface="+mn-lt"/>
              <a:ea typeface="+mn-ea"/>
              <a:cs typeface="+mn-cs"/>
            </a:endParaRPr>
          </a:p>
          <a:p>
            <a:pPr rtl="0" fontAlgn="base"/>
            <a:endParaRPr lang="sv-SE" sz="1200" b="1" i="0" u="none" strike="noStrike" kern="1200" dirty="0">
              <a:solidFill>
                <a:schemeClr val="tx1"/>
              </a:solidFill>
              <a:effectLst/>
              <a:latin typeface="+mn-lt"/>
              <a:ea typeface="+mn-ea"/>
              <a:cs typeface="+mn-cs"/>
            </a:endParaRPr>
          </a:p>
          <a:p>
            <a:pPr rtl="0" fontAlgn="base"/>
            <a:r>
              <a:rPr lang="sv-SE" sz="1200" b="1" i="0" u="none" strike="noStrike" kern="1200" dirty="0">
                <a:solidFill>
                  <a:schemeClr val="tx1"/>
                </a:solidFill>
                <a:effectLst/>
                <a:latin typeface="+mn-lt"/>
                <a:ea typeface="+mn-ea"/>
                <a:cs typeface="+mn-cs"/>
              </a:rPr>
              <a:t>Informationssäker och trovärdig kommunikation</a:t>
            </a:r>
            <a:r>
              <a:rPr lang="sv-SE" sz="1200" b="0" i="0" u="none" strike="noStrike" kern="1200" dirty="0">
                <a:solidFill>
                  <a:schemeClr val="tx1"/>
                </a:solidFill>
                <a:effectLst/>
                <a:latin typeface="+mn-lt"/>
                <a:ea typeface="+mn-ea"/>
                <a:cs typeface="+mn-cs"/>
              </a:rPr>
              <a:t>. Kommunicera snabbt, korrekt och transparent i krissituationer. </a:t>
            </a:r>
            <a:r>
              <a:rPr lang="en-US" sz="1200" b="0" i="0" kern="1200" dirty="0">
                <a:solidFill>
                  <a:schemeClr val="tx1"/>
                </a:solidFill>
                <a:effectLst/>
                <a:latin typeface="+mn-lt"/>
                <a:ea typeface="+mn-ea"/>
                <a:cs typeface="+mn-cs"/>
              </a:rPr>
              <a:t>​</a:t>
            </a:r>
          </a:p>
          <a:p>
            <a:pPr rtl="0" fontAlgn="base"/>
            <a:r>
              <a:rPr lang="sv-SE" sz="1200" b="1" i="0" u="none" strike="noStrike" kern="1200" dirty="0">
                <a:solidFill>
                  <a:schemeClr val="tx1"/>
                </a:solidFill>
                <a:effectLst/>
                <a:latin typeface="+mn-lt"/>
                <a:ea typeface="+mn-ea"/>
                <a:cs typeface="+mn-cs"/>
              </a:rPr>
              <a:t>Utbildning och intern beredskap</a:t>
            </a:r>
            <a:r>
              <a:rPr lang="sv-SE" sz="1200" b="0" i="0" u="none" strike="noStrike" kern="1200" dirty="0">
                <a:solidFill>
                  <a:schemeClr val="tx1"/>
                </a:solidFill>
                <a:effectLst/>
                <a:latin typeface="+mn-lt"/>
                <a:ea typeface="+mn-ea"/>
                <a:cs typeface="+mn-cs"/>
              </a:rPr>
              <a:t>. Utbilda medarbetare i källkritik, desinformation och informationspåverkan. Det vi gör här idag. </a:t>
            </a:r>
            <a:r>
              <a:rPr lang="en-US" sz="1200" b="0" i="0" kern="1200" dirty="0">
                <a:solidFill>
                  <a:schemeClr val="tx1"/>
                </a:solidFill>
                <a:effectLst/>
                <a:latin typeface="+mn-lt"/>
                <a:ea typeface="+mn-ea"/>
                <a:cs typeface="+mn-cs"/>
              </a:rPr>
              <a:t>​</a:t>
            </a:r>
          </a:p>
          <a:p>
            <a:pPr rtl="0" fontAlgn="base"/>
            <a:r>
              <a:rPr lang="sv-SE" sz="1200" b="1" i="0" u="none" strike="noStrike" kern="1200" dirty="0">
                <a:solidFill>
                  <a:schemeClr val="tx1"/>
                </a:solidFill>
                <a:effectLst/>
                <a:latin typeface="+mn-lt"/>
                <a:ea typeface="+mn-ea"/>
                <a:cs typeface="+mn-cs"/>
              </a:rPr>
              <a:t>Samarbete med andra aktörer. </a:t>
            </a:r>
            <a:r>
              <a:rPr lang="sv-SE" sz="1200" b="0" i="0" u="none" strike="noStrike" kern="1200" dirty="0">
                <a:solidFill>
                  <a:schemeClr val="tx1"/>
                </a:solidFill>
                <a:effectLst/>
                <a:latin typeface="+mn-lt"/>
                <a:ea typeface="+mn-ea"/>
                <a:cs typeface="+mn-cs"/>
              </a:rPr>
              <a:t>Vi behöver hjälpas åt och stärka varandra. Dela med oss av kunskap. </a:t>
            </a:r>
            <a:r>
              <a:rPr lang="en-US" sz="1200" b="0" i="0" kern="1200" dirty="0">
                <a:solidFill>
                  <a:schemeClr val="tx1"/>
                </a:solidFill>
                <a:effectLst/>
                <a:latin typeface="+mn-lt"/>
                <a:ea typeface="+mn-ea"/>
                <a:cs typeface="+mn-cs"/>
              </a:rPr>
              <a:t>​</a:t>
            </a:r>
          </a:p>
          <a:p>
            <a:pPr rtl="0" fontAlgn="base"/>
            <a:r>
              <a:rPr lang="sv-SE" sz="1200" b="1" i="0" u="none" strike="noStrike" kern="1200" dirty="0">
                <a:solidFill>
                  <a:schemeClr val="tx1"/>
                </a:solidFill>
                <a:effectLst/>
                <a:latin typeface="+mn-lt"/>
                <a:ea typeface="+mn-ea"/>
                <a:cs typeface="+mn-cs"/>
              </a:rPr>
              <a:t>Stärka lokalsamhällets motståndskraft.</a:t>
            </a:r>
            <a:r>
              <a:rPr lang="sv-SE" sz="1200" b="0" i="0" u="none" strike="noStrike" kern="1200" dirty="0">
                <a:solidFill>
                  <a:schemeClr val="tx1"/>
                </a:solidFill>
                <a:effectLst/>
                <a:latin typeface="+mn-lt"/>
                <a:ea typeface="+mn-ea"/>
                <a:cs typeface="+mn-cs"/>
              </a:rPr>
              <a:t> Folkbildning –exempelvis via folkhögskolorna om källkritik och demokratifrågor.</a:t>
            </a:r>
            <a:r>
              <a:rPr lang="en-US" sz="1200" b="0" i="0" kern="1200" dirty="0">
                <a:solidFill>
                  <a:schemeClr val="tx1"/>
                </a:solidFill>
                <a:effectLst/>
                <a:latin typeface="+mn-lt"/>
                <a:ea typeface="+mn-ea"/>
                <a:cs typeface="+mn-cs"/>
              </a:rPr>
              <a:t>​</a:t>
            </a:r>
          </a:p>
          <a:p>
            <a:pPr rtl="0" fontAlgn="base"/>
            <a:r>
              <a:rPr lang="sv-SE" sz="1200" b="1" i="0" u="none" strike="noStrike" kern="1200" dirty="0">
                <a:solidFill>
                  <a:schemeClr val="tx1"/>
                </a:solidFill>
                <a:effectLst/>
                <a:latin typeface="+mn-lt"/>
                <a:ea typeface="+mn-ea"/>
                <a:cs typeface="+mn-cs"/>
              </a:rPr>
              <a:t>Förebygga splittring och oro. </a:t>
            </a:r>
            <a:r>
              <a:rPr lang="sv-SE" sz="1200" b="0" i="0" u="none" strike="noStrike" kern="1200" dirty="0">
                <a:solidFill>
                  <a:schemeClr val="tx1"/>
                </a:solidFill>
                <a:effectLst/>
                <a:latin typeface="+mn-lt"/>
                <a:ea typeface="+mn-ea"/>
                <a:cs typeface="+mn-cs"/>
              </a:rPr>
              <a:t>Region Värmland är en samlande kraft i orostider, med tydligt ledarskap och kontinuerlig kommunikation.</a:t>
            </a:r>
            <a:r>
              <a:rPr lang="en-US" sz="1200" b="0" i="0" kern="1200" dirty="0">
                <a:solidFill>
                  <a:schemeClr val="tx1"/>
                </a:solidFill>
                <a:effectLst/>
                <a:latin typeface="+mn-lt"/>
                <a:ea typeface="+mn-ea"/>
                <a:cs typeface="+mn-cs"/>
              </a:rPr>
              <a:t>​ Minns </a:t>
            </a:r>
            <a:r>
              <a:rPr lang="en-US" sz="1200" b="0" i="0" kern="1200" dirty="0" err="1">
                <a:solidFill>
                  <a:schemeClr val="tx1"/>
                </a:solidFill>
                <a:effectLst/>
                <a:latin typeface="+mn-lt"/>
                <a:ea typeface="+mn-ea"/>
                <a:cs typeface="+mn-cs"/>
              </a:rPr>
              <a:t>pandemin</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a:t>
            </a:r>
          </a:p>
          <a:p>
            <a:br>
              <a:rPr lang="sv-SE" sz="1200" dirty="0"/>
            </a:br>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5</a:t>
            </a:fld>
            <a:endParaRPr lang="sv-SE"/>
          </a:p>
        </p:txBody>
      </p:sp>
    </p:spTree>
    <p:extLst>
      <p:ext uri="{BB962C8B-B14F-4D97-AF65-F5344CB8AC3E}">
        <p14:creationId xmlns:p14="http://schemas.microsoft.com/office/powerpoint/2010/main" val="251478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Otillbörlig informationspåverkan</a:t>
            </a:r>
            <a:r>
              <a:rPr lang="sv-SE" dirty="0"/>
              <a:t> är när främmande makt eller andra yttre aktörer medvetet försöker påverka ett annat lands samhälle, opinion eller beslutsfattande – ofta i syfte att gynna sina egna intressen. Det sker utan vapen, men med kraftfulla verktyg som:</a:t>
            </a:r>
          </a:p>
          <a:p>
            <a:endParaRPr lang="sv-SE" b="1" dirty="0"/>
          </a:p>
          <a:p>
            <a:r>
              <a:rPr lang="sv-SE" b="1" dirty="0"/>
              <a:t>Desinformation</a:t>
            </a:r>
          </a:p>
          <a:p>
            <a:r>
              <a:rPr lang="sv-SE" dirty="0"/>
              <a:t>Avsiktligt falsk eller vilseledande information som sprids med syftet att lura eller manipulera mottagaren.</a:t>
            </a:r>
          </a:p>
          <a:p>
            <a:r>
              <a:rPr lang="sv-SE" b="0" i="1" dirty="0"/>
              <a:t>Kännetecken:</a:t>
            </a:r>
          </a:p>
          <a:p>
            <a:r>
              <a:rPr lang="sv-SE" dirty="0"/>
              <a:t>Innehåller medvetna lögner eller förvrängningar.</a:t>
            </a:r>
          </a:p>
          <a:p>
            <a:r>
              <a:rPr lang="sv-SE" dirty="0"/>
              <a:t>Syftar till att skada, manipulera eller påverka opinionen.</a:t>
            </a:r>
          </a:p>
          <a:p>
            <a:r>
              <a:rPr lang="sv-SE" dirty="0"/>
              <a:t>Används ofta i politiska eller militära sammanhang.</a:t>
            </a:r>
          </a:p>
          <a:p>
            <a:r>
              <a:rPr lang="sv-SE" b="0" i="1" dirty="0"/>
              <a:t>Exempel:</a:t>
            </a:r>
            <a:r>
              <a:rPr lang="sv-SE" dirty="0"/>
              <a:t> En stat sprider falska nyheter om en annan nations agerande för att skapa misstro eller konflikt.</a:t>
            </a:r>
          </a:p>
          <a:p>
            <a:endParaRPr lang="sv-SE" dirty="0"/>
          </a:p>
          <a:p>
            <a:r>
              <a:rPr lang="sv-SE" b="1" dirty="0"/>
              <a:t>Vilseledning</a:t>
            </a:r>
          </a:p>
          <a:p>
            <a:r>
              <a:rPr lang="sv-SE" dirty="0"/>
              <a:t>En bredare term som innefattar alla former av att föra någon bakom ljuset – både medvetet och omedvetet.</a:t>
            </a:r>
          </a:p>
          <a:p>
            <a:r>
              <a:rPr lang="sv-SE" b="0" i="1" dirty="0"/>
              <a:t>Kännetecken:</a:t>
            </a:r>
          </a:p>
          <a:p>
            <a:r>
              <a:rPr lang="sv-SE" dirty="0"/>
              <a:t>Kan vara både avsiktlig och oavsiktlig.</a:t>
            </a:r>
          </a:p>
          <a:p>
            <a:r>
              <a:rPr lang="sv-SE" dirty="0"/>
              <a:t>Behöver inte innehålla direkta lögner – kan ske genom att utelämna information, vinkla fakta eller använda tvetydigt språk.</a:t>
            </a:r>
          </a:p>
          <a:p>
            <a:r>
              <a:rPr lang="sv-SE" dirty="0"/>
              <a:t>Används ofta i marknadsföring, politik eller juridik.</a:t>
            </a:r>
          </a:p>
          <a:p>
            <a:r>
              <a:rPr lang="sv-SE" b="0" i="1" dirty="0"/>
              <a:t>Exempel: </a:t>
            </a:r>
            <a:r>
              <a:rPr lang="sv-SE" dirty="0"/>
              <a:t>Ett företag framhäver bara positiva aspekter av en produkt och döljer negativa, vilket leder konsumenten till felaktiga slutsatser.</a:t>
            </a:r>
          </a:p>
          <a:p>
            <a:endParaRPr lang="sv-SE" b="1" dirty="0"/>
          </a:p>
          <a:p>
            <a:endParaRPr lang="sv-SE" b="1" dirty="0"/>
          </a:p>
          <a:p>
            <a:r>
              <a:rPr lang="sv-SE" b="1" dirty="0"/>
              <a:t>Propaganda</a:t>
            </a:r>
          </a:p>
          <a:p>
            <a:r>
              <a:rPr lang="sv-SE" dirty="0"/>
              <a:t>Systematisk och ofta ensidig kommunikation som syftar till att påverka människors åsikter, känslor eller beteenden.</a:t>
            </a:r>
          </a:p>
          <a:p>
            <a:r>
              <a:rPr lang="sv-SE" b="0" i="1" dirty="0"/>
              <a:t>Kännetecken:</a:t>
            </a:r>
          </a:p>
          <a:p>
            <a:r>
              <a:rPr lang="sv-SE" dirty="0"/>
              <a:t>Behöver inte vara falsk, men är ofta hårt vinklad.</a:t>
            </a:r>
          </a:p>
          <a:p>
            <a:r>
              <a:rPr lang="sv-SE" dirty="0"/>
              <a:t>Använder känslomässiga budskap, symboler och upprepning.</a:t>
            </a:r>
          </a:p>
          <a:p>
            <a:r>
              <a:rPr lang="sv-SE" dirty="0"/>
              <a:t>Syftar till att främja en ideologi, rörelse eller maktstruktur.</a:t>
            </a:r>
          </a:p>
          <a:p>
            <a:br>
              <a:rPr lang="sv-SE" b="1" dirty="0"/>
            </a:br>
            <a:r>
              <a:rPr lang="sv-SE" b="0" i="1" dirty="0"/>
              <a:t>Exempel: </a:t>
            </a:r>
            <a:r>
              <a:rPr lang="sv-SE" dirty="0"/>
              <a:t>En regim sprider budskap om nationell stolthet och fiendebilder för att stärka sin kontroll över befolkningen. </a:t>
            </a:r>
          </a:p>
          <a:p>
            <a:r>
              <a:rPr lang="sv-SE" b="0" dirty="0" err="1"/>
              <a:t>Nordkorea-</a:t>
            </a:r>
            <a:r>
              <a:rPr lang="sv-SE" b="0" dirty="0"/>
              <a:t> e</a:t>
            </a:r>
            <a:r>
              <a:rPr lang="sv-SE" dirty="0"/>
              <a:t>tt av de mest extrema exemplen. Staten kontrollerar all media och använder propaganda för att hylla ledaren och skapa en bild av nationell enighet och styrka.</a:t>
            </a:r>
          </a:p>
          <a:p>
            <a:r>
              <a:rPr lang="sv-SE" dirty="0"/>
              <a:t>Utbildning och konst är starkt styrda av staten för att främja ideologin.</a:t>
            </a:r>
          </a:p>
          <a:p>
            <a:endParaRPr lang="sv-SE" dirty="0"/>
          </a:p>
          <a:p>
            <a:endParaRPr lang="sv-SE" b="1" dirty="0"/>
          </a:p>
          <a:p>
            <a:r>
              <a:rPr lang="sv-SE" b="1" dirty="0"/>
              <a:t>Manipulerade narrativ</a:t>
            </a:r>
            <a:br>
              <a:rPr lang="sv-SE" b="1" dirty="0"/>
            </a:br>
            <a:br>
              <a:rPr lang="sv-SE" b="1" dirty="0"/>
            </a:br>
            <a:r>
              <a:rPr lang="sv-SE" dirty="0"/>
              <a:t> Ett narrativ (berättelse eller förklaringsmodell) som har förändrats, vinklats eller konstruerats för att styra hur människor tolkar händelser, fakta eller verkligheten.</a:t>
            </a:r>
          </a:p>
          <a:p>
            <a:r>
              <a:rPr lang="sv-SE" b="0" i="1" dirty="0"/>
              <a:t>Kännetecken:</a:t>
            </a:r>
          </a:p>
          <a:p>
            <a:r>
              <a:rPr lang="sv-SE" dirty="0"/>
              <a:t>Bygger ofta på verkliga händelser, men med selektivt urval, vinkling eller omtolkning.</a:t>
            </a:r>
          </a:p>
          <a:p>
            <a:r>
              <a:rPr lang="sv-SE" dirty="0"/>
              <a:t>Syftar till att forma en viss världsbild eller uppfattning.</a:t>
            </a:r>
          </a:p>
          <a:p>
            <a:r>
              <a:rPr lang="sv-SE" dirty="0"/>
              <a:t>Kan användas i politisk kommunikation, medier, PR, krigsföring eller opinionsbildning.</a:t>
            </a:r>
          </a:p>
          <a:p>
            <a:r>
              <a:rPr lang="sv-SE" b="0" i="1" dirty="0"/>
              <a:t>Exempel: </a:t>
            </a:r>
            <a:r>
              <a:rPr lang="sv-SE" dirty="0"/>
              <a:t>En konflikt beskrivs konsekvent som ett försvar mot yttre hot, trots att det finns bevis för offensiva handlingar – för att skapa stöd hos befolkningen. Tex Ryssland</a:t>
            </a:r>
          </a:p>
          <a:p>
            <a:endParaRPr lang="sv-SE"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6</a:t>
            </a:fld>
            <a:endParaRPr lang="sv-SE"/>
          </a:p>
        </p:txBody>
      </p:sp>
    </p:spTree>
    <p:extLst>
      <p:ext uri="{BB962C8B-B14F-4D97-AF65-F5344CB8AC3E}">
        <p14:creationId xmlns:p14="http://schemas.microsoft.com/office/powerpoint/2010/main" val="292293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När någon, ofta andra länder, medvetet försöker påverka och störa den offentliga debatten och vårt beslutsfattande.</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Vanliga metoder är desinformation, manipulation och propaganda.</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Har obegränsad räckvidd, dygnet runt, året runt och är kostnadseffektivt.</a:t>
            </a:r>
            <a:r>
              <a:rPr lang="en-US" sz="1200" b="0" i="0" kern="1200" dirty="0">
                <a:solidFill>
                  <a:schemeClr val="tx1"/>
                </a:solidFill>
                <a:effectLst/>
                <a:latin typeface="+mn-lt"/>
                <a:ea typeface="+mn-ea"/>
                <a:cs typeface="+mn-cs"/>
              </a:rPr>
              <a:t>​</a:t>
            </a:r>
          </a:p>
          <a:p>
            <a:pPr rtl="0" fontAlgn="base"/>
            <a:endParaRPr lang="sv-SE" sz="1200" b="0" i="0" u="none" strike="noStrike" kern="1200" dirty="0">
              <a:solidFill>
                <a:schemeClr val="tx1"/>
              </a:solidFill>
              <a:effectLst/>
              <a:latin typeface="+mn-lt"/>
              <a:ea typeface="+mn-ea"/>
              <a:cs typeface="+mn-cs"/>
            </a:endParaRPr>
          </a:p>
          <a:p>
            <a:pPr rtl="0" fontAlgn="base"/>
            <a:r>
              <a:rPr lang="sv-SE" sz="1200" b="0" i="0" u="none" strike="noStrike" kern="1200" dirty="0">
                <a:solidFill>
                  <a:schemeClr val="tx1"/>
                </a:solidFill>
                <a:effectLst/>
                <a:latin typeface="+mn-lt"/>
                <a:ea typeface="+mn-ea"/>
                <a:cs typeface="+mn-cs"/>
              </a:rPr>
              <a:t>Informationen är</a:t>
            </a:r>
            <a:r>
              <a:rPr lang="en-US" sz="1200" b="0" i="0" kern="1200" dirty="0">
                <a:solidFill>
                  <a:schemeClr val="tx1"/>
                </a:solidFill>
                <a:effectLst/>
                <a:latin typeface="+mn-lt"/>
                <a:ea typeface="+mn-ea"/>
                <a:cs typeface="+mn-cs"/>
              </a:rPr>
              <a:t>​</a:t>
            </a:r>
          </a:p>
          <a:p>
            <a:pPr rtl="0" fontAlgn="base"/>
            <a:r>
              <a:rPr lang="sv-SE" sz="1200" b="1" i="0" u="none" strike="noStrike" kern="1200" dirty="0">
                <a:solidFill>
                  <a:schemeClr val="tx1"/>
                </a:solidFill>
                <a:effectLst/>
                <a:latin typeface="+mn-lt"/>
                <a:ea typeface="+mn-ea"/>
                <a:cs typeface="+mn-cs"/>
              </a:rPr>
              <a:t>vilseledande</a:t>
            </a:r>
            <a:r>
              <a:rPr lang="en-US" sz="1200" b="0" i="0" kern="1200" dirty="0">
                <a:solidFill>
                  <a:schemeClr val="tx1"/>
                </a:solidFill>
                <a:effectLst/>
                <a:latin typeface="+mn-lt"/>
                <a:ea typeface="+mn-ea"/>
                <a:cs typeface="+mn-cs"/>
              </a:rPr>
              <a:t>​</a:t>
            </a:r>
          </a:p>
          <a:p>
            <a:pPr rtl="0" fontAlgn="base"/>
            <a:r>
              <a:rPr lang="sv-SE" sz="1200" b="1" i="0" u="none" strike="noStrike" kern="1200" dirty="0">
                <a:solidFill>
                  <a:schemeClr val="tx1"/>
                </a:solidFill>
                <a:effectLst/>
                <a:latin typeface="+mn-lt"/>
                <a:ea typeface="+mn-ea"/>
                <a:cs typeface="+mn-cs"/>
              </a:rPr>
              <a:t>avsiktlig </a:t>
            </a:r>
            <a:r>
              <a:rPr lang="en-US" sz="1200" b="0" i="0" kern="1200" dirty="0">
                <a:solidFill>
                  <a:schemeClr val="tx1"/>
                </a:solidFill>
                <a:effectLst/>
                <a:latin typeface="+mn-lt"/>
                <a:ea typeface="+mn-ea"/>
                <a:cs typeface="+mn-cs"/>
              </a:rPr>
              <a:t>​</a:t>
            </a:r>
          </a:p>
          <a:p>
            <a:pPr rtl="0" fontAlgn="base"/>
            <a:r>
              <a:rPr lang="sv-SE" sz="1200" b="1" i="0" u="none" strike="noStrike" kern="1200" dirty="0">
                <a:solidFill>
                  <a:schemeClr val="tx1"/>
                </a:solidFill>
                <a:effectLst/>
                <a:latin typeface="+mn-lt"/>
                <a:ea typeface="+mn-ea"/>
                <a:cs typeface="+mn-cs"/>
              </a:rPr>
              <a:t>störande</a:t>
            </a:r>
            <a:r>
              <a:rPr lang="en-US" sz="1200" b="0" i="0" kern="1200" dirty="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7</a:t>
            </a:fld>
            <a:endParaRPr lang="sv-SE"/>
          </a:p>
        </p:txBody>
      </p:sp>
    </p:spTree>
    <p:extLst>
      <p:ext uri="{BB962C8B-B14F-4D97-AF65-F5344CB8AC3E}">
        <p14:creationId xmlns:p14="http://schemas.microsoft.com/office/powerpoint/2010/main" val="11475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2024 var ett unikt år – 1,6 miljarder människor röstade i sammanlagt 74 nationella val.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Ett unikt år i demokratins historia, ett ”</a:t>
            </a:r>
            <a:r>
              <a:rPr lang="sv-SE" sz="1200" b="0" i="0" kern="1200" dirty="0" err="1">
                <a:solidFill>
                  <a:schemeClr val="tx1"/>
                </a:solidFill>
                <a:effectLst/>
                <a:latin typeface="+mn-lt"/>
                <a:ea typeface="+mn-ea"/>
                <a:cs typeface="+mn-cs"/>
              </a:rPr>
              <a:t>supervalår</a:t>
            </a:r>
            <a:r>
              <a:rPr lang="sv-SE" sz="1200" b="0" i="0" kern="1200" dirty="0">
                <a:solidFill>
                  <a:schemeClr val="tx1"/>
                </a:solidFill>
                <a:effectLst/>
                <a:latin typeface="+mn-lt"/>
                <a:ea typeface="+mn-ea"/>
                <a:cs typeface="+mn-cs"/>
              </a:rPr>
              <a:t>”. </a:t>
            </a:r>
          </a:p>
          <a:p>
            <a:r>
              <a:rPr lang="sv-SE" sz="1200" b="0" i="0" kern="1200" dirty="0">
                <a:solidFill>
                  <a:schemeClr val="tx1"/>
                </a:solidFill>
                <a:effectLst/>
                <a:latin typeface="+mn-lt"/>
                <a:ea typeface="+mn-ea"/>
                <a:cs typeface="+mn-cs"/>
              </a:rPr>
              <a:t>Den Stockholmsbaserade mellanstatliga organisationen International </a:t>
            </a:r>
            <a:r>
              <a:rPr lang="sv-SE" sz="1200" b="1" i="1" kern="1200" dirty="0" err="1">
                <a:solidFill>
                  <a:schemeClr val="tx1"/>
                </a:solidFill>
                <a:effectLst/>
                <a:latin typeface="+mn-lt"/>
                <a:ea typeface="+mn-ea"/>
                <a:cs typeface="+mn-cs"/>
              </a:rPr>
              <a:t>Institute</a:t>
            </a:r>
            <a:r>
              <a:rPr lang="sv-SE" sz="1200" b="1" i="1" kern="1200" dirty="0">
                <a:solidFill>
                  <a:schemeClr val="tx1"/>
                </a:solidFill>
                <a:effectLst/>
                <a:latin typeface="+mn-lt"/>
                <a:ea typeface="+mn-ea"/>
                <a:cs typeface="+mn-cs"/>
              </a:rPr>
              <a:t> </a:t>
            </a:r>
            <a:r>
              <a:rPr lang="sv-SE" sz="1200" b="1" i="1" kern="1200" dirty="0" err="1">
                <a:solidFill>
                  <a:schemeClr val="tx1"/>
                </a:solidFill>
                <a:effectLst/>
                <a:latin typeface="+mn-lt"/>
                <a:ea typeface="+mn-ea"/>
                <a:cs typeface="+mn-cs"/>
              </a:rPr>
              <a:t>of</a:t>
            </a:r>
            <a:r>
              <a:rPr lang="sv-SE" sz="1200" b="1" i="1" kern="1200" dirty="0">
                <a:solidFill>
                  <a:schemeClr val="tx1"/>
                </a:solidFill>
                <a:effectLst/>
                <a:latin typeface="+mn-lt"/>
                <a:ea typeface="+mn-ea"/>
                <a:cs typeface="+mn-cs"/>
              </a:rPr>
              <a:t> </a:t>
            </a:r>
            <a:r>
              <a:rPr lang="sv-SE" sz="1200" b="1" i="1" kern="1200" dirty="0" err="1">
                <a:solidFill>
                  <a:schemeClr val="tx1"/>
                </a:solidFill>
                <a:effectLst/>
                <a:latin typeface="+mn-lt"/>
                <a:ea typeface="+mn-ea"/>
                <a:cs typeface="+mn-cs"/>
              </a:rPr>
              <a:t>democracy</a:t>
            </a:r>
            <a:r>
              <a:rPr lang="sv-SE" sz="1200" b="1" i="1" kern="1200" dirty="0">
                <a:solidFill>
                  <a:schemeClr val="tx1"/>
                </a:solidFill>
                <a:effectLst/>
                <a:latin typeface="+mn-lt"/>
                <a:ea typeface="+mn-ea"/>
                <a:cs typeface="+mn-cs"/>
              </a:rPr>
              <a:t> </a:t>
            </a:r>
            <a:r>
              <a:rPr lang="sv-SE" sz="1200" b="1" i="1" kern="1200" dirty="0" err="1">
                <a:solidFill>
                  <a:schemeClr val="tx1"/>
                </a:solidFill>
                <a:effectLst/>
                <a:latin typeface="+mn-lt"/>
                <a:ea typeface="+mn-ea"/>
                <a:cs typeface="+mn-cs"/>
              </a:rPr>
              <a:t>electoral</a:t>
            </a:r>
            <a:r>
              <a:rPr lang="sv-SE" sz="1200" b="1" i="1" kern="1200" dirty="0">
                <a:solidFill>
                  <a:schemeClr val="tx1"/>
                </a:solidFill>
                <a:effectLst/>
                <a:latin typeface="+mn-lt"/>
                <a:ea typeface="+mn-ea"/>
                <a:cs typeface="+mn-cs"/>
              </a:rPr>
              <a:t> </a:t>
            </a:r>
            <a:r>
              <a:rPr lang="sv-SE" sz="1200" b="1" i="1" kern="1200" dirty="0" err="1">
                <a:solidFill>
                  <a:schemeClr val="tx1"/>
                </a:solidFill>
                <a:effectLst/>
                <a:latin typeface="+mn-lt"/>
                <a:ea typeface="+mn-ea"/>
                <a:cs typeface="+mn-cs"/>
              </a:rPr>
              <a:t>assistance</a:t>
            </a:r>
            <a:r>
              <a:rPr lang="sv-SE" sz="1200" b="0" i="0" kern="1200" dirty="0">
                <a:solidFill>
                  <a:schemeClr val="tx1"/>
                </a:solidFill>
                <a:effectLst/>
                <a:latin typeface="+mn-lt"/>
                <a:ea typeface="+mn-ea"/>
                <a:cs typeface="+mn-cs"/>
              </a:rPr>
              <a:t> </a:t>
            </a:r>
            <a:r>
              <a:rPr lang="sv-SE" sz="1200" b="1" i="0" kern="1200" dirty="0">
                <a:solidFill>
                  <a:schemeClr val="tx1"/>
                </a:solidFill>
                <a:effectLst/>
                <a:latin typeface="+mn-lt"/>
                <a:ea typeface="+mn-ea"/>
                <a:cs typeface="+mn-cs"/>
              </a:rPr>
              <a:t>(International </a:t>
            </a:r>
            <a:r>
              <a:rPr lang="sv-SE" sz="1200" b="1" i="0" kern="1200" dirty="0" err="1">
                <a:solidFill>
                  <a:schemeClr val="tx1"/>
                </a:solidFill>
                <a:effectLst/>
                <a:latin typeface="+mn-lt"/>
                <a:ea typeface="+mn-ea"/>
                <a:cs typeface="+mn-cs"/>
              </a:rPr>
              <a:t>Idea</a:t>
            </a:r>
            <a:r>
              <a:rPr lang="sv-SE" sz="1200" b="1" i="0" kern="120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har till uppgift att mäta demokratiutvecklingen i världen. </a:t>
            </a:r>
          </a:p>
          <a:p>
            <a:r>
              <a:rPr lang="sv-SE" sz="1200" b="0" i="0" kern="1200" dirty="0">
                <a:solidFill>
                  <a:schemeClr val="tx1"/>
                </a:solidFill>
                <a:effectLst/>
                <a:latin typeface="+mn-lt"/>
                <a:ea typeface="+mn-ea"/>
                <a:cs typeface="+mn-cs"/>
              </a:rPr>
              <a:t>Sammanställt  lärdomar från 2024,</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Deras data visar att</a:t>
            </a:r>
            <a:r>
              <a:rPr lang="sv-SE" sz="1200" b="0" i="0" kern="1200" dirty="0">
                <a:solidFill>
                  <a:schemeClr val="tx1"/>
                </a:solidFill>
                <a:effectLst/>
                <a:latin typeface="+mn-lt"/>
                <a:ea typeface="+mn-ea"/>
                <a:cs typeface="+mn-cs"/>
              </a:rPr>
              <a:t> förmågan att genomföra tillförlitliga val 2024 var en av de kategorier av demokratisk prestanda som, tillsammans med pressfriheten, minskade i störst antal länder. </a:t>
            </a:r>
          </a:p>
          <a:p>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Några exempel:</a:t>
            </a:r>
          </a:p>
          <a:p>
            <a:r>
              <a:rPr lang="sv-SE" sz="1200" b="0" i="0" kern="1200" dirty="0">
                <a:solidFill>
                  <a:schemeClr val="tx1"/>
                </a:solidFill>
                <a:effectLst/>
                <a:latin typeface="+mn-lt"/>
                <a:ea typeface="+mn-ea"/>
                <a:cs typeface="+mn-cs"/>
              </a:rPr>
              <a:t>● Omkring 40 procent av alla val under 2024 som International </a:t>
            </a:r>
            <a:r>
              <a:rPr lang="sv-SE" sz="1200" b="0" i="0" kern="1200" dirty="0" err="1">
                <a:solidFill>
                  <a:schemeClr val="tx1"/>
                </a:solidFill>
                <a:effectLst/>
                <a:latin typeface="+mn-lt"/>
                <a:ea typeface="+mn-ea"/>
                <a:cs typeface="+mn-cs"/>
              </a:rPr>
              <a:t>Idea</a:t>
            </a:r>
            <a:r>
              <a:rPr lang="sv-SE" sz="1200" b="0" i="0" kern="1200" dirty="0">
                <a:solidFill>
                  <a:schemeClr val="tx1"/>
                </a:solidFill>
                <a:effectLst/>
                <a:latin typeface="+mn-lt"/>
                <a:ea typeface="+mn-ea"/>
                <a:cs typeface="+mn-cs"/>
              </a:rPr>
              <a:t> studerat resulterade i någon form av dispyt kring valresultatet, från bojkotter till att vissa deltagande partier ifrågasatte valutgången.</a:t>
            </a:r>
          </a:p>
          <a:p>
            <a:r>
              <a:rPr lang="sv-SE" sz="1200" b="0" i="0" kern="1200" dirty="0">
                <a:solidFill>
                  <a:schemeClr val="tx1"/>
                </a:solidFill>
                <a:effectLst/>
                <a:latin typeface="+mn-lt"/>
                <a:ea typeface="+mn-ea"/>
                <a:cs typeface="+mn-cs"/>
              </a:rPr>
              <a:t>● Vid åtminstone 43 av de 54 – motsvarande 80 procent – nationella val som International </a:t>
            </a:r>
            <a:r>
              <a:rPr lang="sv-SE" sz="1200" b="0" i="0" kern="1200" dirty="0" err="1">
                <a:solidFill>
                  <a:schemeClr val="tx1"/>
                </a:solidFill>
                <a:effectLst/>
                <a:latin typeface="+mn-lt"/>
                <a:ea typeface="+mn-ea"/>
                <a:cs typeface="+mn-cs"/>
              </a:rPr>
              <a:t>Idea</a:t>
            </a:r>
            <a:r>
              <a:rPr lang="sv-SE" sz="1200" b="0" i="0" kern="1200" dirty="0">
                <a:solidFill>
                  <a:schemeClr val="tx1"/>
                </a:solidFill>
                <a:effectLst/>
                <a:latin typeface="+mn-lt"/>
                <a:ea typeface="+mn-ea"/>
                <a:cs typeface="+mn-cs"/>
              </a:rPr>
              <a:t> följde noga under 2024 förekom något slags desinformation.</a:t>
            </a:r>
          </a:p>
          <a:p>
            <a:endParaRPr lang="sv-SE" b="0"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8</a:t>
            </a:fld>
            <a:endParaRPr lang="sv-SE"/>
          </a:p>
        </p:txBody>
      </p:sp>
    </p:spTree>
    <p:extLst>
      <p:ext uri="{BB962C8B-B14F-4D97-AF65-F5344CB8AC3E}">
        <p14:creationId xmlns:p14="http://schemas.microsoft.com/office/powerpoint/2010/main" val="1225492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Valmyndigheten och Myndigheten för psykologiskt försvar samarbetar med många aktörer för att trygga det svenska valet nästa 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Enligt dem kan man förvänta sig att antalet påverkansförsök ökar, men att Sverige för närvarande inte är ett prioriterat mål för tex Ryssland och att vår motståndskraft är relativt god, men viktigt att vi ökar kunskap och medvetenheten om vad desinformation är för att kunna behålla motståndskraften om påverkansförsöken ökar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Som regionpolitiker i Värmland är du en viktig del i det demokratiska systemet och i det demokratiska samtalet – och därmed också en potentiell måltavla för otillbörlig informationspåverkan</a:t>
            </a:r>
            <a:endParaRPr lang="sv-SE" sz="1200" dirty="0"/>
          </a:p>
          <a:p>
            <a:pPr marL="0" indent="0" algn="l">
              <a:buNone/>
            </a:pPr>
            <a:endParaRPr lang="sv-SE" sz="1200" dirty="0"/>
          </a:p>
          <a:p>
            <a:endParaRPr lang="sv-SE" dirty="0"/>
          </a:p>
        </p:txBody>
      </p:sp>
      <p:sp>
        <p:nvSpPr>
          <p:cNvPr id="4" name="Platshållare för bildnummer 3"/>
          <p:cNvSpPr>
            <a:spLocks noGrp="1"/>
          </p:cNvSpPr>
          <p:nvPr>
            <p:ph type="sldNum" sz="quarter" idx="5"/>
          </p:nvPr>
        </p:nvSpPr>
        <p:spPr/>
        <p:txBody>
          <a:bodyPr/>
          <a:lstStyle/>
          <a:p>
            <a:fld id="{08E2DF34-EE8E-9549-973F-765EF1706D8D}" type="slidenum">
              <a:rPr lang="sv-SE" smtClean="0"/>
              <a:t>9</a:t>
            </a:fld>
            <a:endParaRPr lang="sv-SE"/>
          </a:p>
        </p:txBody>
      </p:sp>
    </p:spTree>
    <p:extLst>
      <p:ext uri="{BB962C8B-B14F-4D97-AF65-F5344CB8AC3E}">
        <p14:creationId xmlns:p14="http://schemas.microsoft.com/office/powerpoint/2010/main" val="3065138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accent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a:t>Rubrik på en eller </a:t>
            </a:r>
            <a:br>
              <a:rPr lang="sv-SE"/>
            </a:br>
            <a:r>
              <a:rPr lang="sv-SE"/>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39444113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80860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2026-04-23</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13" y="2898400"/>
            <a:ext cx="3422574" cy="990553"/>
          </a:xfrm>
          <a:prstGeom prst="rect">
            <a:avLst/>
          </a:prstGeom>
        </p:spPr>
      </p:pic>
    </p:spTree>
    <p:extLst>
      <p:ext uri="{BB962C8B-B14F-4D97-AF65-F5344CB8AC3E}">
        <p14:creationId xmlns:p14="http://schemas.microsoft.com/office/powerpoint/2010/main" val="503657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Grön">
    <p:bg>
      <p:bgPr>
        <a:solidFill>
          <a:schemeClr val="accent3"/>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265657063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tx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a:t>Rubrik på en eller </a:t>
            </a:r>
            <a:br>
              <a:rPr lang="sv-SE"/>
            </a:br>
            <a:r>
              <a:rPr lang="sv-SE"/>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65157066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4800"/>
            <a:ext cx="5599074" cy="1311128"/>
          </a:xfrm>
        </p:spPr>
        <p:txBody>
          <a:bodyPr anchor="b">
            <a:noAutofit/>
          </a:bodyPr>
          <a:lstStyle>
            <a:lvl1pPr algn="l">
              <a:lnSpc>
                <a:spcPct val="100000"/>
              </a:lnSpc>
              <a:defRPr sz="4400" b="1">
                <a:solidFill>
                  <a:schemeClr val="tx2"/>
                </a:solidFill>
              </a:defRPr>
            </a:lvl1pPr>
          </a:lstStyle>
          <a:p>
            <a:r>
              <a:rPr lang="sv-SE"/>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7B6AD9C4-35A3-4D7A-9B19-F30406AB6CAC}" type="datetimeFigureOut">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233" t="28855"/>
          <a:stretch/>
        </p:blipFill>
        <p:spPr>
          <a:xfrm>
            <a:off x="-1" y="0"/>
            <a:ext cx="4121077" cy="3428391"/>
          </a:xfrm>
          <a:prstGeom prst="rect">
            <a:avLst/>
          </a:prstGeom>
        </p:spPr>
      </p:pic>
    </p:spTree>
    <p:extLst>
      <p:ext uri="{BB962C8B-B14F-4D97-AF65-F5344CB8AC3E}">
        <p14:creationId xmlns:p14="http://schemas.microsoft.com/office/powerpoint/2010/main" val="87062896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a:t>Rubrik på en eller </a:t>
            </a:r>
            <a:br>
              <a:rPr lang="sv-SE"/>
            </a:br>
            <a:r>
              <a:rPr lang="sv-SE"/>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7B6AD9C4-35A3-4D7A-9B19-F30406AB6CAC}" type="datetimeFigureOut">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6968083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7B6AD9C4-35A3-4D7A-9B19-F30406AB6CAC}" type="datetimeFigureOut">
              <a:rPr lang="sv-SE" smtClean="0"/>
              <a:t>2026-04-23</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4596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7B6AD9C4-35A3-4D7A-9B19-F30406AB6CAC}" type="datetimeFigureOut">
              <a:rPr lang="sv-SE" smtClean="0"/>
              <a:t>2026-04-23</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89569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7B6AD9C4-35A3-4D7A-9B19-F30406AB6CAC}" type="datetimeFigureOut">
              <a:rPr lang="sv-SE" smtClean="0"/>
              <a:t>2026-04-23</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73197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2026-04-23</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8461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4800"/>
            <a:ext cx="5599074" cy="1311128"/>
          </a:xfrm>
        </p:spPr>
        <p:txBody>
          <a:bodyPr anchor="b">
            <a:noAutofit/>
          </a:bodyPr>
          <a:lstStyle>
            <a:lvl1pPr algn="l">
              <a:lnSpc>
                <a:spcPct val="100000"/>
              </a:lnSpc>
              <a:defRPr sz="4400" b="1">
                <a:solidFill>
                  <a:schemeClr val="accent1"/>
                </a:solidFill>
              </a:defRPr>
            </a:lvl1pPr>
          </a:lstStyle>
          <a:p>
            <a:r>
              <a:rPr lang="sv-SE"/>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109" t="28708"/>
          <a:stretch/>
        </p:blipFill>
        <p:spPr>
          <a:xfrm>
            <a:off x="0" y="0"/>
            <a:ext cx="4121077" cy="3428998"/>
          </a:xfrm>
          <a:prstGeom prst="rect">
            <a:avLst/>
          </a:prstGeom>
        </p:spPr>
      </p:pic>
    </p:spTree>
    <p:extLst>
      <p:ext uri="{BB962C8B-B14F-4D97-AF65-F5344CB8AC3E}">
        <p14:creationId xmlns:p14="http://schemas.microsoft.com/office/powerpoint/2010/main" val="187879139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2026-04-23</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00298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7B6AD9C4-35A3-4D7A-9B19-F30406AB6CAC}" type="datetimeFigureOut">
              <a:rPr lang="sv-SE" smtClean="0"/>
              <a:t>2026-04-23</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2795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5699609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2026-04-23</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13" y="2898400"/>
            <a:ext cx="3422574" cy="990553"/>
          </a:xfrm>
          <a:prstGeom prst="rect">
            <a:avLst/>
          </a:prstGeom>
        </p:spPr>
      </p:pic>
    </p:spTree>
    <p:extLst>
      <p:ext uri="{BB962C8B-B14F-4D97-AF65-F5344CB8AC3E}">
        <p14:creationId xmlns:p14="http://schemas.microsoft.com/office/powerpoint/2010/main" val="2198654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å">
    <p:bg>
      <p:bgPr>
        <a:solidFill>
          <a:schemeClr val="accent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412036224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ila">
    <p:bg>
      <p:bgPr>
        <a:solidFill>
          <a:schemeClr val="accent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22014783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ön">
    <p:bg>
      <p:bgPr>
        <a:solidFill>
          <a:schemeClr val="accent3"/>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50175026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tx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tx1"/>
                </a:solidFill>
              </a:defRPr>
            </a:lvl1pPr>
          </a:lstStyle>
          <a:p>
            <a:fld id="{3EB2360C-C35F-5040-8F82-49517619CE55}" type="datetime1">
              <a:rPr lang="sv-SE" smtClean="0"/>
              <a:pPr/>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tx1"/>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15270054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jus blå">
    <p:bg>
      <p:bgPr>
        <a:solidFill>
          <a:schemeClr val="accent5"/>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73781520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Röd">
    <p:bg>
      <p:bgPr>
        <a:solidFill>
          <a:schemeClr val="accent6"/>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46747059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a:t>Rubrik på en eller </a:t>
            </a:r>
            <a:br>
              <a:rPr lang="sv-SE"/>
            </a:br>
            <a:r>
              <a:rPr lang="sv-SE"/>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170485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Grå">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2026-04-23</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31246478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2026-04-23</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977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6661A35B-5759-402D-A031-2298209AB0E2}" type="datetimeFigureOut">
              <a:rPr lang="sv-SE" smtClean="0"/>
              <a:t>2026-04-23</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557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6661A35B-5759-402D-A031-2298209AB0E2}" type="datetimeFigureOut">
              <a:rPr lang="sv-SE" smtClean="0"/>
              <a:t>2026-04-23</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2330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2026-04-23</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468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2026-04-23</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938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2026-04-23</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745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6661A35B-5759-402D-A031-2298209AB0E2}" type="datetimeFigureOut">
              <a:rPr lang="sv-SE" smtClean="0"/>
              <a:t>2026-04-23</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CC95FCE1-8E5F-4560-B29E-7FB78EB7A839}" type="slidenum">
              <a:rPr lang="sv-SE" smtClean="0"/>
              <a:t>‹#›</a:t>
            </a:fld>
            <a:endParaRPr lang="sv-SE"/>
          </a:p>
        </p:txBody>
      </p:sp>
    </p:spTree>
    <p:extLst>
      <p:ext uri="{BB962C8B-B14F-4D97-AF65-F5344CB8AC3E}">
        <p14:creationId xmlns:p14="http://schemas.microsoft.com/office/powerpoint/2010/main" val="913107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2" r:id="rId12"/>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7B6AD9C4-35A3-4D7A-9B19-F30406AB6CAC}" type="datetimeFigureOut">
              <a:rPr lang="sv-SE" smtClean="0"/>
              <a:t>2026-04-23</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1943B2B7-BEA8-4334-A326-592BBB640B02}" type="slidenum">
              <a:rPr lang="sv-SE" smtClean="0"/>
              <a:t>‹#›</a:t>
            </a:fld>
            <a:endParaRPr lang="sv-SE"/>
          </a:p>
        </p:txBody>
      </p:sp>
    </p:spTree>
    <p:extLst>
      <p:ext uri="{BB962C8B-B14F-4D97-AF65-F5344CB8AC3E}">
        <p14:creationId xmlns:p14="http://schemas.microsoft.com/office/powerpoint/2010/main" val="655071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517961DE-70CA-1949-9072-9D2A38C11419}" type="datetime1">
              <a:rPr lang="sv-SE" smtClean="0"/>
              <a:t>2026-04-23</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0958566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sldNum="0" hdr="0" ftr="0" dt="0"/>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customXml" Target="../ink/ink1.xml"/><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A990C8-E9E9-46DD-967B-9AF072764173}"/>
              </a:ext>
            </a:extLst>
          </p:cNvPr>
          <p:cNvSpPr>
            <a:spLocks noGrp="1"/>
          </p:cNvSpPr>
          <p:nvPr>
            <p:ph type="ctrTitle"/>
          </p:nvPr>
        </p:nvSpPr>
        <p:spPr>
          <a:xfrm>
            <a:off x="4255643" y="2493627"/>
            <a:ext cx="7451675" cy="1311129"/>
          </a:xfrm>
        </p:spPr>
        <p:txBody>
          <a:bodyPr/>
          <a:lstStyle/>
          <a:p>
            <a:r>
              <a:rPr lang="sv-SE" dirty="0"/>
              <a:t>Desinformation och otillbörlig informationspåverkan</a:t>
            </a:r>
          </a:p>
        </p:txBody>
      </p:sp>
      <p:sp>
        <p:nvSpPr>
          <p:cNvPr id="3" name="Underrubrik 2">
            <a:extLst>
              <a:ext uri="{FF2B5EF4-FFF2-40B4-BE49-F238E27FC236}">
                <a16:creationId xmlns:a16="http://schemas.microsoft.com/office/drawing/2014/main" id="{057E94A7-75EC-44CE-9410-C23957DC3D43}"/>
              </a:ext>
            </a:extLst>
          </p:cNvPr>
          <p:cNvSpPr>
            <a:spLocks noGrp="1"/>
          </p:cNvSpPr>
          <p:nvPr>
            <p:ph type="subTitle" idx="1"/>
          </p:nvPr>
        </p:nvSpPr>
        <p:spPr>
          <a:xfrm>
            <a:off x="4255645" y="3804756"/>
            <a:ext cx="6368812" cy="1311129"/>
          </a:xfrm>
        </p:spPr>
        <p:txBody>
          <a:bodyPr vert="horz" lIns="91440" tIns="45720" rIns="91440" bIns="45720" rtlCol="0" anchor="t">
            <a:noAutofit/>
          </a:bodyPr>
          <a:lstStyle/>
          <a:p>
            <a:r>
              <a:rPr lang="sv-SE" sz="2000" b="1"/>
              <a:t>– Bra </a:t>
            </a:r>
            <a:r>
              <a:rPr lang="sv-SE" sz="2000" b="1" dirty="0"/>
              <a:t>att känna till inför valåret 2026</a:t>
            </a:r>
          </a:p>
          <a:p>
            <a:endParaRPr lang="sv-SE" sz="2000" dirty="0"/>
          </a:p>
          <a:p>
            <a:endParaRPr lang="sv-SE" sz="2000" dirty="0"/>
          </a:p>
          <a:p>
            <a:endParaRPr lang="sv-SE" sz="2000" dirty="0"/>
          </a:p>
          <a:p>
            <a:endParaRPr lang="sv-SE" dirty="0"/>
          </a:p>
          <a:p>
            <a:endParaRPr lang="sv-SE" dirty="0"/>
          </a:p>
        </p:txBody>
      </p:sp>
    </p:spTree>
    <p:extLst>
      <p:ext uri="{BB962C8B-B14F-4D97-AF65-F5344CB8AC3E}">
        <p14:creationId xmlns:p14="http://schemas.microsoft.com/office/powerpoint/2010/main" val="502725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544DB0-F62B-98BB-3A97-0A0DEB579061}"/>
              </a:ext>
            </a:extLst>
          </p:cNvPr>
          <p:cNvSpPr>
            <a:spLocks noGrp="1"/>
          </p:cNvSpPr>
          <p:nvPr>
            <p:ph type="title"/>
          </p:nvPr>
        </p:nvSpPr>
        <p:spPr/>
        <p:txBody>
          <a:bodyPr/>
          <a:lstStyle/>
          <a:p>
            <a:r>
              <a:rPr lang="sv-SE" dirty="0"/>
              <a:t>Syfte med utbildningen</a:t>
            </a:r>
          </a:p>
        </p:txBody>
      </p:sp>
      <p:sp>
        <p:nvSpPr>
          <p:cNvPr id="3" name="Platshållare för text 2">
            <a:extLst>
              <a:ext uri="{FF2B5EF4-FFF2-40B4-BE49-F238E27FC236}">
                <a16:creationId xmlns:a16="http://schemas.microsoft.com/office/drawing/2014/main" id="{178148BD-0A7E-1D35-390E-4F36C274EBF6}"/>
              </a:ext>
            </a:extLst>
          </p:cNvPr>
          <p:cNvSpPr>
            <a:spLocks noGrp="1"/>
          </p:cNvSpPr>
          <p:nvPr>
            <p:ph sz="half" idx="2"/>
          </p:nvPr>
        </p:nvSpPr>
        <p:spPr>
          <a:xfrm>
            <a:off x="7003175" y="2484000"/>
            <a:ext cx="4434082" cy="3292686"/>
          </a:xfrm>
        </p:spPr>
        <p:txBody>
          <a:bodyPr vert="horz" lIns="91440" tIns="45720" rIns="91440" bIns="45720" rtlCol="0" anchor="t">
            <a:noAutofit/>
          </a:bodyPr>
          <a:lstStyle/>
          <a:p>
            <a:pPr marL="0" indent="0">
              <a:buNone/>
            </a:pPr>
            <a:endParaRPr lang="sv-SE" dirty="0"/>
          </a:p>
          <a:p>
            <a:pPr marL="251460" indent="-251460"/>
            <a:r>
              <a:rPr lang="sv-SE" dirty="0"/>
              <a:t>Ökad medvetenhet och kunskap om otillbörlig informationspåverkan </a:t>
            </a:r>
          </a:p>
          <a:p>
            <a:pPr marL="251460" indent="-251460"/>
            <a:r>
              <a:rPr lang="sv-SE" dirty="0"/>
              <a:t>Kunna känna igen och genomskåda </a:t>
            </a:r>
          </a:p>
          <a:p>
            <a:pPr marL="251460" indent="-251460"/>
            <a:r>
              <a:rPr lang="sv-SE" dirty="0"/>
              <a:t>Verktyg för att kunna hantera </a:t>
            </a:r>
            <a:endParaRPr lang="sv-SE" dirty="0">
              <a:cs typeface="Arial"/>
            </a:endParaRPr>
          </a:p>
          <a:p>
            <a:pPr marL="251460" indent="-251460"/>
            <a:endParaRPr lang="sv-SE" dirty="0">
              <a:cs typeface="Arial"/>
            </a:endParaRPr>
          </a:p>
        </p:txBody>
      </p:sp>
      <p:pic>
        <p:nvPicPr>
          <p:cNvPr id="6" name="Platshållare för bild 5">
            <a:extLst>
              <a:ext uri="{FF2B5EF4-FFF2-40B4-BE49-F238E27FC236}">
                <a16:creationId xmlns:a16="http://schemas.microsoft.com/office/drawing/2014/main" id="{1FFF52DD-3DC7-07AA-7032-BA9D0C8B165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077" r="22077"/>
          <a:stretch>
            <a:fillRect/>
          </a:stretch>
        </p:blipFill>
        <p:spPr/>
      </p:pic>
    </p:spTree>
    <p:extLst>
      <p:ext uri="{BB962C8B-B14F-4D97-AF65-F5344CB8AC3E}">
        <p14:creationId xmlns:p14="http://schemas.microsoft.com/office/powerpoint/2010/main" val="4020749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Oval pratbubbla 3">
            <a:extLst>
              <a:ext uri="{FF2B5EF4-FFF2-40B4-BE49-F238E27FC236}">
                <a16:creationId xmlns:a16="http://schemas.microsoft.com/office/drawing/2014/main" id="{44563414-7E06-C85A-F7D8-7DEB066550FD}"/>
              </a:ext>
            </a:extLst>
          </p:cNvPr>
          <p:cNvSpPr/>
          <p:nvPr/>
        </p:nvSpPr>
        <p:spPr>
          <a:xfrm>
            <a:off x="2641266" y="514863"/>
            <a:ext cx="6909468" cy="5219891"/>
          </a:xfrm>
          <a:prstGeom prst="wedgeEllipseCallout">
            <a:avLst>
              <a:gd name="adj1" fmla="val 43498"/>
              <a:gd name="adj2" fmla="val 53395"/>
            </a:avLst>
          </a:prstGeom>
          <a:solidFill>
            <a:schemeClr val="accent2"/>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sv-SE" sz="3200" b="1" dirty="0">
                <a:solidFill>
                  <a:schemeClr val="bg1"/>
                </a:solidFill>
              </a:rPr>
              <a:t>Vad är skillnaden mellan otillbörlig ​</a:t>
            </a:r>
            <a:br>
              <a:rPr lang="sv-SE" sz="3200" b="1" dirty="0">
                <a:solidFill>
                  <a:schemeClr val="bg1"/>
                </a:solidFill>
              </a:rPr>
            </a:br>
            <a:r>
              <a:rPr lang="sv-SE" sz="3200" b="1" dirty="0">
                <a:solidFill>
                  <a:schemeClr val="bg1"/>
                </a:solidFill>
              </a:rPr>
              <a:t>informationspåverkan och opinionsbildning? ​</a:t>
            </a:r>
          </a:p>
        </p:txBody>
      </p:sp>
    </p:spTree>
    <p:extLst>
      <p:ext uri="{BB962C8B-B14F-4D97-AF65-F5344CB8AC3E}">
        <p14:creationId xmlns:p14="http://schemas.microsoft.com/office/powerpoint/2010/main" val="1486714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FB36C0-F61F-2809-F96B-47D07DAF7210}"/>
              </a:ext>
            </a:extLst>
          </p:cNvPr>
          <p:cNvSpPr>
            <a:spLocks noGrp="1"/>
          </p:cNvSpPr>
          <p:nvPr>
            <p:ph type="title"/>
          </p:nvPr>
        </p:nvSpPr>
        <p:spPr>
          <a:xfrm>
            <a:off x="7003175" y="972000"/>
            <a:ext cx="4140000" cy="1325563"/>
          </a:xfrm>
        </p:spPr>
        <p:txBody>
          <a:bodyPr anchor="b">
            <a:normAutofit/>
          </a:bodyPr>
          <a:lstStyle/>
          <a:p>
            <a:r>
              <a:rPr lang="sv-SE" dirty="0"/>
              <a:t>I båda fall vill man påverka…</a:t>
            </a:r>
          </a:p>
        </p:txBody>
      </p:sp>
      <p:sp>
        <p:nvSpPr>
          <p:cNvPr id="3" name="Platshållare för text 2">
            <a:extLst>
              <a:ext uri="{FF2B5EF4-FFF2-40B4-BE49-F238E27FC236}">
                <a16:creationId xmlns:a16="http://schemas.microsoft.com/office/drawing/2014/main" id="{97C8357F-C9FD-668A-8499-CE45373C2BB2}"/>
              </a:ext>
            </a:extLst>
          </p:cNvPr>
          <p:cNvSpPr>
            <a:spLocks noGrp="1"/>
          </p:cNvSpPr>
          <p:nvPr>
            <p:ph sz="half" idx="2"/>
          </p:nvPr>
        </p:nvSpPr>
        <p:spPr>
          <a:xfrm>
            <a:off x="7003175" y="2484000"/>
            <a:ext cx="4140000" cy="3240000"/>
          </a:xfrm>
        </p:spPr>
        <p:txBody>
          <a:bodyPr>
            <a:normAutofit/>
          </a:bodyPr>
          <a:lstStyle/>
          <a:p>
            <a:pPr marL="0" indent="0">
              <a:buNone/>
            </a:pPr>
            <a:r>
              <a:rPr lang="sv-SE" dirty="0"/>
              <a:t>…vad vi </a:t>
            </a:r>
            <a:r>
              <a:rPr lang="sv-SE" b="1" dirty="0"/>
              <a:t>tror/vet</a:t>
            </a:r>
            <a:endParaRPr lang="sv-SE" dirty="0"/>
          </a:p>
          <a:p>
            <a:pPr marL="0" indent="0">
              <a:buNone/>
            </a:pPr>
            <a:r>
              <a:rPr lang="sv-SE" dirty="0"/>
              <a:t>…vad vi </a:t>
            </a:r>
            <a:r>
              <a:rPr lang="sv-SE" b="1" dirty="0"/>
              <a:t>känner</a:t>
            </a:r>
            <a:endParaRPr lang="sv-SE" dirty="0"/>
          </a:p>
          <a:p>
            <a:pPr marL="0" indent="0">
              <a:buNone/>
            </a:pPr>
            <a:r>
              <a:rPr lang="sv-SE" dirty="0"/>
              <a:t>…vad vi </a:t>
            </a:r>
            <a:r>
              <a:rPr lang="sv-SE" b="1" dirty="0"/>
              <a:t>gör</a:t>
            </a:r>
          </a:p>
          <a:p>
            <a:pPr marL="0" indent="0">
              <a:buNone/>
            </a:pPr>
            <a:endParaRPr lang="sv-SE" b="1" dirty="0"/>
          </a:p>
          <a:p>
            <a:endParaRPr lang="sv-SE" dirty="0"/>
          </a:p>
        </p:txBody>
      </p:sp>
      <p:pic>
        <p:nvPicPr>
          <p:cNvPr id="4" name="Platshållare för bild 6">
            <a:extLst>
              <a:ext uri="{FF2B5EF4-FFF2-40B4-BE49-F238E27FC236}">
                <a16:creationId xmlns:a16="http://schemas.microsoft.com/office/drawing/2014/main" id="{43FEA2AA-6014-0AF6-DF42-3078AEF6F2FA}"/>
              </a:ext>
            </a:extLst>
          </p:cNvPr>
          <p:cNvPicPr>
            <a:picLocks noChangeAspect="1"/>
          </p:cNvPicPr>
          <p:nvPr/>
        </p:nvPicPr>
        <p:blipFill>
          <a:blip r:embed="rId2">
            <a:extLst>
              <a:ext uri="{28A0092B-C50C-407E-A947-70E740481C1C}">
                <a14:useLocalDpi xmlns:a14="http://schemas.microsoft.com/office/drawing/2010/main" val="0"/>
              </a:ext>
            </a:extLst>
          </a:blip>
          <a:srcRect l="22044" r="22044"/>
          <a:stretch>
            <a:fillRect/>
          </a:stretch>
        </p:blipFill>
        <p:spPr>
          <a:xfrm>
            <a:off x="348555" y="0"/>
            <a:ext cx="5744491" cy="6858000"/>
          </a:xfrm>
          <a:prstGeom prst="rect">
            <a:avLst/>
          </a:prstGeom>
          <a:noFill/>
        </p:spPr>
      </p:pic>
    </p:spTree>
    <p:extLst>
      <p:ext uri="{BB962C8B-B14F-4D97-AF65-F5344CB8AC3E}">
        <p14:creationId xmlns:p14="http://schemas.microsoft.com/office/powerpoint/2010/main" val="42456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7A630B-F182-C2ED-A8A4-0CE164CD97BA}"/>
              </a:ext>
            </a:extLst>
          </p:cNvPr>
          <p:cNvSpPr>
            <a:spLocks noGrp="1"/>
          </p:cNvSpPr>
          <p:nvPr>
            <p:ph type="title"/>
          </p:nvPr>
        </p:nvSpPr>
        <p:spPr/>
        <p:txBody>
          <a:bodyPr/>
          <a:lstStyle/>
          <a:p>
            <a:r>
              <a:rPr lang="sv-SE" dirty="0"/>
              <a:t>Legitim opinionsbildning </a:t>
            </a:r>
            <a:r>
              <a:rPr lang="en-US" dirty="0"/>
              <a:t>​</a:t>
            </a:r>
            <a:endParaRPr lang="sv-SE" dirty="0"/>
          </a:p>
        </p:txBody>
      </p:sp>
      <p:sp>
        <p:nvSpPr>
          <p:cNvPr id="3" name="Platshållare för text 2">
            <a:extLst>
              <a:ext uri="{FF2B5EF4-FFF2-40B4-BE49-F238E27FC236}">
                <a16:creationId xmlns:a16="http://schemas.microsoft.com/office/drawing/2014/main" id="{2D884749-3C0A-BF7C-F179-FA15453AEF0A}"/>
              </a:ext>
            </a:extLst>
          </p:cNvPr>
          <p:cNvSpPr>
            <a:spLocks noGrp="1"/>
          </p:cNvSpPr>
          <p:nvPr>
            <p:ph sz="half" idx="2"/>
          </p:nvPr>
        </p:nvSpPr>
        <p:spPr>
          <a:xfrm>
            <a:off x="7003174" y="2404533"/>
            <a:ext cx="4843225" cy="3319467"/>
          </a:xfrm>
        </p:spPr>
        <p:txBody>
          <a:bodyPr/>
          <a:lstStyle/>
          <a:p>
            <a:pPr fontAlgn="base"/>
            <a:r>
              <a:rPr lang="sv-SE" dirty="0"/>
              <a:t>Öppen debatt om samhällsfrågor</a:t>
            </a:r>
          </a:p>
          <a:p>
            <a:r>
              <a:rPr lang="sv-SE" dirty="0"/>
              <a:t>Argumentation baserad på fakta, värderingar och ideologi</a:t>
            </a:r>
          </a:p>
          <a:p>
            <a:r>
              <a:rPr lang="sv-SE" dirty="0"/>
              <a:t>Påverkan från medborgare, organisationer, medier och partier</a:t>
            </a:r>
          </a:p>
          <a:p>
            <a:r>
              <a:rPr lang="sv-SE" dirty="0"/>
              <a:t>Transparens kring avsändare och syfte</a:t>
            </a:r>
          </a:p>
          <a:p>
            <a:r>
              <a:rPr lang="sv-SE" dirty="0"/>
              <a:t>Rätt att kritisera makten och föreslå alternativ</a:t>
            </a:r>
          </a:p>
          <a:p>
            <a:r>
              <a:rPr lang="sv-SE" dirty="0"/>
              <a:t>Grundläggande del av demokratin</a:t>
            </a:r>
          </a:p>
          <a:p>
            <a:endParaRPr lang="sv-SE" dirty="0"/>
          </a:p>
          <a:p>
            <a:pPr marL="0" indent="0">
              <a:buNone/>
            </a:pPr>
            <a:endParaRPr lang="sv-SE" dirty="0"/>
          </a:p>
          <a:p>
            <a:pPr marL="0" indent="0">
              <a:buNone/>
            </a:pPr>
            <a:endParaRPr lang="sv-SE" dirty="0"/>
          </a:p>
        </p:txBody>
      </p:sp>
      <p:sp>
        <p:nvSpPr>
          <p:cNvPr id="6" name="textruta 5">
            <a:extLst>
              <a:ext uri="{FF2B5EF4-FFF2-40B4-BE49-F238E27FC236}">
                <a16:creationId xmlns:a16="http://schemas.microsoft.com/office/drawing/2014/main" id="{9549CB6D-438D-3E47-944C-4E3CE25D22C8}"/>
              </a:ext>
            </a:extLst>
          </p:cNvPr>
          <p:cNvSpPr txBox="1"/>
          <p:nvPr/>
        </p:nvSpPr>
        <p:spPr>
          <a:xfrm>
            <a:off x="7003175" y="333501"/>
            <a:ext cx="4217299" cy="710552"/>
          </a:xfrm>
          <a:prstGeom prst="rect">
            <a:avLst/>
          </a:prstGeom>
          <a:solidFill>
            <a:schemeClr val="accent2"/>
          </a:solidFill>
        </p:spPr>
        <p:txBody>
          <a:bodyPr wrap="square" tIns="108000" bIns="108000">
            <a:spAutoFit/>
          </a:bodyPr>
          <a:lstStyle/>
          <a:p>
            <a:pPr algn="ctr"/>
            <a:r>
              <a:rPr lang="sv-SE" sz="1600" b="1" dirty="0">
                <a:solidFill>
                  <a:schemeClr val="bg1"/>
                </a:solidFill>
              </a:rPr>
              <a:t>Otillbörlig påverkan eller opinionsbildning?</a:t>
            </a:r>
          </a:p>
        </p:txBody>
      </p:sp>
      <p:pic>
        <p:nvPicPr>
          <p:cNvPr id="9" name="Platshållare för bild 8">
            <a:extLst>
              <a:ext uri="{FF2B5EF4-FFF2-40B4-BE49-F238E27FC236}">
                <a16:creationId xmlns:a16="http://schemas.microsoft.com/office/drawing/2014/main" id="{88996EF4-6412-C1DA-80FB-6554D82B7DB7}"/>
              </a:ext>
            </a:extLst>
          </p:cNvPr>
          <p:cNvPicPr>
            <a:picLocks noGrp="1" noChangeAspect="1"/>
          </p:cNvPicPr>
          <p:nvPr>
            <p:ph type="pic" sz="quarter" idx="13"/>
          </p:nvPr>
        </p:nvPicPr>
        <p:blipFill>
          <a:blip r:embed="rId3"/>
          <a:srcRect l="26419" r="26419"/>
          <a:stretch>
            <a:fillRect/>
          </a:stretch>
        </p:blipFill>
        <p:spPr/>
      </p:pic>
    </p:spTree>
    <p:extLst>
      <p:ext uri="{BB962C8B-B14F-4D97-AF65-F5344CB8AC3E}">
        <p14:creationId xmlns:p14="http://schemas.microsoft.com/office/powerpoint/2010/main" val="1310671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883B8A-A8E6-80DC-97D1-A9D906E4AAAA}"/>
              </a:ext>
            </a:extLst>
          </p:cNvPr>
          <p:cNvSpPr>
            <a:spLocks noGrp="1"/>
          </p:cNvSpPr>
          <p:nvPr>
            <p:ph type="title"/>
          </p:nvPr>
        </p:nvSpPr>
        <p:spPr>
          <a:xfrm>
            <a:off x="7002463" y="971550"/>
            <a:ext cx="4843936" cy="1325563"/>
          </a:xfrm>
        </p:spPr>
        <p:txBody>
          <a:bodyPr/>
          <a:lstStyle/>
          <a:p>
            <a:r>
              <a:rPr lang="sv-SE" sz="3200" dirty="0"/>
              <a:t>Otillbörlig informationspåverkan </a:t>
            </a:r>
            <a:r>
              <a:rPr lang="en-US" sz="3200" dirty="0"/>
              <a:t>​</a:t>
            </a:r>
            <a:endParaRPr lang="sv-SE" sz="3200" dirty="0"/>
          </a:p>
        </p:txBody>
      </p:sp>
      <p:sp>
        <p:nvSpPr>
          <p:cNvPr id="3" name="Platshållare för text 2">
            <a:extLst>
              <a:ext uri="{FF2B5EF4-FFF2-40B4-BE49-F238E27FC236}">
                <a16:creationId xmlns:a16="http://schemas.microsoft.com/office/drawing/2014/main" id="{CF582ADE-B4E6-DB56-6E98-EE749359557F}"/>
              </a:ext>
            </a:extLst>
          </p:cNvPr>
          <p:cNvSpPr>
            <a:spLocks noGrp="1"/>
          </p:cNvSpPr>
          <p:nvPr>
            <p:ph sz="half" idx="2"/>
          </p:nvPr>
        </p:nvSpPr>
        <p:spPr>
          <a:xfrm>
            <a:off x="7002462" y="2484438"/>
            <a:ext cx="4737981" cy="3240087"/>
          </a:xfrm>
        </p:spPr>
        <p:txBody>
          <a:bodyPr/>
          <a:lstStyle/>
          <a:p>
            <a:r>
              <a:rPr lang="sv-SE" dirty="0"/>
              <a:t>Mål att skada, störa och destabilisera</a:t>
            </a:r>
          </a:p>
          <a:p>
            <a:r>
              <a:rPr lang="sv-SE" dirty="0"/>
              <a:t>Bygger på dolda avsikter och falsk information</a:t>
            </a:r>
            <a:r>
              <a:rPr lang="en-US" dirty="0"/>
              <a:t>​</a:t>
            </a:r>
          </a:p>
          <a:p>
            <a:r>
              <a:rPr lang="sv-SE" dirty="0"/>
              <a:t>Hotar demokratin och vill skapa kaos</a:t>
            </a:r>
            <a:r>
              <a:rPr lang="en-US" dirty="0"/>
              <a:t>​</a:t>
            </a:r>
          </a:p>
          <a:p>
            <a:r>
              <a:rPr lang="sv-SE" dirty="0"/>
              <a:t>Spelar på känslor; rädsla, ilska, misstro</a:t>
            </a:r>
          </a:p>
          <a:p>
            <a:r>
              <a:rPr lang="sv-SE" dirty="0"/>
              <a:t>Koordinerad spridning</a:t>
            </a:r>
          </a:p>
          <a:p>
            <a:r>
              <a:rPr lang="sv-SE" dirty="0"/>
              <a:t>Kan riktas mot organisationen eller dig som person</a:t>
            </a:r>
          </a:p>
        </p:txBody>
      </p:sp>
      <p:pic>
        <p:nvPicPr>
          <p:cNvPr id="5" name="Platshållare för bild 4">
            <a:extLst>
              <a:ext uri="{FF2B5EF4-FFF2-40B4-BE49-F238E27FC236}">
                <a16:creationId xmlns:a16="http://schemas.microsoft.com/office/drawing/2014/main" id="{042BD4DD-A984-0698-52BA-E3142919490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726" r="29726"/>
          <a:stretch>
            <a:fillRect/>
          </a:stretch>
        </p:blipFill>
        <p:spPr/>
      </p:pic>
      <p:sp>
        <p:nvSpPr>
          <p:cNvPr id="6" name="textruta 5">
            <a:extLst>
              <a:ext uri="{FF2B5EF4-FFF2-40B4-BE49-F238E27FC236}">
                <a16:creationId xmlns:a16="http://schemas.microsoft.com/office/drawing/2014/main" id="{0E50166E-CC0F-C78B-F4A6-26E72DB3757D}"/>
              </a:ext>
            </a:extLst>
          </p:cNvPr>
          <p:cNvSpPr txBox="1"/>
          <p:nvPr/>
        </p:nvSpPr>
        <p:spPr>
          <a:xfrm>
            <a:off x="7003175" y="406071"/>
            <a:ext cx="4217299" cy="710552"/>
          </a:xfrm>
          <a:prstGeom prst="rect">
            <a:avLst/>
          </a:prstGeom>
          <a:solidFill>
            <a:schemeClr val="accent2"/>
          </a:solidFill>
        </p:spPr>
        <p:txBody>
          <a:bodyPr wrap="square" tIns="108000" bIns="108000">
            <a:spAutoFit/>
          </a:bodyPr>
          <a:lstStyle/>
          <a:p>
            <a:pPr algn="ctr"/>
            <a:r>
              <a:rPr lang="sv-SE" sz="1600" b="1" dirty="0">
                <a:solidFill>
                  <a:schemeClr val="bg1"/>
                </a:solidFill>
              </a:rPr>
              <a:t>Otillbörlig påverkan eller opinionsbildning?</a:t>
            </a:r>
          </a:p>
        </p:txBody>
      </p:sp>
    </p:spTree>
    <p:extLst>
      <p:ext uri="{BB962C8B-B14F-4D97-AF65-F5344CB8AC3E}">
        <p14:creationId xmlns:p14="http://schemas.microsoft.com/office/powerpoint/2010/main" val="223588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DA2B0D-D664-A0E9-57D4-5C8E22440659}"/>
              </a:ext>
            </a:extLst>
          </p:cNvPr>
          <p:cNvSpPr>
            <a:spLocks noGrp="1"/>
          </p:cNvSpPr>
          <p:nvPr>
            <p:ph type="ctrTitle"/>
          </p:nvPr>
        </p:nvSpPr>
        <p:spPr>
          <a:xfrm>
            <a:off x="1414657" y="553143"/>
            <a:ext cx="6861438" cy="717717"/>
          </a:xfrm>
        </p:spPr>
        <p:txBody>
          <a:bodyPr/>
          <a:lstStyle/>
          <a:p>
            <a:r>
              <a:rPr lang="sv-SE" sz="3600" dirty="0"/>
              <a:t>Vem och varför?</a:t>
            </a:r>
          </a:p>
        </p:txBody>
      </p:sp>
      <p:sp>
        <p:nvSpPr>
          <p:cNvPr id="5" name="textruta 4">
            <a:extLst>
              <a:ext uri="{FF2B5EF4-FFF2-40B4-BE49-F238E27FC236}">
                <a16:creationId xmlns:a16="http://schemas.microsoft.com/office/drawing/2014/main" id="{989C69E4-DB4F-1B48-47CD-91500BDFC8A2}"/>
              </a:ext>
            </a:extLst>
          </p:cNvPr>
          <p:cNvSpPr txBox="1"/>
          <p:nvPr/>
        </p:nvSpPr>
        <p:spPr>
          <a:xfrm>
            <a:off x="1235990" y="1672308"/>
            <a:ext cx="4860010" cy="3785652"/>
          </a:xfrm>
          <a:prstGeom prst="rect">
            <a:avLst/>
          </a:prstGeom>
          <a:noFill/>
        </p:spPr>
        <p:txBody>
          <a:bodyPr wrap="square">
            <a:spAutoFit/>
          </a:bodyPr>
          <a:lstStyle/>
          <a:p>
            <a:r>
              <a:rPr lang="sv-SE" sz="2000" b="1" dirty="0">
                <a:solidFill>
                  <a:schemeClr val="bg1"/>
                </a:solidFill>
              </a:rPr>
              <a:t>Vem?</a:t>
            </a:r>
          </a:p>
          <a:p>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Främmande makt</a:t>
            </a:r>
          </a:p>
          <a:p>
            <a:pPr marL="800100" lvl="1" indent="-342900">
              <a:buFont typeface="Arial" panose="020B0604020202020204" pitchFamily="34" charset="0"/>
              <a:buChar char="•"/>
            </a:pPr>
            <a:r>
              <a:rPr lang="sv-SE" sz="2000" dirty="0">
                <a:solidFill>
                  <a:schemeClr val="bg1"/>
                </a:solidFill>
              </a:rPr>
              <a:t>Fientlig stat</a:t>
            </a:r>
          </a:p>
          <a:p>
            <a:pPr marL="800100" lvl="1" indent="-342900">
              <a:buFont typeface="Arial" panose="020B0604020202020204" pitchFamily="34" charset="0"/>
              <a:buChar char="•"/>
            </a:pPr>
            <a:r>
              <a:rPr lang="sv-SE" sz="2000" dirty="0">
                <a:solidFill>
                  <a:schemeClr val="bg1"/>
                </a:solidFill>
              </a:rPr>
              <a:t>Ideologiskt motiverade grupper</a:t>
            </a:r>
          </a:p>
          <a:p>
            <a:pPr marL="800100" lvl="1" indent="-342900">
              <a:buFont typeface="Arial" panose="020B0604020202020204" pitchFamily="34" charset="0"/>
              <a:buChar char="•"/>
            </a:pPr>
            <a:r>
              <a:rPr lang="sv-SE" sz="2000" dirty="0">
                <a:solidFill>
                  <a:schemeClr val="bg1"/>
                </a:solidFill>
              </a:rPr>
              <a:t>Betalt av av främmande makt för att gå deras ärende</a:t>
            </a:r>
          </a:p>
          <a:p>
            <a:pPr marL="800100" lvl="1"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Aktivister</a:t>
            </a:r>
          </a:p>
          <a:p>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Organisationer eller individer med särskilda intressen</a:t>
            </a:r>
          </a:p>
        </p:txBody>
      </p:sp>
      <p:sp>
        <p:nvSpPr>
          <p:cNvPr id="8" name="textruta 7">
            <a:extLst>
              <a:ext uri="{FF2B5EF4-FFF2-40B4-BE49-F238E27FC236}">
                <a16:creationId xmlns:a16="http://schemas.microsoft.com/office/drawing/2014/main" id="{47C5121E-28C8-8E4F-0325-B18604BC802E}"/>
              </a:ext>
            </a:extLst>
          </p:cNvPr>
          <p:cNvSpPr txBox="1"/>
          <p:nvPr/>
        </p:nvSpPr>
        <p:spPr>
          <a:xfrm>
            <a:off x="6400798" y="1672308"/>
            <a:ext cx="4974958" cy="3477875"/>
          </a:xfrm>
          <a:prstGeom prst="rect">
            <a:avLst/>
          </a:prstGeom>
          <a:noFill/>
        </p:spPr>
        <p:txBody>
          <a:bodyPr wrap="square">
            <a:spAutoFit/>
          </a:bodyPr>
          <a:lstStyle/>
          <a:p>
            <a:r>
              <a:rPr lang="sv-SE" sz="2000" b="1" dirty="0">
                <a:solidFill>
                  <a:schemeClr val="bg1"/>
                </a:solidFill>
              </a:rPr>
              <a:t>Varför?</a:t>
            </a:r>
          </a:p>
          <a:p>
            <a:pPr marL="285750" indent="-285750">
              <a:buFont typeface="Arial" panose="020B0604020202020204" pitchFamily="34" charset="0"/>
              <a:buChar char="•"/>
            </a:pPr>
            <a:endParaRPr lang="sv-SE" sz="2000" dirty="0">
              <a:solidFill>
                <a:schemeClr val="bg1"/>
              </a:solidFill>
            </a:endParaRPr>
          </a:p>
          <a:p>
            <a:pPr marL="285750" indent="-285750">
              <a:buFont typeface="Arial" panose="020B0604020202020204" pitchFamily="34" charset="0"/>
              <a:buChar char="•"/>
            </a:pPr>
            <a:r>
              <a:rPr lang="sv-SE" sz="2000" dirty="0">
                <a:solidFill>
                  <a:schemeClr val="bg1"/>
                </a:solidFill>
              </a:rPr>
              <a:t>Skapa oro, misstro eller splittring mot myndigheter och medier</a:t>
            </a:r>
          </a:p>
          <a:p>
            <a:pPr marL="285750" indent="-285750">
              <a:buFont typeface="Arial" panose="020B0604020202020204" pitchFamily="34" charset="0"/>
              <a:buChar char="•"/>
            </a:pPr>
            <a:endParaRPr lang="sv-SE" sz="2000" dirty="0">
              <a:solidFill>
                <a:schemeClr val="bg1"/>
              </a:solidFill>
            </a:endParaRPr>
          </a:p>
          <a:p>
            <a:pPr marL="285750" indent="-285750">
              <a:buFont typeface="Arial" panose="020B0604020202020204" pitchFamily="34" charset="0"/>
              <a:buChar char="•"/>
            </a:pPr>
            <a:r>
              <a:rPr lang="sv-SE" sz="2000" dirty="0">
                <a:solidFill>
                  <a:schemeClr val="bg1"/>
                </a:solidFill>
              </a:rPr>
              <a:t>Splittra befolkningen</a:t>
            </a:r>
          </a:p>
          <a:p>
            <a:pPr marL="285750" indent="-285750">
              <a:buFont typeface="Arial" panose="020B0604020202020204" pitchFamily="34" charset="0"/>
              <a:buChar char="•"/>
            </a:pPr>
            <a:endParaRPr lang="sv-SE" sz="2000" dirty="0">
              <a:solidFill>
                <a:schemeClr val="bg1"/>
              </a:solidFill>
            </a:endParaRPr>
          </a:p>
          <a:p>
            <a:pPr marL="285750" indent="-285750">
              <a:buFont typeface="Arial" panose="020B0604020202020204" pitchFamily="34" charset="0"/>
              <a:buChar char="•"/>
            </a:pPr>
            <a:r>
              <a:rPr lang="sv-SE" sz="2000" dirty="0">
                <a:solidFill>
                  <a:schemeClr val="bg1"/>
                </a:solidFill>
              </a:rPr>
              <a:t>Försvaga demokratin och påverka beslut eller opinion</a:t>
            </a:r>
          </a:p>
          <a:p>
            <a:pPr marL="285750" indent="-285750">
              <a:buFont typeface="Arial" panose="020B0604020202020204" pitchFamily="34" charset="0"/>
              <a:buChar char="•"/>
            </a:pPr>
            <a:endParaRPr lang="sv-SE" sz="2000" dirty="0">
              <a:solidFill>
                <a:schemeClr val="bg1"/>
              </a:solidFill>
            </a:endParaRPr>
          </a:p>
          <a:p>
            <a:pPr marL="285750" indent="-285750">
              <a:buFont typeface="Arial" panose="020B0604020202020204" pitchFamily="34" charset="0"/>
              <a:buChar char="•"/>
            </a:pPr>
            <a:r>
              <a:rPr lang="sv-SE" sz="2000" dirty="0">
                <a:solidFill>
                  <a:schemeClr val="bg1"/>
                </a:solidFill>
              </a:rPr>
              <a:t>Stärka sin egen </a:t>
            </a:r>
            <a:r>
              <a:rPr lang="sv-SE" dirty="0">
                <a:solidFill>
                  <a:schemeClr val="bg1"/>
                </a:solidFill>
              </a:rPr>
              <a:t>position</a:t>
            </a:r>
          </a:p>
        </p:txBody>
      </p:sp>
    </p:spTree>
    <p:extLst>
      <p:ext uri="{BB962C8B-B14F-4D97-AF65-F5344CB8AC3E}">
        <p14:creationId xmlns:p14="http://schemas.microsoft.com/office/powerpoint/2010/main" val="90687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0FE9D7-C7C5-87B7-A1FD-37BDBD1A597D}"/>
              </a:ext>
            </a:extLst>
          </p:cNvPr>
          <p:cNvSpPr>
            <a:spLocks noGrp="1"/>
          </p:cNvSpPr>
          <p:nvPr>
            <p:ph type="ctrTitle"/>
          </p:nvPr>
        </p:nvSpPr>
        <p:spPr/>
        <p:txBody>
          <a:bodyPr/>
          <a:lstStyle/>
          <a:p>
            <a:pPr algn="ctr"/>
            <a:r>
              <a:rPr lang="sv-SE" dirty="0"/>
              <a:t>Känna igen</a:t>
            </a:r>
          </a:p>
        </p:txBody>
      </p:sp>
    </p:spTree>
    <p:extLst>
      <p:ext uri="{BB962C8B-B14F-4D97-AF65-F5344CB8AC3E}">
        <p14:creationId xmlns:p14="http://schemas.microsoft.com/office/powerpoint/2010/main" val="126940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1F070F-B45C-2970-701F-B30876E3A619}"/>
              </a:ext>
            </a:extLst>
          </p:cNvPr>
          <p:cNvSpPr>
            <a:spLocks noGrp="1"/>
          </p:cNvSpPr>
          <p:nvPr>
            <p:ph type="title"/>
          </p:nvPr>
        </p:nvSpPr>
        <p:spPr/>
        <p:txBody>
          <a:bodyPr/>
          <a:lstStyle/>
          <a:p>
            <a:r>
              <a:rPr lang="sv-SE" dirty="0"/>
              <a:t>Vilka berättelser sprids och varför?</a:t>
            </a:r>
          </a:p>
        </p:txBody>
      </p:sp>
      <p:sp>
        <p:nvSpPr>
          <p:cNvPr id="3" name="Platshållare för text 2">
            <a:extLst>
              <a:ext uri="{FF2B5EF4-FFF2-40B4-BE49-F238E27FC236}">
                <a16:creationId xmlns:a16="http://schemas.microsoft.com/office/drawing/2014/main" id="{A95CEE24-1D04-8D39-84D0-4AE64AB2DD86}"/>
              </a:ext>
            </a:extLst>
          </p:cNvPr>
          <p:cNvSpPr>
            <a:spLocks noGrp="1"/>
          </p:cNvSpPr>
          <p:nvPr>
            <p:ph type="body" sz="quarter" idx="13"/>
          </p:nvPr>
        </p:nvSpPr>
        <p:spPr>
          <a:xfrm>
            <a:off x="2496808" y="2482849"/>
            <a:ext cx="7720617" cy="3719167"/>
          </a:xfrm>
        </p:spPr>
        <p:txBody>
          <a:bodyPr/>
          <a:lstStyle/>
          <a:p>
            <a:pPr fontAlgn="base"/>
            <a:r>
              <a:rPr lang="sv-SE" dirty="0"/>
              <a:t>”Strategiska narrativ” är berättelser som är medvetet konstruerade i syfte att få andra att reagera på ett visst sätt.</a:t>
            </a:r>
            <a:r>
              <a:rPr lang="en-US" dirty="0"/>
              <a:t>​</a:t>
            </a:r>
          </a:p>
          <a:p>
            <a:pPr fontAlgn="base"/>
            <a:r>
              <a:rPr lang="sv-SE" dirty="0"/>
              <a:t>För att känna igen dem behöver du ha kunskap om; </a:t>
            </a:r>
            <a:r>
              <a:rPr lang="en-US" dirty="0"/>
              <a:t>​</a:t>
            </a:r>
          </a:p>
          <a:p>
            <a:pPr fontAlgn="base"/>
            <a:r>
              <a:rPr lang="sv-SE" dirty="0"/>
              <a:t>Vilka berättelser som används,</a:t>
            </a:r>
            <a:endParaRPr lang="en-US" dirty="0"/>
          </a:p>
          <a:p>
            <a:pPr fontAlgn="base"/>
            <a:r>
              <a:rPr lang="sv-SE" dirty="0"/>
              <a:t>hur de anpassas efter målgrupp</a:t>
            </a:r>
            <a:r>
              <a:rPr lang="en-US" dirty="0"/>
              <a:t>​</a:t>
            </a:r>
          </a:p>
          <a:p>
            <a:pPr fontAlgn="base"/>
            <a:r>
              <a:rPr lang="sv-SE" dirty="0"/>
              <a:t>och vilka tekniker som används ​</a:t>
            </a:r>
          </a:p>
          <a:p>
            <a:pPr fontAlgn="base"/>
            <a:endParaRPr lang="en-US" dirty="0"/>
          </a:p>
          <a:p>
            <a:pPr marL="0" indent="0">
              <a:buNone/>
            </a:pPr>
            <a:endParaRPr lang="sv-SE" dirty="0"/>
          </a:p>
        </p:txBody>
      </p:sp>
    </p:spTree>
    <p:extLst>
      <p:ext uri="{BB962C8B-B14F-4D97-AF65-F5344CB8AC3E}">
        <p14:creationId xmlns:p14="http://schemas.microsoft.com/office/powerpoint/2010/main" val="23218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36986B-326A-9B21-5A9A-C30E6D389691}"/>
              </a:ext>
            </a:extLst>
          </p:cNvPr>
          <p:cNvSpPr>
            <a:spLocks noGrp="1"/>
          </p:cNvSpPr>
          <p:nvPr>
            <p:ph type="title"/>
          </p:nvPr>
        </p:nvSpPr>
        <p:spPr>
          <a:xfrm>
            <a:off x="7003175" y="972000"/>
            <a:ext cx="4140000" cy="1325563"/>
          </a:xfrm>
        </p:spPr>
        <p:txBody>
          <a:bodyPr anchor="b">
            <a:normAutofit/>
          </a:bodyPr>
          <a:lstStyle/>
          <a:p>
            <a:pPr>
              <a:lnSpc>
                <a:spcPct val="90000"/>
              </a:lnSpc>
            </a:pPr>
            <a:r>
              <a:rPr lang="sv-SE" sz="2800"/>
              <a:t>Tre vanliga ”strategiska narrativ”</a:t>
            </a:r>
          </a:p>
        </p:txBody>
      </p:sp>
      <p:sp>
        <p:nvSpPr>
          <p:cNvPr id="3" name="Platshållare för text 2">
            <a:extLst>
              <a:ext uri="{FF2B5EF4-FFF2-40B4-BE49-F238E27FC236}">
                <a16:creationId xmlns:a16="http://schemas.microsoft.com/office/drawing/2014/main" id="{6E4A4FE8-CC4E-636C-4721-9BD4DE7369F8}"/>
              </a:ext>
            </a:extLst>
          </p:cNvPr>
          <p:cNvSpPr>
            <a:spLocks noGrp="1"/>
          </p:cNvSpPr>
          <p:nvPr>
            <p:ph sz="half" idx="2"/>
          </p:nvPr>
        </p:nvSpPr>
        <p:spPr>
          <a:xfrm>
            <a:off x="7003175" y="2484000"/>
            <a:ext cx="4140000" cy="3240000"/>
          </a:xfrm>
        </p:spPr>
        <p:txBody>
          <a:bodyPr>
            <a:normAutofit/>
          </a:bodyPr>
          <a:lstStyle/>
          <a:p>
            <a:pPr marL="0" indent="0">
              <a:buNone/>
            </a:pPr>
            <a:endParaRPr lang="sv-SE" dirty="0"/>
          </a:p>
          <a:p>
            <a:pPr lvl="1" fontAlgn="base"/>
            <a:r>
              <a:rPr lang="sv-SE" sz="2000"/>
              <a:t>Nedbrytande </a:t>
            </a:r>
            <a:r>
              <a:rPr lang="en-US" sz="2000"/>
              <a:t>​</a:t>
            </a:r>
          </a:p>
          <a:p>
            <a:pPr lvl="1" fontAlgn="base"/>
            <a:r>
              <a:rPr lang="sv-SE" sz="2000"/>
              <a:t>Undvikande </a:t>
            </a:r>
            <a:r>
              <a:rPr lang="en-US" sz="2000"/>
              <a:t>​</a:t>
            </a:r>
          </a:p>
          <a:p>
            <a:pPr lvl="1" fontAlgn="base"/>
            <a:r>
              <a:rPr lang="sv-SE" sz="2000"/>
              <a:t>Konstruktiva </a:t>
            </a:r>
            <a:r>
              <a:rPr lang="en-US" sz="2000"/>
              <a:t>​</a:t>
            </a:r>
          </a:p>
          <a:p>
            <a:pPr marL="252000" lvl="1" indent="0" fontAlgn="base">
              <a:buNone/>
            </a:pPr>
            <a:endParaRPr lang="en-US" sz="2000"/>
          </a:p>
          <a:p>
            <a:endParaRPr lang="sv-SE" dirty="0"/>
          </a:p>
        </p:txBody>
      </p:sp>
      <p:pic>
        <p:nvPicPr>
          <p:cNvPr id="4" name="Bildobjekt 3" descr="En bild som visar text, skärmbild, Teckensnitt, design&#10;&#10;AI-genererat innehåll kan vara felaktigt.">
            <a:extLst>
              <a:ext uri="{FF2B5EF4-FFF2-40B4-BE49-F238E27FC236}">
                <a16:creationId xmlns:a16="http://schemas.microsoft.com/office/drawing/2014/main" id="{BCC1596B-8AEB-6AD3-5281-823B2ACD5583}"/>
              </a:ext>
            </a:extLst>
          </p:cNvPr>
          <p:cNvPicPr>
            <a:picLocks noChangeAspect="1"/>
          </p:cNvPicPr>
          <p:nvPr/>
        </p:nvPicPr>
        <p:blipFill>
          <a:blip r:embed="rId3">
            <a:extLst>
              <a:ext uri="{28A0092B-C50C-407E-A947-70E740481C1C}">
                <a14:useLocalDpi xmlns:a14="http://schemas.microsoft.com/office/drawing/2010/main" val="0"/>
              </a:ext>
            </a:extLst>
          </a:blip>
          <a:srcRect l="25614" r="24496"/>
          <a:stretch>
            <a:fillRect/>
          </a:stretch>
        </p:blipFill>
        <p:spPr>
          <a:xfrm>
            <a:off x="345601" y="10"/>
            <a:ext cx="5750400" cy="6857990"/>
          </a:xfrm>
          <a:prstGeom prst="rect">
            <a:avLst/>
          </a:prstGeom>
          <a:noFill/>
        </p:spPr>
      </p:pic>
    </p:spTree>
    <p:extLst>
      <p:ext uri="{BB962C8B-B14F-4D97-AF65-F5344CB8AC3E}">
        <p14:creationId xmlns:p14="http://schemas.microsoft.com/office/powerpoint/2010/main" val="1244376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2A3F34-B004-0EB1-340F-4DEAB8F018D1}"/>
              </a:ext>
            </a:extLst>
          </p:cNvPr>
          <p:cNvSpPr>
            <a:spLocks noGrp="1"/>
          </p:cNvSpPr>
          <p:nvPr>
            <p:ph type="title"/>
          </p:nvPr>
        </p:nvSpPr>
        <p:spPr/>
        <p:txBody>
          <a:bodyPr/>
          <a:lstStyle/>
          <a:p>
            <a:r>
              <a:rPr lang="sv-SE" dirty="0"/>
              <a:t>Ett samhälle i förfall!</a:t>
            </a:r>
          </a:p>
        </p:txBody>
      </p:sp>
      <p:sp>
        <p:nvSpPr>
          <p:cNvPr id="3" name="Platshållare för innehåll 2">
            <a:extLst>
              <a:ext uri="{FF2B5EF4-FFF2-40B4-BE49-F238E27FC236}">
                <a16:creationId xmlns:a16="http://schemas.microsoft.com/office/drawing/2014/main" id="{08A2D400-9F9F-E73D-D330-1988271CA70A}"/>
              </a:ext>
            </a:extLst>
          </p:cNvPr>
          <p:cNvSpPr>
            <a:spLocks noGrp="1"/>
          </p:cNvSpPr>
          <p:nvPr>
            <p:ph sz="half" idx="2"/>
          </p:nvPr>
        </p:nvSpPr>
        <p:spPr/>
        <p:txBody>
          <a:bodyPr/>
          <a:lstStyle/>
          <a:p>
            <a:r>
              <a:rPr lang="sv-SE"/>
              <a:t>Negativa och nedbrytande berättelser</a:t>
            </a:r>
          </a:p>
          <a:p>
            <a:r>
              <a:rPr lang="sv-SE"/>
              <a:t>Se hur dåliga de är!</a:t>
            </a:r>
          </a:p>
          <a:p>
            <a:r>
              <a:rPr lang="sv-SE"/>
              <a:t>Syfte att förstöra andras berättelser, underminera eller trycka undan </a:t>
            </a:r>
          </a:p>
          <a:p>
            <a:r>
              <a:rPr lang="sv-SE"/>
              <a:t>Skapa misstro, splittring eller rädsla hos målgruppen</a:t>
            </a:r>
          </a:p>
          <a:p>
            <a:r>
              <a:rPr lang="sv-SE"/>
              <a:t>Använder sig av riktiga berättelser, men i fel kontext – blir missvisande</a:t>
            </a:r>
            <a:endParaRPr lang="sv-SE" dirty="0"/>
          </a:p>
        </p:txBody>
      </p:sp>
      <p:pic>
        <p:nvPicPr>
          <p:cNvPr id="13" name="Bildobjekt 12">
            <a:extLst>
              <a:ext uri="{FF2B5EF4-FFF2-40B4-BE49-F238E27FC236}">
                <a16:creationId xmlns:a16="http://schemas.microsoft.com/office/drawing/2014/main" id="{0364CA98-AEDD-46F0-584C-302755E17951}"/>
              </a:ext>
            </a:extLst>
          </p:cNvPr>
          <p:cNvPicPr>
            <a:picLocks noChangeAspect="1"/>
          </p:cNvPicPr>
          <p:nvPr/>
        </p:nvPicPr>
        <p:blipFill>
          <a:blip r:embed="rId3"/>
          <a:srcRect b="15874"/>
          <a:stretch>
            <a:fillRect/>
          </a:stretch>
        </p:blipFill>
        <p:spPr>
          <a:xfrm>
            <a:off x="1290267" y="972000"/>
            <a:ext cx="3837103" cy="5559911"/>
          </a:xfrm>
          <a:prstGeom prst="rect">
            <a:avLst/>
          </a:prstGeom>
        </p:spPr>
      </p:pic>
      <p:sp>
        <p:nvSpPr>
          <p:cNvPr id="14" name="textruta 13">
            <a:extLst>
              <a:ext uri="{FF2B5EF4-FFF2-40B4-BE49-F238E27FC236}">
                <a16:creationId xmlns:a16="http://schemas.microsoft.com/office/drawing/2014/main" id="{97143BE3-CFE2-2270-A2A0-467D0FE7800B}"/>
              </a:ext>
            </a:extLst>
          </p:cNvPr>
          <p:cNvSpPr txBox="1"/>
          <p:nvPr/>
        </p:nvSpPr>
        <p:spPr>
          <a:xfrm>
            <a:off x="1290267" y="326089"/>
            <a:ext cx="1705886" cy="369332"/>
          </a:xfrm>
          <a:prstGeom prst="rect">
            <a:avLst/>
          </a:prstGeom>
          <a:solidFill>
            <a:schemeClr val="accent2"/>
          </a:solidFill>
        </p:spPr>
        <p:txBody>
          <a:bodyPr wrap="square" rtlCol="0">
            <a:spAutoFit/>
          </a:bodyPr>
          <a:lstStyle/>
          <a:p>
            <a:r>
              <a:rPr lang="sv-SE" b="1" dirty="0">
                <a:solidFill>
                  <a:schemeClr val="bg1"/>
                </a:solidFill>
              </a:rPr>
              <a:t>Nedbrytande</a:t>
            </a:r>
          </a:p>
        </p:txBody>
      </p:sp>
    </p:spTree>
    <p:extLst>
      <p:ext uri="{BB962C8B-B14F-4D97-AF65-F5344CB8AC3E}">
        <p14:creationId xmlns:p14="http://schemas.microsoft.com/office/powerpoint/2010/main" val="232104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1D9AE1-A097-E0C0-7820-8ACFECFA17F4}"/>
              </a:ext>
            </a:extLst>
          </p:cNvPr>
          <p:cNvSpPr>
            <a:spLocks noGrp="1"/>
          </p:cNvSpPr>
          <p:nvPr>
            <p:ph type="ctrTitle"/>
          </p:nvPr>
        </p:nvSpPr>
        <p:spPr>
          <a:xfrm>
            <a:off x="1984959" y="2049754"/>
            <a:ext cx="8222082" cy="2123658"/>
          </a:xfrm>
        </p:spPr>
        <p:txBody>
          <a:bodyPr/>
          <a:lstStyle/>
          <a:p>
            <a:pPr algn="ctr"/>
            <a:r>
              <a:rPr lang="sv-SE" sz="4800" dirty="0"/>
              <a:t>”Vi är alla en del av Sveriges psykologiska försvar”</a:t>
            </a:r>
          </a:p>
        </p:txBody>
      </p:sp>
    </p:spTree>
    <p:extLst>
      <p:ext uri="{BB962C8B-B14F-4D97-AF65-F5344CB8AC3E}">
        <p14:creationId xmlns:p14="http://schemas.microsoft.com/office/powerpoint/2010/main" val="2861403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AB4EA1-12D8-2CA5-A8F7-BD7E5BDA6AC6}"/>
              </a:ext>
            </a:extLst>
          </p:cNvPr>
          <p:cNvSpPr>
            <a:spLocks noGrp="1"/>
          </p:cNvSpPr>
          <p:nvPr>
            <p:ph type="title"/>
          </p:nvPr>
        </p:nvSpPr>
        <p:spPr>
          <a:xfrm>
            <a:off x="6524858" y="733880"/>
            <a:ext cx="4430933" cy="820619"/>
          </a:xfrm>
        </p:spPr>
        <p:txBody>
          <a:bodyPr/>
          <a:lstStyle/>
          <a:p>
            <a:r>
              <a:rPr lang="en-US" dirty="0"/>
              <a:t>Titta </a:t>
            </a:r>
            <a:r>
              <a:rPr lang="en-US" dirty="0" err="1"/>
              <a:t>där</a:t>
            </a:r>
            <a:r>
              <a:rPr lang="en-US" dirty="0"/>
              <a:t> </a:t>
            </a:r>
            <a:r>
              <a:rPr lang="en-US" dirty="0" err="1"/>
              <a:t>borta</a:t>
            </a:r>
            <a:r>
              <a:rPr lang="en-US" dirty="0"/>
              <a:t>!</a:t>
            </a:r>
            <a:endParaRPr lang="sv-SE" dirty="0"/>
          </a:p>
        </p:txBody>
      </p:sp>
      <p:sp>
        <p:nvSpPr>
          <p:cNvPr id="3" name="Platshållare för text 2">
            <a:extLst>
              <a:ext uri="{FF2B5EF4-FFF2-40B4-BE49-F238E27FC236}">
                <a16:creationId xmlns:a16="http://schemas.microsoft.com/office/drawing/2014/main" id="{9ECD4A8A-10C5-18BB-1C46-146D2F96E0E7}"/>
              </a:ext>
            </a:extLst>
          </p:cNvPr>
          <p:cNvSpPr>
            <a:spLocks noGrp="1"/>
          </p:cNvSpPr>
          <p:nvPr>
            <p:ph type="body" sz="quarter" idx="13"/>
          </p:nvPr>
        </p:nvSpPr>
        <p:spPr>
          <a:xfrm>
            <a:off x="6307810" y="1710814"/>
            <a:ext cx="5422190" cy="4198056"/>
          </a:xfrm>
        </p:spPr>
        <p:txBody>
          <a:bodyPr/>
          <a:lstStyle/>
          <a:p>
            <a:pPr>
              <a:lnSpc>
                <a:spcPct val="90000"/>
              </a:lnSpc>
            </a:pPr>
            <a:r>
              <a:rPr lang="sv-SE" dirty="0"/>
              <a:t>Undvikande och distraherande berättelser</a:t>
            </a:r>
          </a:p>
          <a:p>
            <a:pPr>
              <a:lnSpc>
                <a:spcPct val="90000"/>
              </a:lnSpc>
            </a:pPr>
            <a:r>
              <a:rPr lang="sv-SE" dirty="0"/>
              <a:t>Syfte att avleda uppmärksamheten och flytta fokus till irrelevanta frågor</a:t>
            </a:r>
          </a:p>
          <a:p>
            <a:pPr>
              <a:lnSpc>
                <a:spcPct val="90000"/>
              </a:lnSpc>
            </a:pPr>
            <a:r>
              <a:rPr lang="sv-SE" dirty="0"/>
              <a:t>Skapar en ofullständig och vilseledande bild </a:t>
            </a:r>
          </a:p>
          <a:p>
            <a:pPr>
              <a:lnSpc>
                <a:spcPct val="90000"/>
              </a:lnSpc>
            </a:pPr>
            <a:r>
              <a:rPr lang="sv-SE" dirty="0"/>
              <a:t>Görs ofta med humor, konspirationsteorier eller virala bilder</a:t>
            </a:r>
          </a:p>
        </p:txBody>
      </p:sp>
      <p:sp>
        <p:nvSpPr>
          <p:cNvPr id="4" name="textruta 3">
            <a:extLst>
              <a:ext uri="{FF2B5EF4-FFF2-40B4-BE49-F238E27FC236}">
                <a16:creationId xmlns:a16="http://schemas.microsoft.com/office/drawing/2014/main" id="{DD70A3EA-ED1B-7355-2C26-40DAD332523D}"/>
              </a:ext>
            </a:extLst>
          </p:cNvPr>
          <p:cNvSpPr txBox="1"/>
          <p:nvPr/>
        </p:nvSpPr>
        <p:spPr>
          <a:xfrm>
            <a:off x="827077" y="183237"/>
            <a:ext cx="1705886" cy="369332"/>
          </a:xfrm>
          <a:prstGeom prst="rect">
            <a:avLst/>
          </a:prstGeom>
          <a:solidFill>
            <a:schemeClr val="accent2"/>
          </a:solidFill>
        </p:spPr>
        <p:txBody>
          <a:bodyPr wrap="square" rtlCol="0">
            <a:spAutoFit/>
          </a:bodyPr>
          <a:lstStyle/>
          <a:p>
            <a:r>
              <a:rPr lang="sv-SE" b="1" dirty="0">
                <a:solidFill>
                  <a:schemeClr val="bg1"/>
                </a:solidFill>
              </a:rPr>
              <a:t>Undvikande</a:t>
            </a:r>
          </a:p>
        </p:txBody>
      </p:sp>
      <p:pic>
        <p:nvPicPr>
          <p:cNvPr id="6" name="Bildobjekt 5">
            <a:extLst>
              <a:ext uri="{FF2B5EF4-FFF2-40B4-BE49-F238E27FC236}">
                <a16:creationId xmlns:a16="http://schemas.microsoft.com/office/drawing/2014/main" id="{022E69C1-CEE0-1949-5F14-E2C6B659B71A}"/>
              </a:ext>
            </a:extLst>
          </p:cNvPr>
          <p:cNvPicPr>
            <a:picLocks noChangeAspect="1"/>
          </p:cNvPicPr>
          <p:nvPr/>
        </p:nvPicPr>
        <p:blipFill>
          <a:blip r:embed="rId3"/>
          <a:srcRect b="15874"/>
          <a:stretch>
            <a:fillRect/>
          </a:stretch>
        </p:blipFill>
        <p:spPr>
          <a:xfrm>
            <a:off x="3162390" y="367903"/>
            <a:ext cx="2661801" cy="3856914"/>
          </a:xfrm>
          <a:prstGeom prst="rect">
            <a:avLst/>
          </a:prstGeom>
        </p:spPr>
      </p:pic>
      <p:pic>
        <p:nvPicPr>
          <p:cNvPr id="5" name="Bildobjekt 4">
            <a:extLst>
              <a:ext uri="{FF2B5EF4-FFF2-40B4-BE49-F238E27FC236}">
                <a16:creationId xmlns:a16="http://schemas.microsoft.com/office/drawing/2014/main" id="{611B5F80-B34F-87D9-A3E5-9C70A009F2C6}"/>
              </a:ext>
            </a:extLst>
          </p:cNvPr>
          <p:cNvPicPr>
            <a:picLocks noChangeAspect="1"/>
          </p:cNvPicPr>
          <p:nvPr/>
        </p:nvPicPr>
        <p:blipFill>
          <a:blip r:embed="rId4"/>
          <a:srcRect b="18250"/>
          <a:stretch>
            <a:fillRect/>
          </a:stretch>
        </p:blipFill>
        <p:spPr>
          <a:xfrm>
            <a:off x="839426" y="3429000"/>
            <a:ext cx="3960386" cy="3245865"/>
          </a:xfrm>
          <a:prstGeom prst="rect">
            <a:avLst/>
          </a:prstGeom>
        </p:spPr>
      </p:pic>
    </p:spTree>
    <p:extLst>
      <p:ext uri="{BB962C8B-B14F-4D97-AF65-F5344CB8AC3E}">
        <p14:creationId xmlns:p14="http://schemas.microsoft.com/office/powerpoint/2010/main" val="1382334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DC40F2-FA84-DE6D-0D75-609232B41D1C}"/>
              </a:ext>
            </a:extLst>
          </p:cNvPr>
          <p:cNvSpPr>
            <a:spLocks noGrp="1"/>
          </p:cNvSpPr>
          <p:nvPr>
            <p:ph type="title"/>
          </p:nvPr>
        </p:nvSpPr>
        <p:spPr>
          <a:xfrm>
            <a:off x="7003175" y="456930"/>
            <a:ext cx="4140000" cy="1325563"/>
          </a:xfrm>
        </p:spPr>
        <p:txBody>
          <a:bodyPr/>
          <a:lstStyle/>
          <a:p>
            <a:r>
              <a:rPr lang="sv-SE" dirty="0"/>
              <a:t>Fler exempel: </a:t>
            </a:r>
          </a:p>
        </p:txBody>
      </p:sp>
      <p:sp>
        <p:nvSpPr>
          <p:cNvPr id="3" name="Platshållare för text 2">
            <a:extLst>
              <a:ext uri="{FF2B5EF4-FFF2-40B4-BE49-F238E27FC236}">
                <a16:creationId xmlns:a16="http://schemas.microsoft.com/office/drawing/2014/main" id="{1CE021F1-D54D-6D96-6B23-F61D4B339250}"/>
              </a:ext>
            </a:extLst>
          </p:cNvPr>
          <p:cNvSpPr>
            <a:spLocks noGrp="1"/>
          </p:cNvSpPr>
          <p:nvPr>
            <p:ph sz="half" idx="2"/>
          </p:nvPr>
        </p:nvSpPr>
        <p:spPr>
          <a:xfrm>
            <a:off x="7003175" y="1866484"/>
            <a:ext cx="4636052" cy="4053869"/>
          </a:xfrm>
        </p:spPr>
        <p:txBody>
          <a:bodyPr/>
          <a:lstStyle/>
          <a:p>
            <a:r>
              <a:rPr lang="sv-SE" dirty="0"/>
              <a:t>Tyskland 2021 debatt kring rysk gas och energipolitik, som skiftade fokus till en debatt kring husdjur och personangrepp. </a:t>
            </a:r>
          </a:p>
          <a:p>
            <a:pPr marL="0" indent="0">
              <a:buNone/>
            </a:pPr>
            <a:endParaRPr lang="sv-SE" dirty="0"/>
          </a:p>
          <a:p>
            <a:r>
              <a:rPr lang="sv-SE" dirty="0"/>
              <a:t>Valet i Moldavien 2025. Moldaviens EU-vänliga  regering med Maia </a:t>
            </a:r>
            <a:r>
              <a:rPr lang="sv-SE" dirty="0" err="1"/>
              <a:t>Sandau</a:t>
            </a:r>
            <a:r>
              <a:rPr lang="sv-SE" dirty="0"/>
              <a:t> anklagades för att  vara inblandad i </a:t>
            </a:r>
            <a:r>
              <a:rPr lang="sv-SE" dirty="0" err="1"/>
              <a:t>bla</a:t>
            </a:r>
            <a:r>
              <a:rPr lang="sv-SE" dirty="0"/>
              <a:t> barnhandel. Påstods också vilja skicka </a:t>
            </a:r>
            <a:r>
              <a:rPr lang="sv-SE" dirty="0" err="1"/>
              <a:t>moldaver</a:t>
            </a:r>
            <a:r>
              <a:rPr lang="sv-SE" dirty="0"/>
              <a:t> till fronten i Ukraina mm…</a:t>
            </a:r>
          </a:p>
          <a:p>
            <a:endParaRPr lang="sv-SE" dirty="0"/>
          </a:p>
        </p:txBody>
      </p:sp>
      <p:sp>
        <p:nvSpPr>
          <p:cNvPr id="5" name="textruta 4">
            <a:extLst>
              <a:ext uri="{FF2B5EF4-FFF2-40B4-BE49-F238E27FC236}">
                <a16:creationId xmlns:a16="http://schemas.microsoft.com/office/drawing/2014/main" id="{B73132E8-299E-3A8E-AE96-994067B43418}"/>
              </a:ext>
            </a:extLst>
          </p:cNvPr>
          <p:cNvSpPr txBox="1"/>
          <p:nvPr/>
        </p:nvSpPr>
        <p:spPr>
          <a:xfrm>
            <a:off x="530293" y="383063"/>
            <a:ext cx="1705886" cy="369332"/>
          </a:xfrm>
          <a:prstGeom prst="rect">
            <a:avLst/>
          </a:prstGeom>
          <a:solidFill>
            <a:schemeClr val="accent2"/>
          </a:solidFill>
        </p:spPr>
        <p:txBody>
          <a:bodyPr wrap="square" rtlCol="0">
            <a:spAutoFit/>
          </a:bodyPr>
          <a:lstStyle/>
          <a:p>
            <a:r>
              <a:rPr lang="sv-SE" b="1" dirty="0">
                <a:solidFill>
                  <a:schemeClr val="bg1"/>
                </a:solidFill>
              </a:rPr>
              <a:t>Undvikande</a:t>
            </a:r>
          </a:p>
        </p:txBody>
      </p:sp>
      <p:pic>
        <p:nvPicPr>
          <p:cNvPr id="4" name="Bildobjekt 3">
            <a:extLst>
              <a:ext uri="{FF2B5EF4-FFF2-40B4-BE49-F238E27FC236}">
                <a16:creationId xmlns:a16="http://schemas.microsoft.com/office/drawing/2014/main" id="{3E08AF97-9437-CDE8-658A-4FD45EBDBE0D}"/>
              </a:ext>
            </a:extLst>
          </p:cNvPr>
          <p:cNvPicPr>
            <a:picLocks noChangeAspect="1"/>
          </p:cNvPicPr>
          <p:nvPr/>
        </p:nvPicPr>
        <p:blipFill>
          <a:blip r:embed="rId3"/>
          <a:stretch>
            <a:fillRect/>
          </a:stretch>
        </p:blipFill>
        <p:spPr>
          <a:xfrm>
            <a:off x="4308300" y="1156665"/>
            <a:ext cx="2625301" cy="4541183"/>
          </a:xfrm>
          <a:prstGeom prst="rect">
            <a:avLst/>
          </a:prstGeom>
        </p:spPr>
      </p:pic>
      <p:pic>
        <p:nvPicPr>
          <p:cNvPr id="7" name="Bildobjekt 6">
            <a:extLst>
              <a:ext uri="{FF2B5EF4-FFF2-40B4-BE49-F238E27FC236}">
                <a16:creationId xmlns:a16="http://schemas.microsoft.com/office/drawing/2014/main" id="{AF032CBC-1E23-E381-AB89-DE9E1FAB3086}"/>
              </a:ext>
            </a:extLst>
          </p:cNvPr>
          <p:cNvPicPr>
            <a:picLocks noChangeAspect="1"/>
          </p:cNvPicPr>
          <p:nvPr/>
        </p:nvPicPr>
        <p:blipFill>
          <a:blip r:embed="rId4"/>
          <a:stretch>
            <a:fillRect/>
          </a:stretch>
        </p:blipFill>
        <p:spPr>
          <a:xfrm>
            <a:off x="677918" y="1362329"/>
            <a:ext cx="3482481" cy="3333657"/>
          </a:xfrm>
          <a:prstGeom prst="rect">
            <a:avLst/>
          </a:prstGeom>
        </p:spPr>
      </p:pic>
    </p:spTree>
    <p:extLst>
      <p:ext uri="{BB962C8B-B14F-4D97-AF65-F5344CB8AC3E}">
        <p14:creationId xmlns:p14="http://schemas.microsoft.com/office/powerpoint/2010/main" val="3338589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BEAF4-66DB-E102-5656-192C614C353C}"/>
              </a:ext>
            </a:extLst>
          </p:cNvPr>
          <p:cNvSpPr>
            <a:spLocks noGrp="1"/>
          </p:cNvSpPr>
          <p:nvPr>
            <p:ph type="title"/>
          </p:nvPr>
        </p:nvSpPr>
        <p:spPr>
          <a:xfrm>
            <a:off x="1334436" y="309218"/>
            <a:ext cx="7200000" cy="1325563"/>
          </a:xfrm>
        </p:spPr>
        <p:txBody>
          <a:bodyPr/>
          <a:lstStyle/>
          <a:p>
            <a:r>
              <a:rPr lang="sv-SE" dirty="0"/>
              <a:t>Könsbaserad desinformation</a:t>
            </a:r>
          </a:p>
        </p:txBody>
      </p:sp>
      <p:sp>
        <p:nvSpPr>
          <p:cNvPr id="3" name="Platshållare för text 2">
            <a:extLst>
              <a:ext uri="{FF2B5EF4-FFF2-40B4-BE49-F238E27FC236}">
                <a16:creationId xmlns:a16="http://schemas.microsoft.com/office/drawing/2014/main" id="{B670EF87-BE47-9903-C939-97BAEAF78237}"/>
              </a:ext>
            </a:extLst>
          </p:cNvPr>
          <p:cNvSpPr>
            <a:spLocks noGrp="1"/>
          </p:cNvSpPr>
          <p:nvPr>
            <p:ph type="body" sz="quarter" idx="13"/>
          </p:nvPr>
        </p:nvSpPr>
        <p:spPr>
          <a:xfrm>
            <a:off x="1414446" y="4653844"/>
            <a:ext cx="5314337" cy="1325563"/>
          </a:xfrm>
        </p:spPr>
        <p:txBody>
          <a:bodyPr/>
          <a:lstStyle/>
          <a:p>
            <a:pPr marL="0" indent="0">
              <a:buNone/>
            </a:pPr>
            <a:r>
              <a:rPr lang="sv-SE" sz="1800" dirty="0"/>
              <a:t>”I valtider ökar de systematiska påverkanskampanjerna. Könsbaserad desinformation är en effektiv och beprövad metod för att tysta kvinnor”</a:t>
            </a:r>
          </a:p>
          <a:p>
            <a:pPr marL="0" indent="0">
              <a:buNone/>
            </a:pPr>
            <a:endParaRPr lang="sv-SE" sz="1800" dirty="0"/>
          </a:p>
          <a:p>
            <a:pPr marL="0" indent="0">
              <a:buNone/>
            </a:pPr>
            <a:endParaRPr lang="sv-SE" dirty="0"/>
          </a:p>
          <a:p>
            <a:pPr marL="0" indent="0">
              <a:buNone/>
            </a:pPr>
            <a:endParaRPr lang="sv-SE" dirty="0"/>
          </a:p>
        </p:txBody>
      </p:sp>
      <p:pic>
        <p:nvPicPr>
          <p:cNvPr id="4" name="Bildobjekt 3">
            <a:extLst>
              <a:ext uri="{FF2B5EF4-FFF2-40B4-BE49-F238E27FC236}">
                <a16:creationId xmlns:a16="http://schemas.microsoft.com/office/drawing/2014/main" id="{ED645BF9-2E55-8FC6-609B-C7878F559638}"/>
              </a:ext>
            </a:extLst>
          </p:cNvPr>
          <p:cNvPicPr>
            <a:picLocks noChangeAspect="1"/>
          </p:cNvPicPr>
          <p:nvPr/>
        </p:nvPicPr>
        <p:blipFill>
          <a:blip r:embed="rId3"/>
          <a:stretch>
            <a:fillRect/>
          </a:stretch>
        </p:blipFill>
        <p:spPr>
          <a:xfrm>
            <a:off x="1495773" y="1859798"/>
            <a:ext cx="4600227" cy="2712764"/>
          </a:xfrm>
          <a:prstGeom prst="rect">
            <a:avLst/>
          </a:prstGeom>
        </p:spPr>
      </p:pic>
      <p:pic>
        <p:nvPicPr>
          <p:cNvPr id="5" name="Bildobjekt 4">
            <a:extLst>
              <a:ext uri="{FF2B5EF4-FFF2-40B4-BE49-F238E27FC236}">
                <a16:creationId xmlns:a16="http://schemas.microsoft.com/office/drawing/2014/main" id="{BCAAAD12-1B39-21F1-53C6-B6105704C4E9}"/>
              </a:ext>
            </a:extLst>
          </p:cNvPr>
          <p:cNvPicPr>
            <a:picLocks noChangeAspect="1"/>
          </p:cNvPicPr>
          <p:nvPr/>
        </p:nvPicPr>
        <p:blipFill>
          <a:blip r:embed="rId4"/>
          <a:stretch>
            <a:fillRect/>
          </a:stretch>
        </p:blipFill>
        <p:spPr>
          <a:xfrm>
            <a:off x="6648773" y="1859798"/>
            <a:ext cx="4798695" cy="3894592"/>
          </a:xfrm>
          <a:prstGeom prst="rect">
            <a:avLst/>
          </a:prstGeom>
        </p:spPr>
      </p:pic>
    </p:spTree>
    <p:extLst>
      <p:ext uri="{BB962C8B-B14F-4D97-AF65-F5344CB8AC3E}">
        <p14:creationId xmlns:p14="http://schemas.microsoft.com/office/powerpoint/2010/main" val="3445164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948BFF-8805-8C64-C14C-1E604845A821}"/>
              </a:ext>
            </a:extLst>
          </p:cNvPr>
          <p:cNvSpPr>
            <a:spLocks noGrp="1"/>
          </p:cNvSpPr>
          <p:nvPr>
            <p:ph type="title"/>
          </p:nvPr>
        </p:nvSpPr>
        <p:spPr>
          <a:xfrm>
            <a:off x="2496809" y="972000"/>
            <a:ext cx="7200000" cy="1325563"/>
          </a:xfrm>
        </p:spPr>
        <p:txBody>
          <a:bodyPr/>
          <a:lstStyle/>
          <a:p>
            <a:r>
              <a:rPr lang="sv-SE"/>
              <a:t>Se hur bra vi är!</a:t>
            </a:r>
          </a:p>
        </p:txBody>
      </p:sp>
      <p:sp>
        <p:nvSpPr>
          <p:cNvPr id="3" name="Platshållare för text 2">
            <a:extLst>
              <a:ext uri="{FF2B5EF4-FFF2-40B4-BE49-F238E27FC236}">
                <a16:creationId xmlns:a16="http://schemas.microsoft.com/office/drawing/2014/main" id="{4CF62F5B-33D0-54A1-521F-4B8D1B12B864}"/>
              </a:ext>
            </a:extLst>
          </p:cNvPr>
          <p:cNvSpPr>
            <a:spLocks noGrp="1"/>
          </p:cNvSpPr>
          <p:nvPr>
            <p:ph type="body" sz="quarter" idx="13"/>
          </p:nvPr>
        </p:nvSpPr>
        <p:spPr>
          <a:xfrm>
            <a:off x="2496809" y="2482850"/>
            <a:ext cx="7200000" cy="3240000"/>
          </a:xfrm>
        </p:spPr>
        <p:txBody>
          <a:bodyPr/>
          <a:lstStyle/>
          <a:p>
            <a:r>
              <a:rPr lang="sv-SE" dirty="0"/>
              <a:t>Positiva och konstruktiva berättelser</a:t>
            </a:r>
          </a:p>
          <a:p>
            <a:r>
              <a:rPr lang="sv-SE" dirty="0"/>
              <a:t>Syfte att bygga en positiv bild, ungefär som reklam eller marknadsföring </a:t>
            </a:r>
          </a:p>
          <a:p>
            <a:r>
              <a:rPr lang="sv-SE" dirty="0"/>
              <a:t>Använder gärna en existerande berättelse</a:t>
            </a:r>
          </a:p>
          <a:p>
            <a:r>
              <a:rPr lang="sv-SE" dirty="0"/>
              <a:t>Skillnaden är att det innehåller något vilseledande. Problem tonas ner eller döljs helt</a:t>
            </a:r>
          </a:p>
        </p:txBody>
      </p:sp>
      <p:sp>
        <p:nvSpPr>
          <p:cNvPr id="4" name="textruta 3">
            <a:extLst>
              <a:ext uri="{FF2B5EF4-FFF2-40B4-BE49-F238E27FC236}">
                <a16:creationId xmlns:a16="http://schemas.microsoft.com/office/drawing/2014/main" id="{73152C5B-9B54-5BA2-3048-564CC4CD23A6}"/>
              </a:ext>
            </a:extLst>
          </p:cNvPr>
          <p:cNvSpPr txBox="1"/>
          <p:nvPr/>
        </p:nvSpPr>
        <p:spPr>
          <a:xfrm>
            <a:off x="2496000" y="1135062"/>
            <a:ext cx="1705886" cy="369332"/>
          </a:xfrm>
          <a:prstGeom prst="rect">
            <a:avLst/>
          </a:prstGeom>
          <a:solidFill>
            <a:schemeClr val="accent2"/>
          </a:solidFill>
        </p:spPr>
        <p:txBody>
          <a:bodyPr wrap="square" rtlCol="0">
            <a:spAutoFit/>
          </a:bodyPr>
          <a:lstStyle/>
          <a:p>
            <a:r>
              <a:rPr lang="sv-SE" b="1">
                <a:solidFill>
                  <a:schemeClr val="bg1"/>
                </a:solidFill>
              </a:rPr>
              <a:t>Konstruktiva</a:t>
            </a:r>
          </a:p>
        </p:txBody>
      </p:sp>
    </p:spTree>
    <p:extLst>
      <p:ext uri="{BB962C8B-B14F-4D97-AF65-F5344CB8AC3E}">
        <p14:creationId xmlns:p14="http://schemas.microsoft.com/office/powerpoint/2010/main" val="2183040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23BF8E-C1C3-1153-699D-8E6B75DAFCA6}"/>
              </a:ext>
            </a:extLst>
          </p:cNvPr>
          <p:cNvSpPr>
            <a:spLocks noGrp="1"/>
          </p:cNvSpPr>
          <p:nvPr>
            <p:ph type="title"/>
          </p:nvPr>
        </p:nvSpPr>
        <p:spPr/>
        <p:txBody>
          <a:bodyPr/>
          <a:lstStyle/>
          <a:p>
            <a:r>
              <a:rPr lang="sv-SE" dirty="0"/>
              <a:t>Exempel:</a:t>
            </a:r>
          </a:p>
        </p:txBody>
      </p:sp>
      <p:sp>
        <p:nvSpPr>
          <p:cNvPr id="3" name="Platshållare för innehåll 2">
            <a:extLst>
              <a:ext uri="{FF2B5EF4-FFF2-40B4-BE49-F238E27FC236}">
                <a16:creationId xmlns:a16="http://schemas.microsoft.com/office/drawing/2014/main" id="{9E4B0202-5CC5-378E-A8E4-B83A11BFA7D1}"/>
              </a:ext>
            </a:extLst>
          </p:cNvPr>
          <p:cNvSpPr>
            <a:spLocks noGrp="1"/>
          </p:cNvSpPr>
          <p:nvPr>
            <p:ph sz="half" idx="2"/>
          </p:nvPr>
        </p:nvSpPr>
        <p:spPr/>
        <p:txBody>
          <a:bodyPr/>
          <a:lstStyle/>
          <a:p>
            <a:pPr marL="0" indent="0">
              <a:buNone/>
            </a:pPr>
            <a:r>
              <a:rPr lang="sv-SE" dirty="0"/>
              <a:t>Ryssland, Kina, Nordkorea…</a:t>
            </a:r>
          </a:p>
          <a:p>
            <a:pPr marL="0" indent="0">
              <a:buNone/>
            </a:pPr>
            <a:endParaRPr lang="sv-SE" dirty="0"/>
          </a:p>
          <a:p>
            <a:r>
              <a:rPr lang="sv-SE" dirty="0"/>
              <a:t>Staten kontrollerar all media</a:t>
            </a:r>
          </a:p>
          <a:p>
            <a:r>
              <a:rPr lang="sv-SE" dirty="0"/>
              <a:t>Hyllar en stark ledare ( en man)</a:t>
            </a:r>
          </a:p>
          <a:p>
            <a:r>
              <a:rPr lang="sv-SE" dirty="0"/>
              <a:t>skapa en bild av nationell enighet och styrka. Gärna militär</a:t>
            </a:r>
          </a:p>
          <a:p>
            <a:r>
              <a:rPr lang="sv-SE" dirty="0"/>
              <a:t>Utbildning och konst är starkt styrda av staten för att främja ideologin</a:t>
            </a:r>
          </a:p>
        </p:txBody>
      </p:sp>
      <p:pic>
        <p:nvPicPr>
          <p:cNvPr id="9" name="Platshållare för bild 8" descr="En bild som visar Människoansikte, klädsel, person, rita&#10;&#10;AI-genererat innehåll kan vara felaktigt.">
            <a:extLst>
              <a:ext uri="{FF2B5EF4-FFF2-40B4-BE49-F238E27FC236}">
                <a16:creationId xmlns:a16="http://schemas.microsoft.com/office/drawing/2014/main" id="{18C551E5-2604-FD21-41C2-9E925253E7E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052" r="22052"/>
          <a:stretch>
            <a:fillRect/>
          </a:stretch>
        </p:blipFill>
        <p:spPr>
          <a:xfrm>
            <a:off x="414119" y="29660"/>
            <a:ext cx="5725530" cy="6828339"/>
          </a:xfrm>
          <a:solidFill>
            <a:schemeClr val="bg2"/>
          </a:solidFill>
        </p:spPr>
      </p:pic>
      <p:sp>
        <p:nvSpPr>
          <p:cNvPr id="5" name="textruta 4">
            <a:extLst>
              <a:ext uri="{FF2B5EF4-FFF2-40B4-BE49-F238E27FC236}">
                <a16:creationId xmlns:a16="http://schemas.microsoft.com/office/drawing/2014/main" id="{7C8BE681-3D03-DD6A-0A8A-E6FAFA0C6892}"/>
              </a:ext>
            </a:extLst>
          </p:cNvPr>
          <p:cNvSpPr txBox="1"/>
          <p:nvPr/>
        </p:nvSpPr>
        <p:spPr>
          <a:xfrm>
            <a:off x="7003175" y="1265449"/>
            <a:ext cx="1705886" cy="369332"/>
          </a:xfrm>
          <a:prstGeom prst="rect">
            <a:avLst/>
          </a:prstGeom>
          <a:solidFill>
            <a:schemeClr val="accent2"/>
          </a:solidFill>
        </p:spPr>
        <p:txBody>
          <a:bodyPr wrap="square" rtlCol="0">
            <a:spAutoFit/>
          </a:bodyPr>
          <a:lstStyle/>
          <a:p>
            <a:r>
              <a:rPr lang="sv-SE" b="1" dirty="0">
                <a:solidFill>
                  <a:schemeClr val="bg1"/>
                </a:solidFill>
              </a:rPr>
              <a:t>Konstruktiva</a:t>
            </a:r>
          </a:p>
        </p:txBody>
      </p:sp>
    </p:spTree>
    <p:extLst>
      <p:ext uri="{BB962C8B-B14F-4D97-AF65-F5344CB8AC3E}">
        <p14:creationId xmlns:p14="http://schemas.microsoft.com/office/powerpoint/2010/main" val="1173662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F86B2B-0341-CF1C-AD2A-4C63964F5E0A}"/>
              </a:ext>
            </a:extLst>
          </p:cNvPr>
          <p:cNvSpPr>
            <a:spLocks noGrp="1"/>
          </p:cNvSpPr>
          <p:nvPr>
            <p:ph type="ctrTitle"/>
          </p:nvPr>
        </p:nvSpPr>
        <p:spPr>
          <a:xfrm>
            <a:off x="1911855" y="1970243"/>
            <a:ext cx="8911044" cy="2917513"/>
          </a:xfrm>
        </p:spPr>
        <p:txBody>
          <a:bodyPr/>
          <a:lstStyle/>
          <a:p>
            <a:pPr algn="ctr"/>
            <a:r>
              <a:rPr lang="sv-SE" dirty="0"/>
              <a:t>”Kina och Ryssland -informationskrigets nya axelmakter”</a:t>
            </a:r>
          </a:p>
        </p:txBody>
      </p:sp>
    </p:spTree>
    <p:extLst>
      <p:ext uri="{BB962C8B-B14F-4D97-AF65-F5344CB8AC3E}">
        <p14:creationId xmlns:p14="http://schemas.microsoft.com/office/powerpoint/2010/main" val="3222774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A832-B32E-28A6-C24B-09E7EE60AE5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4EAB7CA-E107-D128-9751-240E1C231887}"/>
              </a:ext>
            </a:extLst>
          </p:cNvPr>
          <p:cNvSpPr>
            <a:spLocks noGrp="1"/>
          </p:cNvSpPr>
          <p:nvPr>
            <p:ph type="ctrTitle"/>
          </p:nvPr>
        </p:nvSpPr>
        <p:spPr>
          <a:xfrm>
            <a:off x="838200" y="365125"/>
            <a:ext cx="10515600" cy="1325563"/>
          </a:xfrm>
        </p:spPr>
        <p:txBody>
          <a:bodyPr anchor="ctr">
            <a:normAutofit/>
          </a:bodyPr>
          <a:lstStyle/>
          <a:p>
            <a:r>
              <a:rPr lang="sv-SE" noProof="0" dirty="0"/>
              <a:t>Vanliga tekniker</a:t>
            </a:r>
          </a:p>
        </p:txBody>
      </p:sp>
      <p:sp>
        <p:nvSpPr>
          <p:cNvPr id="6" name="Frihandsfigur 5">
            <a:extLst>
              <a:ext uri="{FF2B5EF4-FFF2-40B4-BE49-F238E27FC236}">
                <a16:creationId xmlns:a16="http://schemas.microsoft.com/office/drawing/2014/main" id="{CE9EBE11-B33C-5414-CE98-D2C46ABB7C32}"/>
              </a:ext>
            </a:extLst>
          </p:cNvPr>
          <p:cNvSpPr/>
          <p:nvPr/>
        </p:nvSpPr>
        <p:spPr>
          <a:xfrm>
            <a:off x="838200" y="1909546"/>
            <a:ext cx="3034531" cy="1820718"/>
          </a:xfrm>
          <a:custGeom>
            <a:avLst/>
            <a:gdLst>
              <a:gd name="connsiteX0" fmla="*/ 0 w 3034531"/>
              <a:gd name="connsiteY0" fmla="*/ 0 h 1820718"/>
              <a:gd name="connsiteX1" fmla="*/ 3034531 w 3034531"/>
              <a:gd name="connsiteY1" fmla="*/ 0 h 1820718"/>
              <a:gd name="connsiteX2" fmla="*/ 3034531 w 3034531"/>
              <a:gd name="connsiteY2" fmla="*/ 1820718 h 1820718"/>
              <a:gd name="connsiteX3" fmla="*/ 0 w 3034531"/>
              <a:gd name="connsiteY3" fmla="*/ 1820718 h 1820718"/>
              <a:gd name="connsiteX4" fmla="*/ 0 w 3034531"/>
              <a:gd name="connsiteY4" fmla="*/ 0 h 182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531" h="1820718">
                <a:moveTo>
                  <a:pt x="0" y="0"/>
                </a:moveTo>
                <a:lnTo>
                  <a:pt x="3034531" y="0"/>
                </a:lnTo>
                <a:lnTo>
                  <a:pt x="3034531" y="1820718"/>
                </a:lnTo>
                <a:lnTo>
                  <a:pt x="0" y="1820718"/>
                </a:lnTo>
                <a:lnTo>
                  <a:pt x="0" y="0"/>
                </a:lnTo>
                <a:close/>
              </a:path>
            </a:pathLst>
          </a:custGeom>
          <a:ln>
            <a:noFill/>
          </a:ln>
        </p:spPr>
        <p:style>
          <a:lnRef idx="3">
            <a:scrgbClr r="0" g="0" b="0"/>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sv-SE" sz="2000" b="1" kern="1200" noProof="0" dirty="0"/>
              <a:t>Felaktig och vilseledande information </a:t>
            </a:r>
            <a:endParaRPr lang="sv-SE" sz="2000" kern="1200" noProof="0" dirty="0"/>
          </a:p>
        </p:txBody>
      </p:sp>
      <p:sp>
        <p:nvSpPr>
          <p:cNvPr id="8" name="Frihandsfigur 7">
            <a:extLst>
              <a:ext uri="{FF2B5EF4-FFF2-40B4-BE49-F238E27FC236}">
                <a16:creationId xmlns:a16="http://schemas.microsoft.com/office/drawing/2014/main" id="{5A061270-7969-D988-423C-6B3C2AFF3AF6}"/>
              </a:ext>
            </a:extLst>
          </p:cNvPr>
          <p:cNvSpPr/>
          <p:nvPr/>
        </p:nvSpPr>
        <p:spPr>
          <a:xfrm>
            <a:off x="4578734" y="1887770"/>
            <a:ext cx="3034531" cy="1820718"/>
          </a:xfrm>
          <a:custGeom>
            <a:avLst/>
            <a:gdLst>
              <a:gd name="connsiteX0" fmla="*/ 0 w 3034531"/>
              <a:gd name="connsiteY0" fmla="*/ 0 h 1820718"/>
              <a:gd name="connsiteX1" fmla="*/ 3034531 w 3034531"/>
              <a:gd name="connsiteY1" fmla="*/ 0 h 1820718"/>
              <a:gd name="connsiteX2" fmla="*/ 3034531 w 3034531"/>
              <a:gd name="connsiteY2" fmla="*/ 1820718 h 1820718"/>
              <a:gd name="connsiteX3" fmla="*/ 0 w 3034531"/>
              <a:gd name="connsiteY3" fmla="*/ 1820718 h 1820718"/>
              <a:gd name="connsiteX4" fmla="*/ 0 w 3034531"/>
              <a:gd name="connsiteY4" fmla="*/ 0 h 182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531" h="1820718">
                <a:moveTo>
                  <a:pt x="0" y="0"/>
                </a:moveTo>
                <a:lnTo>
                  <a:pt x="3034531" y="0"/>
                </a:lnTo>
                <a:lnTo>
                  <a:pt x="3034531" y="1820718"/>
                </a:lnTo>
                <a:lnTo>
                  <a:pt x="0" y="1820718"/>
                </a:lnTo>
                <a:lnTo>
                  <a:pt x="0" y="0"/>
                </a:lnTo>
                <a:close/>
              </a:path>
            </a:pathLst>
          </a:custGeom>
          <a:ln>
            <a:noFill/>
          </a:ln>
        </p:spPr>
        <p:style>
          <a:lnRef idx="3">
            <a:scrgbClr r="0" g="0" b="0"/>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sv-SE" sz="2000" b="1" kern="1200" noProof="0"/>
              <a:t>Distrahera och provocera </a:t>
            </a:r>
            <a:endParaRPr lang="sv-SE" sz="2000" kern="1200" noProof="0"/>
          </a:p>
        </p:txBody>
      </p:sp>
      <p:sp>
        <p:nvSpPr>
          <p:cNvPr id="10" name="Frihandsfigur 9">
            <a:extLst>
              <a:ext uri="{FF2B5EF4-FFF2-40B4-BE49-F238E27FC236}">
                <a16:creationId xmlns:a16="http://schemas.microsoft.com/office/drawing/2014/main" id="{989ED800-8904-292E-9D4B-0EFCB67EB00A}"/>
              </a:ext>
            </a:extLst>
          </p:cNvPr>
          <p:cNvSpPr/>
          <p:nvPr/>
        </p:nvSpPr>
        <p:spPr>
          <a:xfrm>
            <a:off x="8311207" y="1887770"/>
            <a:ext cx="3034531" cy="1820718"/>
          </a:xfrm>
          <a:custGeom>
            <a:avLst/>
            <a:gdLst>
              <a:gd name="connsiteX0" fmla="*/ 0 w 3034531"/>
              <a:gd name="connsiteY0" fmla="*/ 0 h 1820718"/>
              <a:gd name="connsiteX1" fmla="*/ 3034531 w 3034531"/>
              <a:gd name="connsiteY1" fmla="*/ 0 h 1820718"/>
              <a:gd name="connsiteX2" fmla="*/ 3034531 w 3034531"/>
              <a:gd name="connsiteY2" fmla="*/ 1820718 h 1820718"/>
              <a:gd name="connsiteX3" fmla="*/ 0 w 3034531"/>
              <a:gd name="connsiteY3" fmla="*/ 1820718 h 1820718"/>
              <a:gd name="connsiteX4" fmla="*/ 0 w 3034531"/>
              <a:gd name="connsiteY4" fmla="*/ 0 h 182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531" h="1820718">
                <a:moveTo>
                  <a:pt x="0" y="0"/>
                </a:moveTo>
                <a:lnTo>
                  <a:pt x="3034531" y="0"/>
                </a:lnTo>
                <a:lnTo>
                  <a:pt x="3034531" y="1820718"/>
                </a:lnTo>
                <a:lnTo>
                  <a:pt x="0" y="1820718"/>
                </a:lnTo>
                <a:lnTo>
                  <a:pt x="0" y="0"/>
                </a:lnTo>
                <a:close/>
              </a:path>
            </a:pathLst>
          </a:custGeom>
          <a:ln>
            <a:noFill/>
          </a:ln>
        </p:spPr>
        <p:style>
          <a:lnRef idx="3">
            <a:scrgbClr r="0" g="0" b="0"/>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sv-SE" sz="2000" b="1" kern="1200" noProof="0" dirty="0"/>
              <a:t>Utnyttja sociala nätverk och människors vanor</a:t>
            </a:r>
            <a:endParaRPr lang="sv-SE" sz="2000" kern="1200" noProof="0" dirty="0"/>
          </a:p>
        </p:txBody>
      </p:sp>
      <p:sp>
        <p:nvSpPr>
          <p:cNvPr id="3" name="textruta 2">
            <a:extLst>
              <a:ext uri="{FF2B5EF4-FFF2-40B4-BE49-F238E27FC236}">
                <a16:creationId xmlns:a16="http://schemas.microsoft.com/office/drawing/2014/main" id="{F6E4B6DF-6C55-2029-5735-B66844467309}"/>
              </a:ext>
            </a:extLst>
          </p:cNvPr>
          <p:cNvSpPr txBox="1"/>
          <p:nvPr/>
        </p:nvSpPr>
        <p:spPr>
          <a:xfrm>
            <a:off x="959370" y="4092315"/>
            <a:ext cx="2913361" cy="1754326"/>
          </a:xfrm>
          <a:prstGeom prst="rect">
            <a:avLst/>
          </a:prstGeom>
          <a:noFill/>
        </p:spPr>
        <p:txBody>
          <a:bodyPr wrap="square" rtlCol="0">
            <a:spAutoFit/>
          </a:bodyPr>
          <a:lstStyle/>
          <a:p>
            <a:pPr marL="285750" indent="-285750">
              <a:buFont typeface="Arial" panose="020B0604020202020204" pitchFamily="34" charset="0"/>
              <a:buChar char="•"/>
            </a:pPr>
            <a:r>
              <a:rPr lang="sv-SE" dirty="0"/>
              <a:t>Påhittade nyheter</a:t>
            </a:r>
          </a:p>
          <a:p>
            <a:pPr marL="285750" indent="-285750">
              <a:buFont typeface="Arial" panose="020B0604020202020204" pitchFamily="34" charset="0"/>
              <a:buChar char="•"/>
            </a:pPr>
            <a:r>
              <a:rPr lang="sv-SE" dirty="0"/>
              <a:t>Manipulerade bilder</a:t>
            </a:r>
          </a:p>
          <a:p>
            <a:pPr marL="285750" indent="-285750">
              <a:buFont typeface="Arial" panose="020B0604020202020204" pitchFamily="34" charset="0"/>
              <a:buChar char="•"/>
            </a:pPr>
            <a:r>
              <a:rPr lang="sv-SE" dirty="0"/>
              <a:t>Fejkade citat </a:t>
            </a:r>
          </a:p>
          <a:p>
            <a:pPr marL="285750" indent="-285750">
              <a:buFont typeface="Arial" panose="020B0604020202020204" pitchFamily="34" charset="0"/>
              <a:buChar char="•"/>
            </a:pPr>
            <a:r>
              <a:rPr lang="sv-SE" dirty="0"/>
              <a:t>Satir som presenteras som fakta</a:t>
            </a:r>
          </a:p>
          <a:p>
            <a:endParaRPr lang="sv-SE" dirty="0"/>
          </a:p>
        </p:txBody>
      </p:sp>
      <p:sp>
        <p:nvSpPr>
          <p:cNvPr id="4" name="textruta 3">
            <a:extLst>
              <a:ext uri="{FF2B5EF4-FFF2-40B4-BE49-F238E27FC236}">
                <a16:creationId xmlns:a16="http://schemas.microsoft.com/office/drawing/2014/main" id="{699948F2-E7AF-1F54-433E-6EE57EC9A335}"/>
              </a:ext>
            </a:extLst>
          </p:cNvPr>
          <p:cNvSpPr txBox="1"/>
          <p:nvPr/>
        </p:nvSpPr>
        <p:spPr>
          <a:xfrm>
            <a:off x="4578734" y="4092315"/>
            <a:ext cx="3034531" cy="1754326"/>
          </a:xfrm>
          <a:prstGeom prst="rect">
            <a:avLst/>
          </a:prstGeom>
          <a:noFill/>
        </p:spPr>
        <p:txBody>
          <a:bodyPr wrap="square" rtlCol="0">
            <a:spAutoFit/>
          </a:bodyPr>
          <a:lstStyle/>
          <a:p>
            <a:pPr marL="285750" indent="-285750">
              <a:buFont typeface="Arial" panose="020B0604020202020204" pitchFamily="34" charset="0"/>
              <a:buChar char="•"/>
            </a:pPr>
            <a:r>
              <a:rPr lang="sv-SE" dirty="0"/>
              <a:t>Angripa personer istället för sakfrågan</a:t>
            </a:r>
          </a:p>
          <a:p>
            <a:pPr marL="285750" indent="-285750">
              <a:buFont typeface="Arial" panose="020B0604020202020204" pitchFamily="34" charset="0"/>
              <a:buChar char="•"/>
            </a:pPr>
            <a:r>
              <a:rPr lang="sv-SE" dirty="0"/>
              <a:t>Retoriska knep som förvränger motståndarens argument</a:t>
            </a:r>
          </a:p>
          <a:p>
            <a:endParaRPr lang="sv-SE" dirty="0"/>
          </a:p>
        </p:txBody>
      </p:sp>
      <p:sp>
        <p:nvSpPr>
          <p:cNvPr id="5" name="textruta 4">
            <a:extLst>
              <a:ext uri="{FF2B5EF4-FFF2-40B4-BE49-F238E27FC236}">
                <a16:creationId xmlns:a16="http://schemas.microsoft.com/office/drawing/2014/main" id="{730A67A4-D77C-66AB-DD21-522CD3573657}"/>
              </a:ext>
            </a:extLst>
          </p:cNvPr>
          <p:cNvSpPr txBox="1"/>
          <p:nvPr/>
        </p:nvSpPr>
        <p:spPr>
          <a:xfrm>
            <a:off x="8319269" y="4107305"/>
            <a:ext cx="3034531" cy="1754326"/>
          </a:xfrm>
          <a:prstGeom prst="rect">
            <a:avLst/>
          </a:prstGeom>
          <a:noFill/>
        </p:spPr>
        <p:txBody>
          <a:bodyPr wrap="square" rtlCol="0">
            <a:spAutoFit/>
          </a:bodyPr>
          <a:lstStyle/>
          <a:p>
            <a:pPr marL="285750" indent="-285750">
              <a:buFont typeface="Arial" panose="020B0604020202020204" pitchFamily="34" charset="0"/>
              <a:buChar char="•"/>
            </a:pPr>
            <a:r>
              <a:rPr lang="sv-SE" dirty="0"/>
              <a:t>Betald reklam som ser ut som nyhetsinlägg, </a:t>
            </a:r>
          </a:p>
          <a:p>
            <a:pPr marL="285750" indent="-285750">
              <a:buFont typeface="Arial" panose="020B0604020202020204" pitchFamily="34" charset="0"/>
              <a:buChar char="•"/>
            </a:pPr>
            <a:r>
              <a:rPr lang="sv-SE" dirty="0"/>
              <a:t>Inlägg i slutna Facebook-grupper som bekräftar den egna uppfattningen.</a:t>
            </a:r>
          </a:p>
          <a:p>
            <a:endParaRPr lang="sv-SE" dirty="0"/>
          </a:p>
        </p:txBody>
      </p:sp>
    </p:spTree>
    <p:extLst>
      <p:ext uri="{BB962C8B-B14F-4D97-AF65-F5344CB8AC3E}">
        <p14:creationId xmlns:p14="http://schemas.microsoft.com/office/powerpoint/2010/main" val="226060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79E94-40DE-A05A-2705-05C454A67C9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CC23178-CBA7-D945-E3B6-E5ED8966A90B}"/>
              </a:ext>
            </a:extLst>
          </p:cNvPr>
          <p:cNvSpPr>
            <a:spLocks noGrp="1"/>
          </p:cNvSpPr>
          <p:nvPr>
            <p:ph type="ctrTitle"/>
          </p:nvPr>
        </p:nvSpPr>
        <p:spPr>
          <a:xfrm>
            <a:off x="838200" y="365125"/>
            <a:ext cx="10515600" cy="1325563"/>
          </a:xfrm>
        </p:spPr>
        <p:txBody>
          <a:bodyPr anchor="ctr">
            <a:normAutofit/>
          </a:bodyPr>
          <a:lstStyle/>
          <a:p>
            <a:r>
              <a:rPr lang="sv-SE" noProof="0"/>
              <a:t>Vanliga tekniker</a:t>
            </a:r>
          </a:p>
        </p:txBody>
      </p:sp>
      <p:sp>
        <p:nvSpPr>
          <p:cNvPr id="12" name="Frihandsfigur 11">
            <a:extLst>
              <a:ext uri="{FF2B5EF4-FFF2-40B4-BE49-F238E27FC236}">
                <a16:creationId xmlns:a16="http://schemas.microsoft.com/office/drawing/2014/main" id="{80DE47CE-2126-CF03-C388-4DFD61E2356C}"/>
              </a:ext>
            </a:extLst>
          </p:cNvPr>
          <p:cNvSpPr/>
          <p:nvPr/>
        </p:nvSpPr>
        <p:spPr>
          <a:xfrm>
            <a:off x="838200" y="1903073"/>
            <a:ext cx="3034531" cy="1820718"/>
          </a:xfrm>
          <a:custGeom>
            <a:avLst/>
            <a:gdLst>
              <a:gd name="connsiteX0" fmla="*/ 0 w 3034531"/>
              <a:gd name="connsiteY0" fmla="*/ 0 h 1820718"/>
              <a:gd name="connsiteX1" fmla="*/ 3034531 w 3034531"/>
              <a:gd name="connsiteY1" fmla="*/ 0 h 1820718"/>
              <a:gd name="connsiteX2" fmla="*/ 3034531 w 3034531"/>
              <a:gd name="connsiteY2" fmla="*/ 1820718 h 1820718"/>
              <a:gd name="connsiteX3" fmla="*/ 0 w 3034531"/>
              <a:gd name="connsiteY3" fmla="*/ 1820718 h 1820718"/>
              <a:gd name="connsiteX4" fmla="*/ 0 w 3034531"/>
              <a:gd name="connsiteY4" fmla="*/ 0 h 182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531" h="1820718">
                <a:moveTo>
                  <a:pt x="0" y="0"/>
                </a:moveTo>
                <a:lnTo>
                  <a:pt x="3034531" y="0"/>
                </a:lnTo>
                <a:lnTo>
                  <a:pt x="3034531" y="1820718"/>
                </a:lnTo>
                <a:lnTo>
                  <a:pt x="0" y="1820718"/>
                </a:lnTo>
                <a:lnTo>
                  <a:pt x="0" y="0"/>
                </a:lnTo>
                <a:close/>
              </a:path>
            </a:pathLst>
          </a:custGeom>
          <a:ln>
            <a:noFill/>
          </a:ln>
        </p:spPr>
        <p:style>
          <a:lnRef idx="3">
            <a:scrgbClr r="0" g="0" b="0"/>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sv-SE" sz="2000" b="1" dirty="0"/>
              <a:t>S</a:t>
            </a:r>
            <a:r>
              <a:rPr lang="sv-SE" sz="2000" b="1" kern="1200" noProof="0" dirty="0" err="1"/>
              <a:t>ymbolhandlingar</a:t>
            </a:r>
            <a:r>
              <a:rPr lang="sv-SE" sz="2000" b="1" kern="1200" noProof="0" dirty="0"/>
              <a:t> och synliga aktioner som sänder budskap</a:t>
            </a:r>
            <a:endParaRPr lang="sv-SE" sz="2000" kern="1200" noProof="0" dirty="0"/>
          </a:p>
        </p:txBody>
      </p:sp>
      <p:sp>
        <p:nvSpPr>
          <p:cNvPr id="14" name="Frihandsfigur 13">
            <a:extLst>
              <a:ext uri="{FF2B5EF4-FFF2-40B4-BE49-F238E27FC236}">
                <a16:creationId xmlns:a16="http://schemas.microsoft.com/office/drawing/2014/main" id="{85AB18EE-4508-E64D-0DDF-4826F9EA7438}"/>
              </a:ext>
            </a:extLst>
          </p:cNvPr>
          <p:cNvSpPr/>
          <p:nvPr/>
        </p:nvSpPr>
        <p:spPr>
          <a:xfrm>
            <a:off x="4387326" y="1903073"/>
            <a:ext cx="3034531" cy="1820718"/>
          </a:xfrm>
          <a:custGeom>
            <a:avLst/>
            <a:gdLst>
              <a:gd name="connsiteX0" fmla="*/ 0 w 3034531"/>
              <a:gd name="connsiteY0" fmla="*/ 0 h 1820718"/>
              <a:gd name="connsiteX1" fmla="*/ 3034531 w 3034531"/>
              <a:gd name="connsiteY1" fmla="*/ 0 h 1820718"/>
              <a:gd name="connsiteX2" fmla="*/ 3034531 w 3034531"/>
              <a:gd name="connsiteY2" fmla="*/ 1820718 h 1820718"/>
              <a:gd name="connsiteX3" fmla="*/ 0 w 3034531"/>
              <a:gd name="connsiteY3" fmla="*/ 1820718 h 1820718"/>
              <a:gd name="connsiteX4" fmla="*/ 0 w 3034531"/>
              <a:gd name="connsiteY4" fmla="*/ 0 h 182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531" h="1820718">
                <a:moveTo>
                  <a:pt x="0" y="0"/>
                </a:moveTo>
                <a:lnTo>
                  <a:pt x="3034531" y="0"/>
                </a:lnTo>
                <a:lnTo>
                  <a:pt x="3034531" y="1820718"/>
                </a:lnTo>
                <a:lnTo>
                  <a:pt x="0" y="1820718"/>
                </a:lnTo>
                <a:lnTo>
                  <a:pt x="0" y="0"/>
                </a:lnTo>
                <a:close/>
              </a:path>
            </a:pathLst>
          </a:custGeom>
          <a:ln>
            <a:noFill/>
          </a:ln>
        </p:spPr>
        <p:style>
          <a:lnRef idx="3">
            <a:scrgbClr r="0" g="0" b="0"/>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sv-SE" sz="2000" b="1" kern="1200" noProof="0" dirty="0"/>
              <a:t>Nyttja moderna tekniska verktyg för fabricering och spridning</a:t>
            </a:r>
            <a:endParaRPr lang="sv-SE" sz="2000" kern="1200" noProof="0" dirty="0"/>
          </a:p>
        </p:txBody>
      </p:sp>
      <p:sp>
        <p:nvSpPr>
          <p:cNvPr id="15" name="Frihandsfigur 14">
            <a:extLst>
              <a:ext uri="{FF2B5EF4-FFF2-40B4-BE49-F238E27FC236}">
                <a16:creationId xmlns:a16="http://schemas.microsoft.com/office/drawing/2014/main" id="{58DB3342-9B51-43EE-B8B2-D8ADBE77BE59}"/>
              </a:ext>
            </a:extLst>
          </p:cNvPr>
          <p:cNvSpPr/>
          <p:nvPr/>
        </p:nvSpPr>
        <p:spPr>
          <a:xfrm>
            <a:off x="7936453" y="1903073"/>
            <a:ext cx="3034531" cy="1820718"/>
          </a:xfrm>
          <a:custGeom>
            <a:avLst/>
            <a:gdLst>
              <a:gd name="connsiteX0" fmla="*/ 0 w 3034531"/>
              <a:gd name="connsiteY0" fmla="*/ 0 h 1820718"/>
              <a:gd name="connsiteX1" fmla="*/ 3034531 w 3034531"/>
              <a:gd name="connsiteY1" fmla="*/ 0 h 1820718"/>
              <a:gd name="connsiteX2" fmla="*/ 3034531 w 3034531"/>
              <a:gd name="connsiteY2" fmla="*/ 1820718 h 1820718"/>
              <a:gd name="connsiteX3" fmla="*/ 0 w 3034531"/>
              <a:gd name="connsiteY3" fmla="*/ 1820718 h 1820718"/>
              <a:gd name="connsiteX4" fmla="*/ 0 w 3034531"/>
              <a:gd name="connsiteY4" fmla="*/ 0 h 182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531" h="1820718">
                <a:moveTo>
                  <a:pt x="0" y="0"/>
                </a:moveTo>
                <a:lnTo>
                  <a:pt x="3034531" y="0"/>
                </a:lnTo>
                <a:lnTo>
                  <a:pt x="3034531" y="1820718"/>
                </a:lnTo>
                <a:lnTo>
                  <a:pt x="0" y="1820718"/>
                </a:lnTo>
                <a:lnTo>
                  <a:pt x="0" y="0"/>
                </a:lnTo>
                <a:close/>
              </a:path>
            </a:pathLst>
          </a:custGeom>
          <a:ln>
            <a:noFill/>
          </a:ln>
        </p:spPr>
        <p:style>
          <a:lnRef idx="3">
            <a:scrgbClr r="0" g="0" b="0"/>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8695" tIns="156081" rIns="148695" bIns="156081" numCol="1" spcCol="1270" anchor="ctr" anchorCtr="0">
            <a:noAutofit/>
          </a:bodyPr>
          <a:lstStyle/>
          <a:p>
            <a:pPr lvl="0" algn="ctr" defTabSz="889000">
              <a:lnSpc>
                <a:spcPct val="90000"/>
              </a:lnSpc>
              <a:spcBef>
                <a:spcPct val="0"/>
              </a:spcBef>
              <a:spcAft>
                <a:spcPct val="35000"/>
              </a:spcAft>
            </a:pPr>
            <a:r>
              <a:rPr lang="sv-SE" sz="2000" b="1" dirty="0"/>
              <a:t>Utge sig för att vara någon annan för att skapa förtroende.</a:t>
            </a:r>
            <a:endParaRPr lang="sv-SE" sz="2000" b="1" kern="1200" noProof="0" dirty="0"/>
          </a:p>
        </p:txBody>
      </p:sp>
      <p:sp>
        <p:nvSpPr>
          <p:cNvPr id="4" name="textruta 3">
            <a:extLst>
              <a:ext uri="{FF2B5EF4-FFF2-40B4-BE49-F238E27FC236}">
                <a16:creationId xmlns:a16="http://schemas.microsoft.com/office/drawing/2014/main" id="{9D157A38-F9A5-A2F0-54BB-00E794312E59}"/>
              </a:ext>
            </a:extLst>
          </p:cNvPr>
          <p:cNvSpPr txBox="1"/>
          <p:nvPr/>
        </p:nvSpPr>
        <p:spPr>
          <a:xfrm>
            <a:off x="709807" y="4160834"/>
            <a:ext cx="3162924" cy="1754326"/>
          </a:xfrm>
          <a:prstGeom prst="rect">
            <a:avLst/>
          </a:prstGeom>
          <a:noFill/>
        </p:spPr>
        <p:txBody>
          <a:bodyPr wrap="square" rtlCol="0">
            <a:spAutoFit/>
          </a:bodyPr>
          <a:lstStyle/>
          <a:p>
            <a:pPr marL="285750" indent="-285750">
              <a:buFont typeface="Arial" panose="020B0604020202020204" pitchFamily="34" charset="0"/>
              <a:buChar char="•"/>
            </a:pPr>
            <a:r>
              <a:rPr lang="sv-SE" dirty="0"/>
              <a:t>Läckor av hemliga dokument, </a:t>
            </a:r>
          </a:p>
          <a:p>
            <a:pPr marL="285750" indent="-285750">
              <a:buFont typeface="Arial" panose="020B0604020202020204" pitchFamily="34" charset="0"/>
              <a:buChar char="•"/>
            </a:pPr>
            <a:r>
              <a:rPr lang="sv-SE" dirty="0"/>
              <a:t>Hackning av myndighetssidor, </a:t>
            </a:r>
          </a:p>
          <a:p>
            <a:pPr marL="285750" indent="-285750">
              <a:buFont typeface="Arial" panose="020B0604020202020204" pitchFamily="34" charset="0"/>
              <a:buChar char="•"/>
            </a:pPr>
            <a:r>
              <a:rPr lang="sv-SE" dirty="0"/>
              <a:t>Offentliga demonstrationer med starka symboler.</a:t>
            </a:r>
          </a:p>
        </p:txBody>
      </p:sp>
      <p:sp>
        <p:nvSpPr>
          <p:cNvPr id="5" name="textruta 4">
            <a:extLst>
              <a:ext uri="{FF2B5EF4-FFF2-40B4-BE49-F238E27FC236}">
                <a16:creationId xmlns:a16="http://schemas.microsoft.com/office/drawing/2014/main" id="{8AD8FA05-8B5D-B573-A449-AC859060ACCC}"/>
              </a:ext>
            </a:extLst>
          </p:cNvPr>
          <p:cNvSpPr txBox="1"/>
          <p:nvPr/>
        </p:nvSpPr>
        <p:spPr>
          <a:xfrm>
            <a:off x="4387326" y="4201525"/>
            <a:ext cx="3072984" cy="1477328"/>
          </a:xfrm>
          <a:prstGeom prst="rect">
            <a:avLst/>
          </a:prstGeom>
          <a:noFill/>
        </p:spPr>
        <p:txBody>
          <a:bodyPr wrap="square" rtlCol="0">
            <a:spAutoFit/>
          </a:bodyPr>
          <a:lstStyle/>
          <a:p>
            <a:pPr marL="285750" indent="-285750">
              <a:buFont typeface="Arial" panose="020B0604020202020204" pitchFamily="34" charset="0"/>
              <a:buChar char="•"/>
            </a:pPr>
            <a:r>
              <a:rPr lang="sv-SE" dirty="0"/>
              <a:t>Botar som fyller kommentarsfält, </a:t>
            </a:r>
          </a:p>
          <a:p>
            <a:pPr marL="285750" indent="-285750">
              <a:buFont typeface="Arial" panose="020B0604020202020204" pitchFamily="34" charset="0"/>
              <a:buChar char="•"/>
            </a:pPr>
            <a:r>
              <a:rPr lang="sv-SE" dirty="0"/>
              <a:t>Falska användarkonton </a:t>
            </a:r>
          </a:p>
          <a:p>
            <a:pPr marL="285750" indent="-285750">
              <a:buFont typeface="Arial" panose="020B0604020202020204" pitchFamily="34" charset="0"/>
              <a:buChar char="•"/>
            </a:pPr>
            <a:r>
              <a:rPr lang="sv-SE" dirty="0"/>
              <a:t>AI-skapade </a:t>
            </a:r>
            <a:r>
              <a:rPr lang="sv-SE" dirty="0" err="1"/>
              <a:t>deepfake</a:t>
            </a:r>
            <a:r>
              <a:rPr lang="sv-SE" dirty="0"/>
              <a:t>-videos</a:t>
            </a:r>
          </a:p>
        </p:txBody>
      </p:sp>
      <p:sp>
        <p:nvSpPr>
          <p:cNvPr id="9" name="textruta 8">
            <a:extLst>
              <a:ext uri="{FF2B5EF4-FFF2-40B4-BE49-F238E27FC236}">
                <a16:creationId xmlns:a16="http://schemas.microsoft.com/office/drawing/2014/main" id="{5E216585-289D-2F0B-8F8D-B7727BD61D54}"/>
              </a:ext>
            </a:extLst>
          </p:cNvPr>
          <p:cNvSpPr txBox="1"/>
          <p:nvPr/>
        </p:nvSpPr>
        <p:spPr>
          <a:xfrm>
            <a:off x="8094689" y="4201525"/>
            <a:ext cx="2876295" cy="2031325"/>
          </a:xfrm>
          <a:prstGeom prst="rect">
            <a:avLst/>
          </a:prstGeom>
          <a:noFill/>
        </p:spPr>
        <p:txBody>
          <a:bodyPr wrap="square" rtlCol="0">
            <a:spAutoFit/>
          </a:bodyPr>
          <a:lstStyle/>
          <a:p>
            <a:pPr marL="285750" indent="-285750">
              <a:buFont typeface="Arial" panose="020B0604020202020204" pitchFamily="34" charset="0"/>
              <a:buChar char="•"/>
            </a:pPr>
            <a:r>
              <a:rPr lang="sv-SE" dirty="0"/>
              <a:t>Lockfåglar som låtsas vara journalister </a:t>
            </a:r>
          </a:p>
          <a:p>
            <a:pPr marL="285750" indent="-285750">
              <a:buFont typeface="Arial" panose="020B0604020202020204" pitchFamily="34" charset="0"/>
              <a:buChar char="•"/>
            </a:pPr>
            <a:r>
              <a:rPr lang="sv-SE" dirty="0"/>
              <a:t>Falska nyhetssajter med trovärdigt namn</a:t>
            </a:r>
          </a:p>
          <a:p>
            <a:pPr marL="285750" indent="-285750">
              <a:buFont typeface="Arial" panose="020B0604020202020204" pitchFamily="34" charset="0"/>
              <a:buChar char="•"/>
            </a:pPr>
            <a:r>
              <a:rPr lang="sv-SE" dirty="0"/>
              <a:t>Fejkade profiler som utger sig för att </a:t>
            </a:r>
            <a:r>
              <a:rPr lang="sv-SE"/>
              <a:t>vara experter</a:t>
            </a:r>
            <a:endParaRPr lang="sv-SE" dirty="0"/>
          </a:p>
        </p:txBody>
      </p:sp>
    </p:spTree>
    <p:extLst>
      <p:ext uri="{BB962C8B-B14F-4D97-AF65-F5344CB8AC3E}">
        <p14:creationId xmlns:p14="http://schemas.microsoft.com/office/powerpoint/2010/main" val="20911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73D68D-17CE-D407-BEAF-F37586A8AF3D}"/>
              </a:ext>
            </a:extLst>
          </p:cNvPr>
          <p:cNvSpPr>
            <a:spLocks noGrp="1"/>
          </p:cNvSpPr>
          <p:nvPr>
            <p:ph type="ctrTitle"/>
          </p:nvPr>
        </p:nvSpPr>
        <p:spPr>
          <a:xfrm>
            <a:off x="2856000" y="1963490"/>
            <a:ext cx="7439906" cy="2466006"/>
          </a:xfrm>
        </p:spPr>
        <p:txBody>
          <a:bodyPr/>
          <a:lstStyle/>
          <a:p>
            <a:pPr algn="ctr"/>
            <a:r>
              <a:rPr lang="sv-SE" dirty="0"/>
              <a:t>Några exempel från omvärlden…</a:t>
            </a:r>
          </a:p>
        </p:txBody>
      </p:sp>
    </p:spTree>
    <p:extLst>
      <p:ext uri="{BB962C8B-B14F-4D97-AF65-F5344CB8AC3E}">
        <p14:creationId xmlns:p14="http://schemas.microsoft.com/office/powerpoint/2010/main" val="1641041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0E92D21-98FB-6A9B-BE3B-21638CA97599}"/>
              </a:ext>
            </a:extLst>
          </p:cNvPr>
          <p:cNvPicPr>
            <a:picLocks noChangeAspect="1"/>
          </p:cNvPicPr>
          <p:nvPr/>
        </p:nvPicPr>
        <p:blipFill>
          <a:blip r:embed="rId3"/>
          <a:stretch>
            <a:fillRect/>
          </a:stretch>
        </p:blipFill>
        <p:spPr>
          <a:xfrm>
            <a:off x="854439" y="1322401"/>
            <a:ext cx="2768162" cy="5160532"/>
          </a:xfrm>
          <a:prstGeom prst="rect">
            <a:avLst/>
          </a:prstGeom>
        </p:spPr>
      </p:pic>
      <p:pic>
        <p:nvPicPr>
          <p:cNvPr id="6" name="Bildobjekt 5">
            <a:extLst>
              <a:ext uri="{FF2B5EF4-FFF2-40B4-BE49-F238E27FC236}">
                <a16:creationId xmlns:a16="http://schemas.microsoft.com/office/drawing/2014/main" id="{4771ABF7-4B9B-8AE7-7261-5793D4F5D12E}"/>
              </a:ext>
            </a:extLst>
          </p:cNvPr>
          <p:cNvPicPr>
            <a:picLocks noChangeAspect="1"/>
          </p:cNvPicPr>
          <p:nvPr/>
        </p:nvPicPr>
        <p:blipFill>
          <a:blip r:embed="rId4"/>
          <a:stretch>
            <a:fillRect/>
          </a:stretch>
        </p:blipFill>
        <p:spPr>
          <a:xfrm>
            <a:off x="4573747" y="1322401"/>
            <a:ext cx="3995654" cy="2676056"/>
          </a:xfrm>
          <a:prstGeom prst="rect">
            <a:avLst/>
          </a:prstGeom>
        </p:spPr>
      </p:pic>
      <p:pic>
        <p:nvPicPr>
          <p:cNvPr id="7" name="Bildobjekt 6">
            <a:extLst>
              <a:ext uri="{FF2B5EF4-FFF2-40B4-BE49-F238E27FC236}">
                <a16:creationId xmlns:a16="http://schemas.microsoft.com/office/drawing/2014/main" id="{AAC74F2A-801F-A608-A65C-05D23D8A0D57}"/>
              </a:ext>
            </a:extLst>
          </p:cNvPr>
          <p:cNvPicPr>
            <a:picLocks noChangeAspect="1"/>
          </p:cNvPicPr>
          <p:nvPr/>
        </p:nvPicPr>
        <p:blipFill>
          <a:blip r:embed="rId5"/>
          <a:stretch>
            <a:fillRect/>
          </a:stretch>
        </p:blipFill>
        <p:spPr>
          <a:xfrm>
            <a:off x="4573747" y="3460333"/>
            <a:ext cx="5391206" cy="3097863"/>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Pennanteckning 8">
                <a:extLst>
                  <a:ext uri="{FF2B5EF4-FFF2-40B4-BE49-F238E27FC236}">
                    <a16:creationId xmlns:a16="http://schemas.microsoft.com/office/drawing/2014/main" id="{652292F7-3EB4-C4F1-5B0E-82E58798A35A}"/>
                  </a:ext>
                </a:extLst>
              </p14:cNvPr>
              <p14:cNvContentPartPr/>
              <p14:nvPr/>
            </p14:nvContentPartPr>
            <p14:xfrm>
              <a:off x="744610" y="2175846"/>
              <a:ext cx="1909800" cy="34200"/>
            </p14:xfrm>
          </p:contentPart>
        </mc:Choice>
        <mc:Fallback xmlns="">
          <p:pic>
            <p:nvPicPr>
              <p:cNvPr id="9" name="Pennanteckning 8">
                <a:extLst>
                  <a:ext uri="{FF2B5EF4-FFF2-40B4-BE49-F238E27FC236}">
                    <a16:creationId xmlns:a16="http://schemas.microsoft.com/office/drawing/2014/main" id="{652292F7-3EB4-C4F1-5B0E-82E58798A35A}"/>
                  </a:ext>
                </a:extLst>
              </p:cNvPr>
              <p:cNvPicPr/>
              <p:nvPr/>
            </p:nvPicPr>
            <p:blipFill>
              <a:blip r:embed="rId7"/>
              <a:stretch>
                <a:fillRect/>
              </a:stretch>
            </p:blipFill>
            <p:spPr>
              <a:xfrm>
                <a:off x="690610" y="2067846"/>
                <a:ext cx="201744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Pennanteckning 9">
                <a:extLst>
                  <a:ext uri="{FF2B5EF4-FFF2-40B4-BE49-F238E27FC236}">
                    <a16:creationId xmlns:a16="http://schemas.microsoft.com/office/drawing/2014/main" id="{2D9F9B04-B4E6-D777-6CEC-98A5D6DB6A77}"/>
                  </a:ext>
                </a:extLst>
              </p14:cNvPr>
              <p14:cNvContentPartPr/>
              <p14:nvPr/>
            </p14:nvContentPartPr>
            <p14:xfrm>
              <a:off x="4573570" y="1371606"/>
              <a:ext cx="2146320" cy="52920"/>
            </p14:xfrm>
          </p:contentPart>
        </mc:Choice>
        <mc:Fallback xmlns="">
          <p:pic>
            <p:nvPicPr>
              <p:cNvPr id="10" name="Pennanteckning 9">
                <a:extLst>
                  <a:ext uri="{FF2B5EF4-FFF2-40B4-BE49-F238E27FC236}">
                    <a16:creationId xmlns:a16="http://schemas.microsoft.com/office/drawing/2014/main" id="{2D9F9B04-B4E6-D777-6CEC-98A5D6DB6A77}"/>
                  </a:ext>
                </a:extLst>
              </p:cNvPr>
              <p:cNvPicPr/>
              <p:nvPr/>
            </p:nvPicPr>
            <p:blipFill>
              <a:blip r:embed="rId9"/>
              <a:stretch>
                <a:fillRect/>
              </a:stretch>
            </p:blipFill>
            <p:spPr>
              <a:xfrm>
                <a:off x="4519570" y="1263606"/>
                <a:ext cx="2253960" cy="268560"/>
              </a:xfrm>
              <a:prstGeom prst="rect">
                <a:avLst/>
              </a:prstGeom>
            </p:spPr>
          </p:pic>
        </mc:Fallback>
      </mc:AlternateContent>
      <p:sp>
        <p:nvSpPr>
          <p:cNvPr id="2" name="Rubrik 1">
            <a:extLst>
              <a:ext uri="{FF2B5EF4-FFF2-40B4-BE49-F238E27FC236}">
                <a16:creationId xmlns:a16="http://schemas.microsoft.com/office/drawing/2014/main" id="{184959F7-81C2-FDBA-1CBC-01D91C545C22}"/>
              </a:ext>
            </a:extLst>
          </p:cNvPr>
          <p:cNvSpPr>
            <a:spLocks noGrp="1"/>
          </p:cNvSpPr>
          <p:nvPr>
            <p:ph type="title"/>
          </p:nvPr>
        </p:nvSpPr>
        <p:spPr>
          <a:xfrm>
            <a:off x="744610" y="699062"/>
            <a:ext cx="10985427" cy="793381"/>
          </a:xfrm>
        </p:spPr>
        <p:txBody>
          <a:bodyPr/>
          <a:lstStyle/>
          <a:p>
            <a:r>
              <a:rPr lang="sv-SE"/>
              <a:t>Falska brev från dåvarande försvarsministern</a:t>
            </a:r>
            <a:br>
              <a:rPr lang="sv-SE"/>
            </a:br>
            <a:endParaRPr lang="sv-SE"/>
          </a:p>
        </p:txBody>
      </p:sp>
    </p:spTree>
    <p:extLst>
      <p:ext uri="{BB962C8B-B14F-4D97-AF65-F5344CB8AC3E}">
        <p14:creationId xmlns:p14="http://schemas.microsoft.com/office/powerpoint/2010/main" val="383570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D587EB-976B-BE64-2A64-7EB5851BB46C}"/>
              </a:ext>
            </a:extLst>
          </p:cNvPr>
          <p:cNvSpPr>
            <a:spLocks noGrp="1"/>
          </p:cNvSpPr>
          <p:nvPr>
            <p:ph type="title"/>
          </p:nvPr>
        </p:nvSpPr>
        <p:spPr>
          <a:xfrm>
            <a:off x="7003175" y="972000"/>
            <a:ext cx="4140000" cy="1325563"/>
          </a:xfrm>
        </p:spPr>
        <p:txBody>
          <a:bodyPr anchor="b">
            <a:normAutofit/>
          </a:bodyPr>
          <a:lstStyle/>
          <a:p>
            <a:pPr>
              <a:lnSpc>
                <a:spcPct val="90000"/>
              </a:lnSpc>
            </a:pPr>
            <a:r>
              <a:rPr lang="sv-SE" sz="3100" dirty="0"/>
              <a:t>Psykologiskt försvar</a:t>
            </a:r>
          </a:p>
        </p:txBody>
      </p:sp>
      <p:sp>
        <p:nvSpPr>
          <p:cNvPr id="3" name="Platshållare för text 2">
            <a:extLst>
              <a:ext uri="{FF2B5EF4-FFF2-40B4-BE49-F238E27FC236}">
                <a16:creationId xmlns:a16="http://schemas.microsoft.com/office/drawing/2014/main" id="{77D5F918-52E7-D21D-B42C-0A01AED976ED}"/>
              </a:ext>
            </a:extLst>
          </p:cNvPr>
          <p:cNvSpPr>
            <a:spLocks noGrp="1"/>
          </p:cNvSpPr>
          <p:nvPr>
            <p:ph sz="half" idx="2"/>
          </p:nvPr>
        </p:nvSpPr>
        <p:spPr>
          <a:xfrm>
            <a:off x="7003175" y="2484000"/>
            <a:ext cx="4140000" cy="3240000"/>
          </a:xfrm>
        </p:spPr>
        <p:txBody>
          <a:bodyPr>
            <a:normAutofit/>
          </a:bodyPr>
          <a:lstStyle/>
          <a:p>
            <a:pPr marL="0" indent="0">
              <a:lnSpc>
                <a:spcPct val="90000"/>
              </a:lnSpc>
              <a:buNone/>
            </a:pPr>
            <a:r>
              <a:rPr lang="sv-SE"/>
              <a:t>”Samhällets gemensamma förmåga att identifiera och stå emot otillbörlig informationspåverkan och annan vilseledande information som riktas mot Sverige i syfte att påverka våra beslut, uppfattningar eller beteenden.”</a:t>
            </a:r>
          </a:p>
          <a:p>
            <a:pPr marL="0" indent="0">
              <a:lnSpc>
                <a:spcPct val="90000"/>
              </a:lnSpc>
              <a:buNone/>
            </a:pPr>
            <a:br>
              <a:rPr lang="sv-SE" b="1"/>
            </a:br>
            <a:r>
              <a:rPr lang="sv-SE" b="1"/>
              <a:t>Myndigheten för psykologiskt försvar</a:t>
            </a:r>
          </a:p>
        </p:txBody>
      </p:sp>
      <p:pic>
        <p:nvPicPr>
          <p:cNvPr id="5" name="Platshållare för bild 4">
            <a:extLst>
              <a:ext uri="{FF2B5EF4-FFF2-40B4-BE49-F238E27FC236}">
                <a16:creationId xmlns:a16="http://schemas.microsoft.com/office/drawing/2014/main" id="{94883350-7F71-9D42-7B5B-5104A673EE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326" r="23326"/>
          <a:stretch>
            <a:fillRect/>
          </a:stretch>
        </p:blipFill>
        <p:spPr>
          <a:xfrm>
            <a:off x="0" y="0"/>
            <a:ext cx="5749925" cy="6858000"/>
          </a:xfrm>
        </p:spPr>
      </p:pic>
    </p:spTree>
    <p:extLst>
      <p:ext uri="{BB962C8B-B14F-4D97-AF65-F5344CB8AC3E}">
        <p14:creationId xmlns:p14="http://schemas.microsoft.com/office/powerpoint/2010/main" val="1032797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D5CBC6-DE82-90CB-456E-C39C98495A4D}"/>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CC7DA162-D78F-F432-81D7-222758935B56}"/>
              </a:ext>
            </a:extLst>
          </p:cNvPr>
          <p:cNvSpPr>
            <a:spLocks noGrp="1"/>
          </p:cNvSpPr>
          <p:nvPr>
            <p:ph type="body" sz="quarter" idx="13"/>
          </p:nvPr>
        </p:nvSpPr>
        <p:spPr/>
        <p:txBody>
          <a:bodyPr/>
          <a:lstStyle/>
          <a:p>
            <a:endParaRPr lang="sv-SE"/>
          </a:p>
        </p:txBody>
      </p:sp>
      <p:pic>
        <p:nvPicPr>
          <p:cNvPr id="4" name="Bildobjekt 3">
            <a:extLst>
              <a:ext uri="{FF2B5EF4-FFF2-40B4-BE49-F238E27FC236}">
                <a16:creationId xmlns:a16="http://schemas.microsoft.com/office/drawing/2014/main" id="{E04DE190-E009-F74B-BCB3-651C13BA6EC6}"/>
              </a:ext>
            </a:extLst>
          </p:cNvPr>
          <p:cNvPicPr>
            <a:picLocks noChangeAspect="1"/>
          </p:cNvPicPr>
          <p:nvPr/>
        </p:nvPicPr>
        <p:blipFill>
          <a:blip r:embed="rId3"/>
          <a:stretch>
            <a:fillRect/>
          </a:stretch>
        </p:blipFill>
        <p:spPr>
          <a:xfrm>
            <a:off x="1970461" y="0"/>
            <a:ext cx="7724730" cy="6858000"/>
          </a:xfrm>
          <a:prstGeom prst="rect">
            <a:avLst/>
          </a:prstGeom>
        </p:spPr>
      </p:pic>
    </p:spTree>
    <p:extLst>
      <p:ext uri="{BB962C8B-B14F-4D97-AF65-F5344CB8AC3E}">
        <p14:creationId xmlns:p14="http://schemas.microsoft.com/office/powerpoint/2010/main" val="19229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E6DDD9-5A76-2D21-A35D-0FEE1F264AC1}"/>
              </a:ext>
            </a:extLst>
          </p:cNvPr>
          <p:cNvSpPr>
            <a:spLocks noGrp="1"/>
          </p:cNvSpPr>
          <p:nvPr>
            <p:ph type="title"/>
          </p:nvPr>
        </p:nvSpPr>
        <p:spPr/>
        <p:txBody>
          <a:bodyPr/>
          <a:lstStyle/>
          <a:p>
            <a:endParaRPr lang="sv-SE"/>
          </a:p>
        </p:txBody>
      </p:sp>
      <p:pic>
        <p:nvPicPr>
          <p:cNvPr id="4" name="Bildobjekt 3">
            <a:extLst>
              <a:ext uri="{FF2B5EF4-FFF2-40B4-BE49-F238E27FC236}">
                <a16:creationId xmlns:a16="http://schemas.microsoft.com/office/drawing/2014/main" id="{A13B71BE-BCC3-D5E4-C458-7D90035EA3C6}"/>
              </a:ext>
            </a:extLst>
          </p:cNvPr>
          <p:cNvPicPr>
            <a:picLocks noChangeAspect="1"/>
          </p:cNvPicPr>
          <p:nvPr/>
        </p:nvPicPr>
        <p:blipFill>
          <a:blip r:embed="rId3"/>
          <a:stretch>
            <a:fillRect/>
          </a:stretch>
        </p:blipFill>
        <p:spPr>
          <a:xfrm>
            <a:off x="2168236" y="0"/>
            <a:ext cx="7772400" cy="6785428"/>
          </a:xfrm>
          <a:prstGeom prst="rect">
            <a:avLst/>
          </a:prstGeom>
        </p:spPr>
      </p:pic>
    </p:spTree>
    <p:extLst>
      <p:ext uri="{BB962C8B-B14F-4D97-AF65-F5344CB8AC3E}">
        <p14:creationId xmlns:p14="http://schemas.microsoft.com/office/powerpoint/2010/main" val="380937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15A629CE-F328-3991-5CBD-D815C2E56BD8}"/>
              </a:ext>
            </a:extLst>
          </p:cNvPr>
          <p:cNvSpPr/>
          <p:nvPr/>
        </p:nvSpPr>
        <p:spPr>
          <a:xfrm>
            <a:off x="337457" y="0"/>
            <a:ext cx="5758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3F21381-A2C9-6E3E-2E8B-7C22A81B4D13}"/>
              </a:ext>
            </a:extLst>
          </p:cNvPr>
          <p:cNvSpPr>
            <a:spLocks noGrp="1"/>
          </p:cNvSpPr>
          <p:nvPr>
            <p:ph type="title"/>
          </p:nvPr>
        </p:nvSpPr>
        <p:spPr>
          <a:xfrm>
            <a:off x="7002463" y="608332"/>
            <a:ext cx="4140200" cy="595993"/>
          </a:xfrm>
        </p:spPr>
        <p:txBody>
          <a:bodyPr/>
          <a:lstStyle/>
          <a:p>
            <a:r>
              <a:rPr lang="sv-SE"/>
              <a:t>LVU-kampanjen</a:t>
            </a:r>
          </a:p>
        </p:txBody>
      </p:sp>
      <p:sp>
        <p:nvSpPr>
          <p:cNvPr id="3" name="Platshållare för innehåll 2">
            <a:extLst>
              <a:ext uri="{FF2B5EF4-FFF2-40B4-BE49-F238E27FC236}">
                <a16:creationId xmlns:a16="http://schemas.microsoft.com/office/drawing/2014/main" id="{9DA56BB1-EE4F-6A1F-78E7-0013710247AD}"/>
              </a:ext>
            </a:extLst>
          </p:cNvPr>
          <p:cNvSpPr>
            <a:spLocks noGrp="1"/>
          </p:cNvSpPr>
          <p:nvPr>
            <p:ph sz="half" idx="2"/>
          </p:nvPr>
        </p:nvSpPr>
        <p:spPr>
          <a:xfrm>
            <a:off x="7086955" y="4815186"/>
            <a:ext cx="4452395" cy="1029024"/>
          </a:xfrm>
        </p:spPr>
        <p:txBody>
          <a:bodyPr/>
          <a:lstStyle/>
          <a:p>
            <a:r>
              <a:rPr lang="sv-SE" dirty="0"/>
              <a:t>Startade hösten 2021</a:t>
            </a:r>
          </a:p>
          <a:p>
            <a:r>
              <a:rPr lang="sv-SE" dirty="0"/>
              <a:t>Största påverkanskampanjen hittills mot Sverige…</a:t>
            </a:r>
          </a:p>
          <a:p>
            <a:pPr marL="0" indent="0">
              <a:buNone/>
            </a:pPr>
            <a:endParaRPr lang="sv-SE" dirty="0"/>
          </a:p>
          <a:p>
            <a:endParaRPr lang="sv-SE" dirty="0"/>
          </a:p>
        </p:txBody>
      </p:sp>
      <p:pic>
        <p:nvPicPr>
          <p:cNvPr id="13" name="Platshållare för bild 5">
            <a:extLst>
              <a:ext uri="{FF2B5EF4-FFF2-40B4-BE49-F238E27FC236}">
                <a16:creationId xmlns:a16="http://schemas.microsoft.com/office/drawing/2014/main" id="{8B03208F-0A93-61BE-A06B-C0BD24140534}"/>
              </a:ext>
            </a:extLst>
          </p:cNvPr>
          <p:cNvPicPr>
            <a:picLocks noGrp="1" noChangeAspect="1"/>
          </p:cNvPicPr>
          <p:nvPr>
            <p:ph type="pic" sz="quarter" idx="13"/>
          </p:nvPr>
        </p:nvPicPr>
        <p:blipFill>
          <a:blip r:embed="rId3"/>
          <a:srcRect l="6710" r="6710"/>
          <a:stretch>
            <a:fillRect/>
          </a:stretch>
        </p:blipFill>
        <p:spPr>
          <a:xfrm rot="21434229">
            <a:off x="780663" y="718457"/>
            <a:ext cx="4545555" cy="5421086"/>
          </a:xfrm>
          <a:prstGeom prst="rect">
            <a:avLst/>
          </a:prstGeom>
          <a:noFill/>
        </p:spPr>
      </p:pic>
      <p:sp>
        <p:nvSpPr>
          <p:cNvPr id="17" name="textruta 16">
            <a:extLst>
              <a:ext uri="{FF2B5EF4-FFF2-40B4-BE49-F238E27FC236}">
                <a16:creationId xmlns:a16="http://schemas.microsoft.com/office/drawing/2014/main" id="{7585E0DE-07C4-A5A1-11FA-FB3F6A1437C2}"/>
              </a:ext>
            </a:extLst>
          </p:cNvPr>
          <p:cNvSpPr txBox="1"/>
          <p:nvPr/>
        </p:nvSpPr>
        <p:spPr>
          <a:xfrm>
            <a:off x="7002463" y="1747742"/>
            <a:ext cx="4536887" cy="1987825"/>
          </a:xfrm>
          <a:prstGeom prst="rect">
            <a:avLst/>
          </a:prstGeom>
          <a:solidFill>
            <a:schemeClr val="accent1">
              <a:alpha val="19000"/>
            </a:schemeClr>
          </a:solidFill>
        </p:spPr>
        <p:txBody>
          <a:bodyPr wrap="square" tIns="108000" bIns="108000">
            <a:spAutoFit/>
          </a:bodyPr>
          <a:lstStyle/>
          <a:p>
            <a:pPr marL="0" indent="0">
              <a:spcAft>
                <a:spcPts val="600"/>
              </a:spcAft>
              <a:buNone/>
            </a:pPr>
            <a:r>
              <a:rPr lang="sv-SE" sz="1800" b="1" dirty="0"/>
              <a:t>Strategiskt narrativ:</a:t>
            </a:r>
          </a:p>
          <a:p>
            <a:pPr marL="285750" indent="-285750">
              <a:spcAft>
                <a:spcPts val="600"/>
              </a:spcAft>
              <a:buFont typeface="Arial" panose="020B0604020202020204" pitchFamily="34" charset="0"/>
              <a:buChar char="•"/>
            </a:pPr>
            <a:r>
              <a:rPr lang="sv-SE" sz="1600" dirty="0"/>
              <a:t>Svensk socialtjänst kidnappar muslimska barn</a:t>
            </a:r>
            <a:r>
              <a:rPr lang="sv-SE" sz="1600" b="1" dirty="0"/>
              <a:t>.</a:t>
            </a:r>
          </a:p>
          <a:p>
            <a:pPr marL="0" indent="0">
              <a:spcAft>
                <a:spcPts val="600"/>
              </a:spcAft>
              <a:buNone/>
            </a:pPr>
            <a:r>
              <a:rPr lang="sv-SE" b="1" dirty="0"/>
              <a:t>S</a:t>
            </a:r>
            <a:r>
              <a:rPr lang="sv-SE" sz="1800" b="1" dirty="0"/>
              <a:t>yfte:</a:t>
            </a:r>
          </a:p>
          <a:p>
            <a:pPr marL="285750" indent="-285750">
              <a:spcAft>
                <a:spcPts val="600"/>
              </a:spcAft>
              <a:buFont typeface="Arial" panose="020B0604020202020204" pitchFamily="34" charset="0"/>
              <a:buChar char="•"/>
            </a:pPr>
            <a:r>
              <a:rPr lang="sv-SE" altLang="en-US" sz="1600" dirty="0"/>
              <a:t>Skapa kaos, ilska mot samhället, misstro mot myndigheter och politiker.</a:t>
            </a:r>
          </a:p>
        </p:txBody>
      </p:sp>
    </p:spTree>
    <p:extLst>
      <p:ext uri="{BB962C8B-B14F-4D97-AF65-F5344CB8AC3E}">
        <p14:creationId xmlns:p14="http://schemas.microsoft.com/office/powerpoint/2010/main" val="4019848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46004-70E6-CADB-DC3A-88A9FF808C83}"/>
              </a:ext>
            </a:extLst>
          </p:cNvPr>
          <p:cNvSpPr>
            <a:spLocks noGrp="1"/>
          </p:cNvSpPr>
          <p:nvPr>
            <p:ph type="title"/>
          </p:nvPr>
        </p:nvSpPr>
        <p:spPr>
          <a:xfrm>
            <a:off x="6883254" y="252473"/>
            <a:ext cx="5308746" cy="672814"/>
          </a:xfrm>
        </p:spPr>
        <p:txBody>
          <a:bodyPr/>
          <a:lstStyle/>
          <a:p>
            <a:r>
              <a:rPr lang="sv-SE" sz="3200"/>
              <a:t>LVU-kampanjen</a:t>
            </a:r>
          </a:p>
        </p:txBody>
      </p:sp>
      <p:sp>
        <p:nvSpPr>
          <p:cNvPr id="3" name="Platshållare för innehåll 2">
            <a:extLst>
              <a:ext uri="{FF2B5EF4-FFF2-40B4-BE49-F238E27FC236}">
                <a16:creationId xmlns:a16="http://schemas.microsoft.com/office/drawing/2014/main" id="{3C55CFE6-0DDF-1D85-8186-3D53579D03E7}"/>
              </a:ext>
            </a:extLst>
          </p:cNvPr>
          <p:cNvSpPr>
            <a:spLocks noGrp="1"/>
          </p:cNvSpPr>
          <p:nvPr>
            <p:ph sz="half" idx="2"/>
          </p:nvPr>
        </p:nvSpPr>
        <p:spPr>
          <a:xfrm>
            <a:off x="6883166" y="1075509"/>
            <a:ext cx="4846872" cy="4282304"/>
          </a:xfrm>
        </p:spPr>
        <p:txBody>
          <a:bodyPr/>
          <a:lstStyle/>
          <a:p>
            <a:r>
              <a:rPr lang="sv-SE" dirty="0"/>
              <a:t>Intervjuer med föräldrar till omhändertagna barn läggs ut och delas på stora arabiskspråkiga sajter.</a:t>
            </a:r>
          </a:p>
          <a:p>
            <a:r>
              <a:rPr lang="sv-SE" dirty="0"/>
              <a:t>Filmerna påstås visa övergrepp av svenska myndigheter.</a:t>
            </a:r>
          </a:p>
          <a:p>
            <a:r>
              <a:rPr lang="sv-SE" dirty="0"/>
              <a:t>Arabiska nyhetsorganisationen, </a:t>
            </a:r>
            <a:br>
              <a:rPr lang="sv-SE" dirty="0"/>
            </a:br>
            <a:r>
              <a:rPr lang="sv-SE" dirty="0"/>
              <a:t>Al Jazeera uppmärksammar kampanjen.</a:t>
            </a:r>
          </a:p>
          <a:p>
            <a:r>
              <a:rPr lang="sv-SE" dirty="0"/>
              <a:t>Många av filmerna, på bland annat </a:t>
            </a:r>
            <a:r>
              <a:rPr lang="sv-SE" dirty="0" err="1"/>
              <a:t>TikTok</a:t>
            </a:r>
            <a:r>
              <a:rPr lang="sv-SE" dirty="0"/>
              <a:t> och Youtube, har förvanskade bakgrunder, falska budskap och fakta.</a:t>
            </a:r>
          </a:p>
          <a:p>
            <a:pPr marL="285750" indent="-285750">
              <a:spcAft>
                <a:spcPts val="600"/>
              </a:spcAft>
            </a:pPr>
            <a:r>
              <a:rPr lang="sv-SE" altLang="en-US" dirty="0"/>
              <a:t>Har nått över hundra miljoner arabisktalande.</a:t>
            </a:r>
          </a:p>
          <a:p>
            <a:pPr marL="285750" indent="-285750">
              <a:spcAft>
                <a:spcPts val="600"/>
              </a:spcAft>
            </a:pPr>
            <a:r>
              <a:rPr lang="sv-SE" altLang="en-US" dirty="0"/>
              <a:t>Kampanjen är fortfarande aktiv.</a:t>
            </a:r>
          </a:p>
          <a:p>
            <a:endParaRPr lang="sv-SE" dirty="0"/>
          </a:p>
        </p:txBody>
      </p:sp>
      <p:grpSp>
        <p:nvGrpSpPr>
          <p:cNvPr id="9" name="Grupp 8">
            <a:extLst>
              <a:ext uri="{FF2B5EF4-FFF2-40B4-BE49-F238E27FC236}">
                <a16:creationId xmlns:a16="http://schemas.microsoft.com/office/drawing/2014/main" id="{8DE2E3DE-D37C-8CEE-4B9A-76718DBAC46B}"/>
              </a:ext>
            </a:extLst>
          </p:cNvPr>
          <p:cNvGrpSpPr/>
          <p:nvPr/>
        </p:nvGrpSpPr>
        <p:grpSpPr>
          <a:xfrm rot="21431764">
            <a:off x="1080947" y="443864"/>
            <a:ext cx="4271562" cy="5970271"/>
            <a:chOff x="664116" y="99122"/>
            <a:chExt cx="4004528" cy="5597044"/>
          </a:xfrm>
        </p:grpSpPr>
        <p:pic>
          <p:nvPicPr>
            <p:cNvPr id="5" name="Bildobjekt 4">
              <a:extLst>
                <a:ext uri="{FF2B5EF4-FFF2-40B4-BE49-F238E27FC236}">
                  <a16:creationId xmlns:a16="http://schemas.microsoft.com/office/drawing/2014/main" id="{83EC9C28-F9CC-D6A4-84B0-1EB960691D6B}"/>
                </a:ext>
              </a:extLst>
            </p:cNvPr>
            <p:cNvPicPr>
              <a:picLocks noChangeAspect="1"/>
            </p:cNvPicPr>
            <p:nvPr/>
          </p:nvPicPr>
          <p:blipFill>
            <a:blip r:embed="rId3"/>
            <a:srcRect b="29376"/>
            <a:stretch>
              <a:fillRect/>
            </a:stretch>
          </p:blipFill>
          <p:spPr>
            <a:xfrm>
              <a:off x="664116" y="3685668"/>
              <a:ext cx="4004527" cy="2010498"/>
            </a:xfrm>
            <a:prstGeom prst="rect">
              <a:avLst/>
            </a:prstGeom>
          </p:spPr>
        </p:pic>
        <p:pic>
          <p:nvPicPr>
            <p:cNvPr id="6" name="Bildobjekt 5">
              <a:extLst>
                <a:ext uri="{FF2B5EF4-FFF2-40B4-BE49-F238E27FC236}">
                  <a16:creationId xmlns:a16="http://schemas.microsoft.com/office/drawing/2014/main" id="{63C256A1-429C-4B38-0DFD-639D74DD9012}"/>
                </a:ext>
              </a:extLst>
            </p:cNvPr>
            <p:cNvPicPr>
              <a:picLocks noChangeAspect="1"/>
            </p:cNvPicPr>
            <p:nvPr/>
          </p:nvPicPr>
          <p:blipFill>
            <a:blip r:embed="rId4"/>
            <a:stretch>
              <a:fillRect/>
            </a:stretch>
          </p:blipFill>
          <p:spPr>
            <a:xfrm>
              <a:off x="664117" y="99122"/>
              <a:ext cx="4004527" cy="3586545"/>
            </a:xfrm>
            <a:prstGeom prst="rect">
              <a:avLst/>
            </a:prstGeom>
          </p:spPr>
        </p:pic>
      </p:grpSp>
    </p:spTree>
    <p:extLst>
      <p:ext uri="{BB962C8B-B14F-4D97-AF65-F5344CB8AC3E}">
        <p14:creationId xmlns:p14="http://schemas.microsoft.com/office/powerpoint/2010/main" val="1302656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0340E2B1-5C4D-1E07-CE6D-6436CEF3E1D0}"/>
              </a:ext>
            </a:extLst>
          </p:cNvPr>
          <p:cNvSpPr>
            <a:spLocks noGrp="1"/>
          </p:cNvSpPr>
          <p:nvPr>
            <p:ph type="title"/>
          </p:nvPr>
        </p:nvSpPr>
        <p:spPr>
          <a:xfrm>
            <a:off x="7003175" y="972000"/>
            <a:ext cx="4140000" cy="1325563"/>
          </a:xfrm>
        </p:spPr>
        <p:txBody>
          <a:bodyPr/>
          <a:lstStyle/>
          <a:p>
            <a:r>
              <a:rPr lang="sv-SE" dirty="0"/>
              <a:t>Dricksvattnet i Östersund 2025</a:t>
            </a:r>
            <a:r>
              <a:rPr lang="sv-SE" b="0" dirty="0"/>
              <a:t>​</a:t>
            </a:r>
            <a:endParaRPr lang="en-US" dirty="0"/>
          </a:p>
        </p:txBody>
      </p:sp>
      <p:sp>
        <p:nvSpPr>
          <p:cNvPr id="4105" name="Content Placeholder 2">
            <a:extLst>
              <a:ext uri="{FF2B5EF4-FFF2-40B4-BE49-F238E27FC236}">
                <a16:creationId xmlns:a16="http://schemas.microsoft.com/office/drawing/2014/main" id="{7EDC28AE-ED75-28AA-322B-2FC6BE07DAC6}"/>
              </a:ext>
            </a:extLst>
          </p:cNvPr>
          <p:cNvSpPr>
            <a:spLocks noGrp="1"/>
          </p:cNvSpPr>
          <p:nvPr>
            <p:ph sz="half" idx="2"/>
          </p:nvPr>
        </p:nvSpPr>
        <p:spPr>
          <a:xfrm>
            <a:off x="7003175" y="2483999"/>
            <a:ext cx="4140000" cy="3849565"/>
          </a:xfrm>
        </p:spPr>
        <p:txBody>
          <a:bodyPr/>
          <a:lstStyle/>
          <a:p>
            <a:pPr fontAlgn="base"/>
            <a:r>
              <a:rPr lang="sv-SE" sz="1600" dirty="0"/>
              <a:t>Falska uppgifter om att parasiten </a:t>
            </a:r>
            <a:r>
              <a:rPr lang="sv-SE" sz="1600" dirty="0" err="1"/>
              <a:t>cryptosporidium</a:t>
            </a:r>
            <a:r>
              <a:rPr lang="sv-SE" sz="1600" dirty="0"/>
              <a:t> åter skulle finnas i dricksvattnet i Östersund.</a:t>
            </a:r>
            <a:r>
              <a:rPr lang="en-US" sz="1600" dirty="0"/>
              <a:t>​</a:t>
            </a:r>
          </a:p>
          <a:p>
            <a:pPr fontAlgn="base"/>
            <a:r>
              <a:rPr lang="sv-SE" sz="1600" dirty="0"/>
              <a:t>Spreds i stor omfattning till politiker, media, kommunanställda, räddningstjänsten, 1177 och Östersunds sjukhus.. Växeln nedringd</a:t>
            </a:r>
            <a:r>
              <a:rPr lang="en-US" sz="1600" dirty="0"/>
              <a:t>​</a:t>
            </a:r>
          </a:p>
          <a:p>
            <a:pPr fontAlgn="base"/>
            <a:r>
              <a:rPr lang="sv-SE" sz="1600" dirty="0"/>
              <a:t>Känsla av att det är lite för mycket på en gång till rätt ställen.</a:t>
            </a:r>
            <a:r>
              <a:rPr lang="en-US" sz="1600" dirty="0"/>
              <a:t>​</a:t>
            </a:r>
          </a:p>
          <a:p>
            <a:pPr fontAlgn="base"/>
            <a:r>
              <a:rPr lang="sv-SE" sz="1600" dirty="0"/>
              <a:t>Polisanmäldes</a:t>
            </a:r>
            <a:endParaRPr lang="en-US" sz="1600" dirty="0"/>
          </a:p>
          <a:p>
            <a:pPr fontAlgn="base"/>
            <a:r>
              <a:rPr lang="sv-SE" sz="1600" dirty="0"/>
              <a:t>Agerade snabbt, markerade och dementerade</a:t>
            </a:r>
            <a:r>
              <a:rPr lang="en-US" sz="1600" dirty="0"/>
              <a:t>​</a:t>
            </a:r>
          </a:p>
          <a:p>
            <a:pPr fontAlgn="base"/>
            <a:r>
              <a:rPr lang="sv-SE" sz="1600" dirty="0"/>
              <a:t>Vem eller vilka som ligger bakom är okänt.</a:t>
            </a:r>
            <a:r>
              <a:rPr lang="en-US" sz="1600" dirty="0"/>
              <a:t>​</a:t>
            </a:r>
          </a:p>
          <a:p>
            <a:endParaRPr lang="en-US" dirty="0"/>
          </a:p>
        </p:txBody>
      </p:sp>
      <p:pic>
        <p:nvPicPr>
          <p:cNvPr id="4098" name="Picture 2">
            <a:extLst>
              <a:ext uri="{FF2B5EF4-FFF2-40B4-BE49-F238E27FC236}">
                <a16:creationId xmlns:a16="http://schemas.microsoft.com/office/drawing/2014/main" id="{35A310BE-5ACA-5714-63D5-6AB0A25A4F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601" y="0"/>
            <a:ext cx="4220809" cy="4742481"/>
          </a:xfrm>
          <a:prstGeom prst="rect">
            <a:avLst/>
          </a:prstGeom>
          <a:solidFill>
            <a:srgbClr val="FFFFFF"/>
          </a:solidFill>
        </p:spPr>
      </p:pic>
      <p:pic>
        <p:nvPicPr>
          <p:cNvPr id="2" name="Bildobjekt 1">
            <a:extLst>
              <a:ext uri="{FF2B5EF4-FFF2-40B4-BE49-F238E27FC236}">
                <a16:creationId xmlns:a16="http://schemas.microsoft.com/office/drawing/2014/main" id="{77A34F7F-2EF4-55E3-7437-DEEBAF9712A9}"/>
              </a:ext>
            </a:extLst>
          </p:cNvPr>
          <p:cNvPicPr>
            <a:picLocks noChangeAspect="1"/>
          </p:cNvPicPr>
          <p:nvPr/>
        </p:nvPicPr>
        <p:blipFill>
          <a:blip r:embed="rId4"/>
          <a:stretch>
            <a:fillRect/>
          </a:stretch>
        </p:blipFill>
        <p:spPr>
          <a:xfrm>
            <a:off x="1962319" y="2995047"/>
            <a:ext cx="4608063" cy="3711844"/>
          </a:xfrm>
          <a:prstGeom prst="rect">
            <a:avLst/>
          </a:prstGeom>
        </p:spPr>
      </p:pic>
    </p:spTree>
    <p:extLst>
      <p:ext uri="{BB962C8B-B14F-4D97-AF65-F5344CB8AC3E}">
        <p14:creationId xmlns:p14="http://schemas.microsoft.com/office/powerpoint/2010/main" val="2098727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itle 1">
            <a:extLst>
              <a:ext uri="{FF2B5EF4-FFF2-40B4-BE49-F238E27FC236}">
                <a16:creationId xmlns:a16="http://schemas.microsoft.com/office/drawing/2014/main" id="{277251CF-FE01-90DE-BD42-1562DC986212}"/>
              </a:ext>
            </a:extLst>
          </p:cNvPr>
          <p:cNvSpPr>
            <a:spLocks noGrp="1"/>
          </p:cNvSpPr>
          <p:nvPr>
            <p:ph type="title"/>
          </p:nvPr>
        </p:nvSpPr>
        <p:spPr>
          <a:xfrm>
            <a:off x="7003175" y="0"/>
            <a:ext cx="4140000" cy="1325563"/>
          </a:xfrm>
        </p:spPr>
        <p:txBody>
          <a:bodyPr/>
          <a:lstStyle/>
          <a:p>
            <a:r>
              <a:rPr lang="sv-SE" dirty="0"/>
              <a:t>SOS Alarm 2025</a:t>
            </a:r>
            <a:r>
              <a:rPr lang="sv-SE" b="0" dirty="0"/>
              <a:t>​</a:t>
            </a:r>
            <a:endParaRPr lang="en-US" dirty="0"/>
          </a:p>
        </p:txBody>
      </p:sp>
      <p:sp>
        <p:nvSpPr>
          <p:cNvPr id="5129" name="Content Placeholder 2">
            <a:extLst>
              <a:ext uri="{FF2B5EF4-FFF2-40B4-BE49-F238E27FC236}">
                <a16:creationId xmlns:a16="http://schemas.microsoft.com/office/drawing/2014/main" id="{0CCA527D-B56E-D91D-BA14-49466DB1B2F3}"/>
              </a:ext>
            </a:extLst>
          </p:cNvPr>
          <p:cNvSpPr>
            <a:spLocks noGrp="1"/>
          </p:cNvSpPr>
          <p:nvPr>
            <p:ph sz="half" idx="2"/>
          </p:nvPr>
        </p:nvSpPr>
        <p:spPr>
          <a:xfrm>
            <a:off x="7003174" y="1325563"/>
            <a:ext cx="4140000" cy="3240000"/>
          </a:xfrm>
        </p:spPr>
        <p:txBody>
          <a:bodyPr/>
          <a:lstStyle/>
          <a:p>
            <a:pPr fontAlgn="base"/>
            <a:r>
              <a:rPr lang="sv-SE" sz="1800" dirty="0"/>
              <a:t>Falskt sms med avsändare SOS Alarm.</a:t>
            </a:r>
            <a:r>
              <a:rPr lang="en-US" sz="1800" dirty="0"/>
              <a:t>​</a:t>
            </a:r>
          </a:p>
          <a:p>
            <a:pPr fontAlgn="base"/>
            <a:r>
              <a:rPr lang="sv-SE" sz="1800" dirty="0"/>
              <a:t>Budskap att Sverige är utsatt för ett väpnat angrepp. Regeringen har beslutat om höjd krigsberedskap.</a:t>
            </a:r>
            <a:r>
              <a:rPr lang="en-US" sz="1800" dirty="0"/>
              <a:t>​</a:t>
            </a:r>
          </a:p>
          <a:p>
            <a:pPr fontAlgn="base"/>
            <a:r>
              <a:rPr lang="sv-SE" sz="1800" dirty="0"/>
              <a:t>Syntes i samma sms-konversation som tidigare riktiga sms från SOS Alarm.</a:t>
            </a:r>
            <a:r>
              <a:rPr lang="en-US" sz="1800" dirty="0"/>
              <a:t>​</a:t>
            </a:r>
          </a:p>
          <a:p>
            <a:pPr fontAlgn="base"/>
            <a:r>
              <a:rPr lang="sv-SE" sz="1800" dirty="0"/>
              <a:t>Geografiskt begränsat.</a:t>
            </a:r>
            <a:r>
              <a:rPr lang="en-US" sz="1800" dirty="0"/>
              <a:t>​</a:t>
            </a:r>
          </a:p>
          <a:p>
            <a:pPr marL="0" indent="0" fontAlgn="base">
              <a:buNone/>
            </a:pPr>
            <a:endParaRPr lang="en-US" dirty="0"/>
          </a:p>
          <a:p>
            <a:endParaRPr lang="en-US" dirty="0"/>
          </a:p>
        </p:txBody>
      </p:sp>
      <p:pic>
        <p:nvPicPr>
          <p:cNvPr id="5122" name="Picture 2" descr="En bild som visar text, skärmbild, visitkort, Teckensnitt&#10;&#10;AI-genererat innehåll kan vara felaktigt.">
            <a:extLst>
              <a:ext uri="{FF2B5EF4-FFF2-40B4-BE49-F238E27FC236}">
                <a16:creationId xmlns:a16="http://schemas.microsoft.com/office/drawing/2014/main" id="{A58513BD-E593-124D-E154-FDEBE9B08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787"/>
          <a:stretch>
            <a:fillRect/>
          </a:stretch>
        </p:blipFill>
        <p:spPr bwMode="auto">
          <a:xfrm>
            <a:off x="345601" y="10"/>
            <a:ext cx="5750400" cy="6857990"/>
          </a:xfrm>
          <a:prstGeom prst="rect">
            <a:avLst/>
          </a:prstGeom>
          <a:solidFill>
            <a:srgbClr val="FFFFFF"/>
          </a:solidFill>
        </p:spPr>
      </p:pic>
      <p:sp>
        <p:nvSpPr>
          <p:cNvPr id="4" name="textruta 3">
            <a:extLst>
              <a:ext uri="{FF2B5EF4-FFF2-40B4-BE49-F238E27FC236}">
                <a16:creationId xmlns:a16="http://schemas.microsoft.com/office/drawing/2014/main" id="{E111BF0D-81D2-09A4-AD1C-3E633CBEAC6F}"/>
              </a:ext>
            </a:extLst>
          </p:cNvPr>
          <p:cNvSpPr txBox="1"/>
          <p:nvPr/>
        </p:nvSpPr>
        <p:spPr>
          <a:xfrm>
            <a:off x="7175715" y="3750590"/>
            <a:ext cx="3797085" cy="2185214"/>
          </a:xfrm>
          <a:prstGeom prst="rect">
            <a:avLst/>
          </a:prstGeom>
          <a:noFill/>
        </p:spPr>
        <p:txBody>
          <a:bodyPr wrap="square" rtlCol="0">
            <a:spAutoFit/>
          </a:bodyPr>
          <a:lstStyle/>
          <a:p>
            <a:endParaRPr lang="sv-SE" sz="3200" b="1" dirty="0"/>
          </a:p>
          <a:p>
            <a:r>
              <a:rPr lang="sv-SE" sz="3200" b="1" dirty="0"/>
              <a:t>”</a:t>
            </a:r>
            <a:r>
              <a:rPr lang="sv-SE" b="1" dirty="0"/>
              <a:t>Det är inte vi som har skickat ut det, det är svårt att veta spridningen </a:t>
            </a:r>
            <a:r>
              <a:rPr lang="sv-SE" dirty="0"/>
              <a:t>​ </a:t>
            </a:r>
            <a:r>
              <a:rPr lang="sv-SE" b="1" dirty="0"/>
              <a:t>eller varför det har skickats.”</a:t>
            </a:r>
          </a:p>
          <a:p>
            <a:r>
              <a:rPr lang="sv-SE" dirty="0"/>
              <a:t>Staffan Ekengren, SOS Alarm​</a:t>
            </a:r>
          </a:p>
        </p:txBody>
      </p:sp>
    </p:spTree>
    <p:extLst>
      <p:ext uri="{BB962C8B-B14F-4D97-AF65-F5344CB8AC3E}">
        <p14:creationId xmlns:p14="http://schemas.microsoft.com/office/powerpoint/2010/main" val="4015605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400017-9F9E-8B29-7A14-6B09318B4801}"/>
              </a:ext>
            </a:extLst>
          </p:cNvPr>
          <p:cNvSpPr>
            <a:spLocks noGrp="1"/>
          </p:cNvSpPr>
          <p:nvPr>
            <p:ph type="title"/>
          </p:nvPr>
        </p:nvSpPr>
        <p:spPr/>
        <p:txBody>
          <a:bodyPr/>
          <a:lstStyle/>
          <a:p>
            <a:r>
              <a:rPr lang="sv-SE">
                <a:solidFill>
                  <a:srgbClr val="111111"/>
                </a:solidFill>
              </a:rPr>
              <a:t>Bot bakom vart </a:t>
            </a:r>
            <a:br>
              <a:rPr lang="sv-SE">
                <a:solidFill>
                  <a:srgbClr val="111111"/>
                </a:solidFill>
              </a:rPr>
            </a:br>
            <a:r>
              <a:rPr lang="sv-SE">
                <a:solidFill>
                  <a:srgbClr val="111111"/>
                </a:solidFill>
              </a:rPr>
              <a:t>femte inlägg på X</a:t>
            </a:r>
            <a:endParaRPr lang="sv-SE"/>
          </a:p>
        </p:txBody>
      </p:sp>
      <p:sp>
        <p:nvSpPr>
          <p:cNvPr id="3" name="Platshållare för innehåll 2">
            <a:extLst>
              <a:ext uri="{FF2B5EF4-FFF2-40B4-BE49-F238E27FC236}">
                <a16:creationId xmlns:a16="http://schemas.microsoft.com/office/drawing/2014/main" id="{2129E4E8-AE02-C052-1EE5-E3E5B0D72494}"/>
              </a:ext>
            </a:extLst>
          </p:cNvPr>
          <p:cNvSpPr>
            <a:spLocks noGrp="1"/>
          </p:cNvSpPr>
          <p:nvPr>
            <p:ph sz="half" idx="2"/>
          </p:nvPr>
        </p:nvSpPr>
        <p:spPr>
          <a:xfrm>
            <a:off x="7003175" y="2484000"/>
            <a:ext cx="4843224" cy="3402000"/>
          </a:xfrm>
        </p:spPr>
        <p:txBody>
          <a:bodyPr/>
          <a:lstStyle/>
          <a:p>
            <a:pPr marL="0" indent="0">
              <a:spcAft>
                <a:spcPts val="1200"/>
              </a:spcAft>
              <a:buNone/>
            </a:pPr>
            <a:r>
              <a:rPr lang="sv-SE" sz="1800" kern="0">
                <a:solidFill>
                  <a:srgbClr val="111111"/>
                </a:solidFill>
              </a:rPr>
              <a:t>Inför det senaste riksdagsvalet 2022 bestod en stor del av den politiska diskussionen på sociala medier av inlägg från automatiska anonyma konton, så kallade botar.</a:t>
            </a:r>
          </a:p>
          <a:p>
            <a:pPr marL="0" indent="0" algn="ctr">
              <a:spcAft>
                <a:spcPts val="600"/>
              </a:spcAft>
              <a:buNone/>
            </a:pPr>
            <a:r>
              <a:rPr lang="sv-SE" sz="1800" i="1" kern="0">
                <a:solidFill>
                  <a:srgbClr val="111111"/>
                </a:solidFill>
              </a:rPr>
              <a:t>”</a:t>
            </a:r>
            <a:r>
              <a:rPr lang="sv-SE" sz="1800" i="1"/>
              <a:t>Det demokratiska samtalet kan </a:t>
            </a:r>
            <a:br>
              <a:rPr lang="sv-SE" sz="1800" i="1"/>
            </a:br>
            <a:r>
              <a:rPr lang="sv-SE" sz="1800" i="1"/>
              <a:t>snedvridas helt om en stor del av de </a:t>
            </a:r>
            <a:br>
              <a:rPr lang="sv-SE" sz="1800" i="1"/>
            </a:br>
            <a:r>
              <a:rPr lang="sv-SE" sz="1800" i="1"/>
              <a:t>här ”individerna” inte är individer.”</a:t>
            </a:r>
          </a:p>
          <a:p>
            <a:pPr marL="0" indent="0" algn="ctr">
              <a:spcAft>
                <a:spcPts val="600"/>
              </a:spcAft>
              <a:buNone/>
            </a:pPr>
            <a:r>
              <a:rPr lang="sv-SE" sz="1400" i="1">
                <a:solidFill>
                  <a:srgbClr val="111111"/>
                </a:solidFill>
              </a:rPr>
              <a:t>Linus Wahlberg, forskare på Försvarshögskolan</a:t>
            </a:r>
            <a:endParaRPr lang="sv-SE" sz="1400" i="1"/>
          </a:p>
          <a:p>
            <a:endParaRPr lang="sv-SE" kern="0">
              <a:solidFill>
                <a:srgbClr val="111111"/>
              </a:solidFill>
            </a:endParaRPr>
          </a:p>
          <a:p>
            <a:endParaRPr lang="sv-SE"/>
          </a:p>
        </p:txBody>
      </p:sp>
      <p:pic>
        <p:nvPicPr>
          <p:cNvPr id="5" name="Platshållare för bild 4">
            <a:extLst>
              <a:ext uri="{FF2B5EF4-FFF2-40B4-BE49-F238E27FC236}">
                <a16:creationId xmlns:a16="http://schemas.microsoft.com/office/drawing/2014/main" id="{DE54E891-525F-7484-BB6E-1826A99B0097}"/>
              </a:ext>
            </a:extLst>
          </p:cNvPr>
          <p:cNvPicPr>
            <a:picLocks noGrp="1" noChangeAspect="1"/>
          </p:cNvPicPr>
          <p:nvPr>
            <p:ph type="pic" sz="quarter" idx="13"/>
          </p:nvPr>
        </p:nvPicPr>
        <p:blipFill>
          <a:blip r:embed="rId3"/>
          <a:srcRect l="2839" r="2839"/>
          <a:stretch>
            <a:fillRect/>
          </a:stretch>
        </p:blipFill>
        <p:spPr>
          <a:prstGeom prst="rect">
            <a:avLst/>
          </a:prstGeom>
        </p:spPr>
      </p:pic>
    </p:spTree>
    <p:extLst>
      <p:ext uri="{BB962C8B-B14F-4D97-AF65-F5344CB8AC3E}">
        <p14:creationId xmlns:p14="http://schemas.microsoft.com/office/powerpoint/2010/main" val="1451749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C1919-3C11-FBB3-A754-3C48CF43C656}"/>
            </a:ext>
          </a:extLst>
        </p:cNvPr>
        <p:cNvGrpSpPr/>
        <p:nvPr/>
      </p:nvGrpSpPr>
      <p:grpSpPr>
        <a:xfrm>
          <a:off x="0" y="0"/>
          <a:ext cx="0" cy="0"/>
          <a:chOff x="0" y="0"/>
          <a:chExt cx="0" cy="0"/>
        </a:xfrm>
      </p:grpSpPr>
      <p:sp>
        <p:nvSpPr>
          <p:cNvPr id="4" name="Oval pratbubbla 3">
            <a:extLst>
              <a:ext uri="{FF2B5EF4-FFF2-40B4-BE49-F238E27FC236}">
                <a16:creationId xmlns:a16="http://schemas.microsoft.com/office/drawing/2014/main" id="{B8B1DCE1-0D75-8B53-4B3B-EFBFD00E0C4F}"/>
              </a:ext>
            </a:extLst>
          </p:cNvPr>
          <p:cNvSpPr/>
          <p:nvPr/>
        </p:nvSpPr>
        <p:spPr>
          <a:xfrm>
            <a:off x="2641266" y="514863"/>
            <a:ext cx="6909468" cy="5219891"/>
          </a:xfrm>
          <a:prstGeom prst="wedgeEllipseCallout">
            <a:avLst>
              <a:gd name="adj1" fmla="val 43498"/>
              <a:gd name="adj2" fmla="val 53395"/>
            </a:avLst>
          </a:prstGeom>
          <a:solidFill>
            <a:schemeClr val="accent2"/>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sv-SE" sz="3600" b="1" dirty="0">
                <a:solidFill>
                  <a:schemeClr val="bg1"/>
                </a:solidFill>
              </a:rPr>
              <a:t>DISKUSSION</a:t>
            </a:r>
          </a:p>
          <a:p>
            <a:pPr algn="ctr"/>
            <a:endParaRPr lang="sv-SE" sz="3200" b="1" dirty="0">
              <a:solidFill>
                <a:schemeClr val="bg1"/>
              </a:solidFill>
            </a:endParaRPr>
          </a:p>
          <a:p>
            <a:pPr algn="ctr"/>
            <a:r>
              <a:rPr lang="sv-SE" sz="3200" b="1" dirty="0">
                <a:solidFill>
                  <a:schemeClr val="bg1"/>
                </a:solidFill>
              </a:rPr>
              <a:t>Ser du situationer där Region Värmland kan bli föremål för desinformation/ otillbörlig påverkan?</a:t>
            </a:r>
          </a:p>
        </p:txBody>
      </p:sp>
    </p:spTree>
    <p:extLst>
      <p:ext uri="{BB962C8B-B14F-4D97-AF65-F5344CB8AC3E}">
        <p14:creationId xmlns:p14="http://schemas.microsoft.com/office/powerpoint/2010/main" val="372503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4F01E6-28E8-1A1D-A56E-1DA28D87A9D7}"/>
              </a:ext>
            </a:extLst>
          </p:cNvPr>
          <p:cNvSpPr>
            <a:spLocks noGrp="1"/>
          </p:cNvSpPr>
          <p:nvPr>
            <p:ph type="title"/>
          </p:nvPr>
        </p:nvSpPr>
        <p:spPr>
          <a:xfrm>
            <a:off x="2346907" y="472368"/>
            <a:ext cx="7200000" cy="1325563"/>
          </a:xfrm>
        </p:spPr>
        <p:txBody>
          <a:bodyPr/>
          <a:lstStyle/>
          <a:p>
            <a:r>
              <a:rPr lang="sv-SE" dirty="0"/>
              <a:t>Möjliga exempel?</a:t>
            </a:r>
          </a:p>
        </p:txBody>
      </p:sp>
      <p:sp>
        <p:nvSpPr>
          <p:cNvPr id="3" name="Platshållare för text 2">
            <a:extLst>
              <a:ext uri="{FF2B5EF4-FFF2-40B4-BE49-F238E27FC236}">
                <a16:creationId xmlns:a16="http://schemas.microsoft.com/office/drawing/2014/main" id="{BAA77F19-A0A2-0A11-ACCD-0717C5B2B0C5}"/>
              </a:ext>
            </a:extLst>
          </p:cNvPr>
          <p:cNvSpPr>
            <a:spLocks noGrp="1"/>
          </p:cNvSpPr>
          <p:nvPr>
            <p:ph type="body" sz="quarter" idx="13"/>
          </p:nvPr>
        </p:nvSpPr>
        <p:spPr>
          <a:xfrm>
            <a:off x="2346905" y="2021368"/>
            <a:ext cx="8940687" cy="4034657"/>
          </a:xfrm>
        </p:spPr>
        <p:txBody>
          <a:bodyPr/>
          <a:lstStyle/>
          <a:p>
            <a:pPr fontAlgn="t">
              <a:lnSpc>
                <a:spcPts val="1500"/>
              </a:lnSpc>
            </a:pPr>
            <a:r>
              <a:rPr lang="sv-SE" sz="1600" b="1" dirty="0"/>
              <a:t>Valprocessen är manipulerad</a:t>
            </a:r>
            <a:br>
              <a:rPr lang="sv-SE" sz="1600" b="1" dirty="0"/>
            </a:br>
            <a:r>
              <a:rPr lang="sv-SE" sz="1600" dirty="0"/>
              <a:t>Region Värmland har ändrat röstningsregler i sista minuten – vissa röster kommer inte att räknas.</a:t>
            </a:r>
            <a:br>
              <a:rPr lang="sv-SE" sz="1600" dirty="0"/>
            </a:br>
            <a:br>
              <a:rPr lang="sv-SE" sz="1600" dirty="0"/>
            </a:br>
            <a:r>
              <a:rPr lang="sv-SE" sz="1600" b="1" dirty="0"/>
              <a:t>Röstningslokaler stängs</a:t>
            </a:r>
            <a:br>
              <a:rPr lang="sv-SE" sz="1600" b="1" dirty="0"/>
            </a:br>
            <a:r>
              <a:rPr lang="sv-SE" sz="1600" dirty="0"/>
              <a:t>Flera vallokaler i Värmland är stängda på grund av säkerhetshot – väljare kan inte rösta.</a:t>
            </a:r>
          </a:p>
          <a:p>
            <a:pPr fontAlgn="t">
              <a:lnSpc>
                <a:spcPts val="1500"/>
              </a:lnSpc>
            </a:pPr>
            <a:r>
              <a:rPr lang="sv-SE" sz="1600" b="1" dirty="0"/>
              <a:t>Politiker planerar vårdnedskärningar</a:t>
            </a:r>
            <a:br>
              <a:rPr lang="sv-SE" sz="1600" b="1" dirty="0"/>
            </a:br>
            <a:r>
              <a:rPr lang="sv-SE" sz="1600" dirty="0"/>
              <a:t>Efter valet kommer flera vårdcentraler i Värmland att stängas – politikerna mörkar detta.</a:t>
            </a:r>
          </a:p>
          <a:p>
            <a:pPr fontAlgn="t">
              <a:lnSpc>
                <a:spcPts val="1500"/>
              </a:lnSpc>
            </a:pPr>
            <a:r>
              <a:rPr lang="sv-SE" sz="1600" b="1" dirty="0"/>
              <a:t>Korruptionsanklagelser</a:t>
            </a:r>
            <a:br>
              <a:rPr lang="sv-SE" sz="1600" b="1" dirty="0"/>
            </a:br>
            <a:r>
              <a:rPr lang="sv-SE" sz="1600" dirty="0"/>
              <a:t>Ledande politiker har kopplingar till företag som får miljonkontrakt utan upphandling</a:t>
            </a:r>
          </a:p>
          <a:p>
            <a:pPr fontAlgn="t">
              <a:lnSpc>
                <a:spcPts val="1500"/>
              </a:lnSpc>
              <a:spcBef>
                <a:spcPts val="0"/>
              </a:spcBef>
              <a:defRPr/>
            </a:pPr>
            <a:endParaRPr lang="sv-SE" sz="1600" b="1" dirty="0">
              <a:solidFill>
                <a:srgbClr val="000000"/>
              </a:solidFill>
            </a:endParaRPr>
          </a:p>
          <a:p>
            <a:pPr fontAlgn="t">
              <a:lnSpc>
                <a:spcPts val="1500"/>
              </a:lnSpc>
              <a:spcBef>
                <a:spcPts val="0"/>
              </a:spcBef>
              <a:defRPr/>
            </a:pPr>
            <a:r>
              <a:rPr lang="sv-SE" sz="1600" b="1" dirty="0">
                <a:solidFill>
                  <a:srgbClr val="000000"/>
                </a:solidFill>
              </a:rPr>
              <a:t>Prioritering av vissa grupper</a:t>
            </a:r>
            <a:br>
              <a:rPr lang="sv-SE" sz="1600" b="1" dirty="0">
                <a:solidFill>
                  <a:srgbClr val="000000"/>
                </a:solidFill>
              </a:rPr>
            </a:br>
            <a:r>
              <a:rPr lang="sv-SE" sz="1600" dirty="0">
                <a:solidFill>
                  <a:srgbClr val="000000"/>
                </a:solidFill>
              </a:rPr>
              <a:t>Regionen ger förtur till vissa etniska grupper i vården – andra får vänta månader.</a:t>
            </a:r>
          </a:p>
          <a:p>
            <a:pPr fontAlgn="t">
              <a:lnSpc>
                <a:spcPts val="1500"/>
              </a:lnSpc>
              <a:spcBef>
                <a:spcPts val="0"/>
              </a:spcBef>
              <a:defRPr/>
            </a:pPr>
            <a:endParaRPr lang="sv-SE" sz="1600" dirty="0">
              <a:solidFill>
                <a:srgbClr val="000000"/>
              </a:solidFill>
            </a:endParaRPr>
          </a:p>
          <a:p>
            <a:pPr fontAlgn="t">
              <a:lnSpc>
                <a:spcPts val="1500"/>
              </a:lnSpc>
              <a:spcBef>
                <a:spcPts val="0"/>
              </a:spcBef>
              <a:defRPr/>
            </a:pPr>
            <a:r>
              <a:rPr lang="sv-SE" sz="1600" b="1" dirty="0" err="1">
                <a:solidFill>
                  <a:srgbClr val="000000"/>
                </a:solidFill>
              </a:rPr>
              <a:t>Deepfake</a:t>
            </a:r>
            <a:r>
              <a:rPr lang="sv-SE" sz="1600" b="1" dirty="0">
                <a:solidFill>
                  <a:srgbClr val="000000"/>
                </a:solidFill>
              </a:rPr>
              <a:t>-uttalanden</a:t>
            </a:r>
            <a:br>
              <a:rPr lang="sv-SE" sz="1600" b="1" dirty="0">
                <a:solidFill>
                  <a:srgbClr val="000000"/>
                </a:solidFill>
              </a:rPr>
            </a:br>
            <a:r>
              <a:rPr lang="sv-SE" sz="1600" dirty="0">
                <a:solidFill>
                  <a:srgbClr val="000000"/>
                </a:solidFill>
              </a:rPr>
              <a:t>AI-genererade videor där politiker ”lovar” att införa kontroversiella regler.</a:t>
            </a:r>
          </a:p>
          <a:p>
            <a:pPr fontAlgn="t">
              <a:lnSpc>
                <a:spcPts val="1500"/>
              </a:lnSpc>
              <a:spcBef>
                <a:spcPts val="0"/>
              </a:spcBef>
              <a:defRPr/>
            </a:pPr>
            <a:endParaRPr lang="sv-SE" sz="1600" b="1" dirty="0">
              <a:solidFill>
                <a:srgbClr val="000000"/>
              </a:solidFill>
              <a:latin typeface="Lexend Deca"/>
            </a:endParaRPr>
          </a:p>
          <a:p>
            <a:pPr marL="0" indent="0" fontAlgn="t">
              <a:lnSpc>
                <a:spcPts val="1500"/>
              </a:lnSpc>
              <a:spcBef>
                <a:spcPts val="0"/>
              </a:spcBef>
              <a:buNone/>
              <a:defRPr/>
            </a:pPr>
            <a:br>
              <a:rPr lang="sv-SE" sz="1600" dirty="0">
                <a:solidFill>
                  <a:srgbClr val="000000"/>
                </a:solidFill>
              </a:rPr>
            </a:br>
            <a:endParaRPr lang="sv-SE" sz="1600" dirty="0">
              <a:solidFill>
                <a:srgbClr val="000000"/>
              </a:solidFill>
            </a:endParaRPr>
          </a:p>
          <a:p>
            <a:pPr marL="0" indent="0" fontAlgn="t">
              <a:lnSpc>
                <a:spcPts val="1500"/>
              </a:lnSpc>
              <a:spcBef>
                <a:spcPts val="0"/>
              </a:spcBef>
              <a:buNone/>
              <a:defRPr/>
            </a:pPr>
            <a:endParaRPr lang="sv-SE" sz="1800" dirty="0">
              <a:solidFill>
                <a:srgbClr val="000000"/>
              </a:solidFill>
            </a:endParaRPr>
          </a:p>
          <a:p>
            <a:pPr marL="0" lvl="0" indent="0" fontAlgn="t">
              <a:lnSpc>
                <a:spcPts val="1500"/>
              </a:lnSpc>
              <a:spcBef>
                <a:spcPts val="0"/>
              </a:spcBef>
              <a:buNone/>
              <a:defRPr/>
            </a:pPr>
            <a:endParaRPr lang="sv-SE" sz="1800" dirty="0">
              <a:solidFill>
                <a:srgbClr val="000000"/>
              </a:solidFill>
            </a:endParaRPr>
          </a:p>
          <a:p>
            <a:pPr fontAlgn="t">
              <a:lnSpc>
                <a:spcPts val="1500"/>
              </a:lnSpc>
              <a:buNone/>
            </a:pPr>
            <a:endParaRPr lang="sv-SE" sz="1400" dirty="0"/>
          </a:p>
          <a:p>
            <a:pPr fontAlgn="t">
              <a:lnSpc>
                <a:spcPts val="1500"/>
              </a:lnSpc>
              <a:buNone/>
            </a:pPr>
            <a:endParaRPr lang="sv-SE" sz="1400" dirty="0"/>
          </a:p>
          <a:p>
            <a:pPr fontAlgn="t">
              <a:lnSpc>
                <a:spcPts val="1500"/>
              </a:lnSpc>
              <a:buNone/>
            </a:pPr>
            <a:endParaRPr lang="sv-SE" sz="1400" dirty="0"/>
          </a:p>
          <a:p>
            <a:pPr fontAlgn="t">
              <a:lnSpc>
                <a:spcPts val="1500"/>
              </a:lnSpc>
              <a:buNone/>
            </a:pPr>
            <a:endParaRPr lang="sv-SE" sz="1400" dirty="0"/>
          </a:p>
          <a:p>
            <a:endParaRPr lang="sv-SE" dirty="0"/>
          </a:p>
        </p:txBody>
      </p:sp>
    </p:spTree>
    <p:extLst>
      <p:ext uri="{BB962C8B-B14F-4D97-AF65-F5344CB8AC3E}">
        <p14:creationId xmlns:p14="http://schemas.microsoft.com/office/powerpoint/2010/main" val="498344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FE7D28-B275-626A-BA87-34D91031BA69}"/>
              </a:ext>
            </a:extLst>
          </p:cNvPr>
          <p:cNvSpPr>
            <a:spLocks noGrp="1"/>
          </p:cNvSpPr>
          <p:nvPr>
            <p:ph type="ctrTitle"/>
          </p:nvPr>
        </p:nvSpPr>
        <p:spPr/>
        <p:txBody>
          <a:bodyPr/>
          <a:lstStyle/>
          <a:p>
            <a:pPr algn="ctr"/>
            <a:r>
              <a:rPr lang="sv-SE" dirty="0"/>
              <a:t>Hantera</a:t>
            </a:r>
          </a:p>
        </p:txBody>
      </p:sp>
    </p:spTree>
    <p:extLst>
      <p:ext uri="{BB962C8B-B14F-4D97-AF65-F5344CB8AC3E}">
        <p14:creationId xmlns:p14="http://schemas.microsoft.com/office/powerpoint/2010/main" val="52889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39F54C-C5A8-A51F-11B1-BF9D1019A564}"/>
              </a:ext>
            </a:extLst>
          </p:cNvPr>
          <p:cNvSpPr>
            <a:spLocks noGrp="1"/>
          </p:cNvSpPr>
          <p:nvPr>
            <p:ph type="ctrTitle"/>
          </p:nvPr>
        </p:nvSpPr>
        <p:spPr>
          <a:xfrm>
            <a:off x="2098622" y="1266669"/>
            <a:ext cx="7450111" cy="5591331"/>
          </a:xfrm>
        </p:spPr>
        <p:txBody>
          <a:bodyPr/>
          <a:lstStyle/>
          <a:p>
            <a:pPr algn="ctr"/>
            <a:r>
              <a:rPr lang="sv-SE" sz="2800" dirty="0"/>
              <a:t>”</a:t>
            </a:r>
            <a:r>
              <a:rPr lang="sv-SE" sz="2800" b="0" dirty="0"/>
              <a:t>Det finns ett nytt slagfält, som inte ser ut som i första världskriget. Det ser faktiskt inte ut som ett slagfält alls; det ser ut som en oförarglig samling </a:t>
            </a:r>
            <a:r>
              <a:rPr lang="sv-SE" sz="2800" b="0" dirty="0" err="1"/>
              <a:t>reels</a:t>
            </a:r>
            <a:r>
              <a:rPr lang="sv-SE" sz="2800" b="0" dirty="0"/>
              <a:t> i ditt </a:t>
            </a:r>
            <a:r>
              <a:rPr lang="sv-SE" sz="2800" b="0" dirty="0" err="1"/>
              <a:t>Tiktok</a:t>
            </a:r>
            <a:r>
              <a:rPr lang="sv-SE" sz="2800" b="0" dirty="0"/>
              <a:t>-flöde, en oskyldig intervju i en modetidning, eller en lika harmlös konstutställning på det tjusigaste museet i staden. Även där pågår den geopolitiska maktkampen.”</a:t>
            </a:r>
            <a:br>
              <a:rPr lang="sv-SE" sz="2800" dirty="0"/>
            </a:br>
            <a:br>
              <a:rPr lang="sv-SE" sz="2800" dirty="0"/>
            </a:br>
            <a:r>
              <a:rPr lang="sv-SE" sz="2800" b="0" dirty="0"/>
              <a:t>Martin Gelin, Mjuk Makt</a:t>
            </a:r>
            <a:br>
              <a:rPr lang="sv-SE" sz="2800" dirty="0"/>
            </a:br>
            <a:br>
              <a:rPr lang="sv-SE" sz="2800" dirty="0"/>
            </a:br>
            <a:endParaRPr lang="sv-SE" sz="2800" dirty="0"/>
          </a:p>
        </p:txBody>
      </p:sp>
    </p:spTree>
    <p:extLst>
      <p:ext uri="{BB962C8B-B14F-4D97-AF65-F5344CB8AC3E}">
        <p14:creationId xmlns:p14="http://schemas.microsoft.com/office/powerpoint/2010/main" val="1827283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1F3490-03CC-9CB0-8E00-76E73DDCCD32}"/>
              </a:ext>
            </a:extLst>
          </p:cNvPr>
          <p:cNvSpPr>
            <a:spLocks noGrp="1"/>
          </p:cNvSpPr>
          <p:nvPr>
            <p:ph type="title"/>
          </p:nvPr>
        </p:nvSpPr>
        <p:spPr>
          <a:xfrm>
            <a:off x="7003174" y="972000"/>
            <a:ext cx="4616011" cy="1329766"/>
          </a:xfrm>
        </p:spPr>
        <p:txBody>
          <a:bodyPr anchor="b">
            <a:normAutofit/>
          </a:bodyPr>
          <a:lstStyle/>
          <a:p>
            <a:r>
              <a:rPr lang="sv-SE" dirty="0"/>
              <a:t>Otillbörlig påverkan </a:t>
            </a:r>
          </a:p>
        </p:txBody>
      </p:sp>
      <p:sp>
        <p:nvSpPr>
          <p:cNvPr id="3" name="Platshållare för text 2">
            <a:extLst>
              <a:ext uri="{FF2B5EF4-FFF2-40B4-BE49-F238E27FC236}">
                <a16:creationId xmlns:a16="http://schemas.microsoft.com/office/drawing/2014/main" id="{6537F033-3914-B8F8-3705-F02079133F71}"/>
              </a:ext>
            </a:extLst>
          </p:cNvPr>
          <p:cNvSpPr>
            <a:spLocks noGrp="1"/>
          </p:cNvSpPr>
          <p:nvPr>
            <p:ph sz="half" idx="2"/>
          </p:nvPr>
        </p:nvSpPr>
        <p:spPr>
          <a:xfrm>
            <a:off x="7003175" y="2646000"/>
            <a:ext cx="4140000" cy="3240000"/>
          </a:xfrm>
        </p:spPr>
        <p:txBody>
          <a:bodyPr>
            <a:normAutofit/>
          </a:bodyPr>
          <a:lstStyle/>
          <a:p>
            <a:r>
              <a:rPr lang="sv-SE" dirty="0"/>
              <a:t>Spelar på känslor</a:t>
            </a:r>
          </a:p>
          <a:p>
            <a:r>
              <a:rPr lang="sv-SE" dirty="0"/>
              <a:t>Förstärker polarisering</a:t>
            </a:r>
          </a:p>
          <a:p>
            <a:r>
              <a:rPr lang="sv-SE" dirty="0"/>
              <a:t>Utnyttjar samhällssårbarheter </a:t>
            </a:r>
          </a:p>
        </p:txBody>
      </p:sp>
      <p:pic>
        <p:nvPicPr>
          <p:cNvPr id="5" name="Bildobjekt 4" descr="En bild som visar text, skärmbild, Teckensnitt, design&#10;&#10;AI-genererat innehåll kan vara felaktigt.">
            <a:extLst>
              <a:ext uri="{FF2B5EF4-FFF2-40B4-BE49-F238E27FC236}">
                <a16:creationId xmlns:a16="http://schemas.microsoft.com/office/drawing/2014/main" id="{6A9ECB99-8C19-60E0-9486-E2DAD53A9151}"/>
              </a:ext>
            </a:extLst>
          </p:cNvPr>
          <p:cNvPicPr>
            <a:picLocks noChangeAspect="1"/>
          </p:cNvPicPr>
          <p:nvPr/>
        </p:nvPicPr>
        <p:blipFill>
          <a:blip r:embed="rId3">
            <a:extLst>
              <a:ext uri="{28A0092B-C50C-407E-A947-70E740481C1C}">
                <a14:useLocalDpi xmlns:a14="http://schemas.microsoft.com/office/drawing/2010/main" val="0"/>
              </a:ext>
            </a:extLst>
          </a:blip>
          <a:srcRect l="25614" r="24496"/>
          <a:stretch>
            <a:fillRect/>
          </a:stretch>
        </p:blipFill>
        <p:spPr>
          <a:xfrm>
            <a:off x="345601" y="10"/>
            <a:ext cx="5750400" cy="6857990"/>
          </a:xfrm>
          <a:prstGeom prst="rect">
            <a:avLst/>
          </a:prstGeom>
          <a:noFill/>
        </p:spPr>
      </p:pic>
    </p:spTree>
    <p:extLst>
      <p:ext uri="{BB962C8B-B14F-4D97-AF65-F5344CB8AC3E}">
        <p14:creationId xmlns:p14="http://schemas.microsoft.com/office/powerpoint/2010/main" val="380611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772114-D752-9E33-2D47-AAF024FF47FA}"/>
              </a:ext>
            </a:extLst>
          </p:cNvPr>
          <p:cNvSpPr>
            <a:spLocks noGrp="1"/>
          </p:cNvSpPr>
          <p:nvPr>
            <p:ph type="title"/>
          </p:nvPr>
        </p:nvSpPr>
        <p:spPr>
          <a:xfrm>
            <a:off x="2497138" y="809851"/>
            <a:ext cx="7199312" cy="650421"/>
          </a:xfrm>
        </p:spPr>
        <p:txBody>
          <a:bodyPr/>
          <a:lstStyle/>
          <a:p>
            <a:r>
              <a:rPr lang="sv-SE" dirty="0"/>
              <a:t>Var källkritisk!</a:t>
            </a:r>
          </a:p>
        </p:txBody>
      </p:sp>
      <p:sp>
        <p:nvSpPr>
          <p:cNvPr id="3" name="Platshållare för text 2">
            <a:extLst>
              <a:ext uri="{FF2B5EF4-FFF2-40B4-BE49-F238E27FC236}">
                <a16:creationId xmlns:a16="http://schemas.microsoft.com/office/drawing/2014/main" id="{67B2462B-1AE1-05CF-1227-ED2591FD3E43}"/>
              </a:ext>
            </a:extLst>
          </p:cNvPr>
          <p:cNvSpPr>
            <a:spLocks noGrp="1"/>
          </p:cNvSpPr>
          <p:nvPr>
            <p:ph type="body" sz="quarter" idx="13"/>
          </p:nvPr>
        </p:nvSpPr>
        <p:spPr>
          <a:xfrm>
            <a:off x="2497138" y="1611086"/>
            <a:ext cx="7199312" cy="3915909"/>
          </a:xfrm>
        </p:spPr>
        <p:txBody>
          <a:bodyPr/>
          <a:lstStyle/>
          <a:p>
            <a:r>
              <a:rPr lang="sv-SE"/>
              <a:t>Kontrollera avsändare, syfte och spridning</a:t>
            </a:r>
          </a:p>
          <a:p>
            <a:r>
              <a:rPr lang="sv-SE"/>
              <a:t>Exempel: Du ser ett inlägg på sociala medier som kritiserar ett beslut i regionen. Innan du reagerar: </a:t>
            </a:r>
          </a:p>
          <a:p>
            <a:pPr lvl="1"/>
            <a:r>
              <a:rPr lang="sv-SE"/>
              <a:t>Vem har publicerat det? Är det en trovärdig källa?</a:t>
            </a:r>
          </a:p>
          <a:p>
            <a:pPr lvl="1"/>
            <a:r>
              <a:rPr lang="sv-SE"/>
              <a:t>Vad är syftet – informera, påverka, provocera?</a:t>
            </a:r>
          </a:p>
          <a:p>
            <a:pPr lvl="1"/>
            <a:r>
              <a:rPr lang="sv-SE"/>
              <a:t>Vem tjänar på att du tror på detta? </a:t>
            </a:r>
          </a:p>
          <a:p>
            <a:pPr lvl="1"/>
            <a:r>
              <a:rPr lang="sv-SE"/>
              <a:t>Hur sprids det – är det delat av många konton samtidigt (kan tyda på koordinerad kampanj)?</a:t>
            </a:r>
          </a:p>
          <a:p>
            <a:endParaRPr lang="sv-SE"/>
          </a:p>
        </p:txBody>
      </p:sp>
      <p:sp>
        <p:nvSpPr>
          <p:cNvPr id="6" name="textruta 5">
            <a:extLst>
              <a:ext uri="{FF2B5EF4-FFF2-40B4-BE49-F238E27FC236}">
                <a16:creationId xmlns:a16="http://schemas.microsoft.com/office/drawing/2014/main" id="{14E0536F-260A-B0BE-89E1-9B71B6664093}"/>
              </a:ext>
            </a:extLst>
          </p:cNvPr>
          <p:cNvSpPr txBox="1"/>
          <p:nvPr/>
        </p:nvSpPr>
        <p:spPr>
          <a:xfrm>
            <a:off x="2497138" y="5306106"/>
            <a:ext cx="7604806" cy="833663"/>
          </a:xfrm>
          <a:prstGeom prst="rect">
            <a:avLst/>
          </a:prstGeom>
          <a:solidFill>
            <a:schemeClr val="accent1">
              <a:alpha val="20000"/>
            </a:schemeClr>
          </a:solidFill>
        </p:spPr>
        <p:txBody>
          <a:bodyPr wrap="square" tIns="108000" bIns="108000">
            <a:spAutoFit/>
          </a:bodyPr>
          <a:lstStyle/>
          <a:p>
            <a:r>
              <a:rPr lang="sv-SE" sz="2000" b="1"/>
              <a:t>Tips: </a:t>
            </a:r>
            <a:r>
              <a:rPr lang="sv-SE" sz="2000"/>
              <a:t>Använd verktyg som "vem står bakom?" från Internetstiftelsen eller </a:t>
            </a:r>
            <a:r>
              <a:rPr lang="sv-SE" sz="2000" err="1"/>
              <a:t>MPF:s</a:t>
            </a:r>
            <a:r>
              <a:rPr lang="sv-SE" sz="2000"/>
              <a:t> guider.</a:t>
            </a:r>
          </a:p>
        </p:txBody>
      </p:sp>
    </p:spTree>
    <p:extLst>
      <p:ext uri="{BB962C8B-B14F-4D97-AF65-F5344CB8AC3E}">
        <p14:creationId xmlns:p14="http://schemas.microsoft.com/office/powerpoint/2010/main" val="2293756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3C87E9-297F-20EC-7D14-AE872AE3FD96}"/>
              </a:ext>
            </a:extLst>
          </p:cNvPr>
          <p:cNvSpPr>
            <a:spLocks noGrp="1"/>
          </p:cNvSpPr>
          <p:nvPr>
            <p:ph type="title"/>
          </p:nvPr>
        </p:nvSpPr>
        <p:spPr>
          <a:xfrm>
            <a:off x="2497138" y="337930"/>
            <a:ext cx="8345032" cy="1055441"/>
          </a:xfrm>
        </p:spPr>
        <p:txBody>
          <a:bodyPr/>
          <a:lstStyle/>
          <a:p>
            <a:pPr lvl="0">
              <a:spcBef>
                <a:spcPts val="0"/>
              </a:spcBef>
              <a:defRPr/>
            </a:pPr>
            <a:r>
              <a:rPr lang="sv-SE" dirty="0"/>
              <a:t>Tänk efter före du delar…</a:t>
            </a:r>
          </a:p>
        </p:txBody>
      </p:sp>
      <p:sp>
        <p:nvSpPr>
          <p:cNvPr id="3" name="Platshållare för text 2">
            <a:extLst>
              <a:ext uri="{FF2B5EF4-FFF2-40B4-BE49-F238E27FC236}">
                <a16:creationId xmlns:a16="http://schemas.microsoft.com/office/drawing/2014/main" id="{AA7682EF-DC06-7ED3-878D-1E6BACB778B6}"/>
              </a:ext>
            </a:extLst>
          </p:cNvPr>
          <p:cNvSpPr>
            <a:spLocks noGrp="1"/>
          </p:cNvSpPr>
          <p:nvPr>
            <p:ph type="body" sz="quarter" idx="13"/>
          </p:nvPr>
        </p:nvSpPr>
        <p:spPr>
          <a:xfrm>
            <a:off x="2497137" y="1393372"/>
            <a:ext cx="8345033" cy="3439886"/>
          </a:xfrm>
        </p:spPr>
        <p:txBody>
          <a:bodyPr/>
          <a:lstStyle/>
          <a:p>
            <a:r>
              <a:rPr lang="sv-SE" dirty="0"/>
              <a:t>Tänk efter före du delar – även när något bekräftar din världsbild</a:t>
            </a:r>
          </a:p>
          <a:p>
            <a:r>
              <a:rPr lang="sv-SE" dirty="0"/>
              <a:t>Reflektera hur du uttrycker dig offentligt </a:t>
            </a:r>
          </a:p>
          <a:p>
            <a:r>
              <a:rPr lang="sv-SE" dirty="0"/>
              <a:t>Verkar källan trovärdig? </a:t>
            </a:r>
          </a:p>
          <a:p>
            <a:r>
              <a:rPr lang="sv-SE" dirty="0"/>
              <a:t>Bekräftar den bara det du redan tycker?</a:t>
            </a:r>
          </a:p>
          <a:p>
            <a:r>
              <a:rPr lang="sv-SE" dirty="0"/>
              <a:t>Har du kollat om andra medier rapporterar samma sak?</a:t>
            </a:r>
          </a:p>
          <a:p>
            <a:r>
              <a:rPr lang="sv-SE" dirty="0"/>
              <a:t>Kan det vara en del av en narrativ kampanj?</a:t>
            </a:r>
          </a:p>
        </p:txBody>
      </p:sp>
      <p:sp>
        <p:nvSpPr>
          <p:cNvPr id="7" name="textruta 6">
            <a:extLst>
              <a:ext uri="{FF2B5EF4-FFF2-40B4-BE49-F238E27FC236}">
                <a16:creationId xmlns:a16="http://schemas.microsoft.com/office/drawing/2014/main" id="{FB2E12E6-5497-BD1D-C3E6-C2AA4CF15AE4}"/>
              </a:ext>
            </a:extLst>
          </p:cNvPr>
          <p:cNvSpPr txBox="1"/>
          <p:nvPr/>
        </p:nvSpPr>
        <p:spPr>
          <a:xfrm>
            <a:off x="2497137" y="5209328"/>
            <a:ext cx="7604806" cy="833663"/>
          </a:xfrm>
          <a:prstGeom prst="rect">
            <a:avLst/>
          </a:prstGeom>
          <a:solidFill>
            <a:schemeClr val="accent1">
              <a:alpha val="20000"/>
            </a:schemeClr>
          </a:solidFill>
        </p:spPr>
        <p:txBody>
          <a:bodyPr wrap="square" tIns="108000" bIns="108000">
            <a:spAutoFit/>
          </a:bodyPr>
          <a:lstStyle/>
          <a:p>
            <a:r>
              <a:rPr lang="sv-SE" sz="2000" b="1" dirty="0"/>
              <a:t>Tips: </a:t>
            </a:r>
            <a:r>
              <a:rPr lang="sv-SE" sz="2000" dirty="0"/>
              <a:t>Vänta några minuter, kolla källor, fråga dig själv: "Vem tjänar på att jag delar detta?"</a:t>
            </a:r>
          </a:p>
        </p:txBody>
      </p:sp>
    </p:spTree>
    <p:extLst>
      <p:ext uri="{BB962C8B-B14F-4D97-AF65-F5344CB8AC3E}">
        <p14:creationId xmlns:p14="http://schemas.microsoft.com/office/powerpoint/2010/main" val="421765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83FD6A-8A22-0962-CA16-1BCD8C7E5C00}"/>
              </a:ext>
            </a:extLst>
          </p:cNvPr>
          <p:cNvSpPr>
            <a:spLocks noGrp="1"/>
          </p:cNvSpPr>
          <p:nvPr>
            <p:ph type="title"/>
          </p:nvPr>
        </p:nvSpPr>
        <p:spPr>
          <a:xfrm>
            <a:off x="6495802" y="312316"/>
            <a:ext cx="5210732" cy="1159166"/>
          </a:xfrm>
        </p:spPr>
        <p:txBody>
          <a:bodyPr/>
          <a:lstStyle/>
          <a:p>
            <a:r>
              <a:rPr lang="sv-SE" dirty="0"/>
              <a:t>Reflektera över falska bilder</a:t>
            </a:r>
          </a:p>
        </p:txBody>
      </p:sp>
      <p:sp>
        <p:nvSpPr>
          <p:cNvPr id="3" name="Platshållare för text 2">
            <a:extLst>
              <a:ext uri="{FF2B5EF4-FFF2-40B4-BE49-F238E27FC236}">
                <a16:creationId xmlns:a16="http://schemas.microsoft.com/office/drawing/2014/main" id="{2EA6611D-5358-E643-918C-B3A119C90486}"/>
              </a:ext>
            </a:extLst>
          </p:cNvPr>
          <p:cNvSpPr>
            <a:spLocks noGrp="1"/>
          </p:cNvSpPr>
          <p:nvPr>
            <p:ph type="body" sz="quarter" idx="13"/>
          </p:nvPr>
        </p:nvSpPr>
        <p:spPr>
          <a:xfrm>
            <a:off x="6381587" y="1769423"/>
            <a:ext cx="5210732" cy="3086527"/>
          </a:xfrm>
        </p:spPr>
        <p:txBody>
          <a:bodyPr/>
          <a:lstStyle/>
          <a:p>
            <a:r>
              <a:rPr lang="sv-SE" sz="2000" dirty="0"/>
              <a:t>Granska bildens detaljer</a:t>
            </a:r>
          </a:p>
          <a:p>
            <a:r>
              <a:rPr lang="sv-SE" sz="2000" dirty="0"/>
              <a:t>Omvänd bildsökning</a:t>
            </a:r>
          </a:p>
          <a:p>
            <a:r>
              <a:rPr lang="sv-SE" sz="2000" dirty="0"/>
              <a:t>Tänk på sammanhanget</a:t>
            </a:r>
          </a:p>
          <a:p>
            <a:r>
              <a:rPr lang="sv-SE" sz="2000" dirty="0"/>
              <a:t>Kontrollera metadata om möjligt</a:t>
            </a:r>
          </a:p>
          <a:p>
            <a:r>
              <a:rPr lang="sv-SE" sz="2000" dirty="0"/>
              <a:t>AI-genererade bilder- allt svårare att avgöra…</a:t>
            </a:r>
          </a:p>
        </p:txBody>
      </p:sp>
      <p:sp>
        <p:nvSpPr>
          <p:cNvPr id="7" name="textruta 6">
            <a:extLst>
              <a:ext uri="{FF2B5EF4-FFF2-40B4-BE49-F238E27FC236}">
                <a16:creationId xmlns:a16="http://schemas.microsoft.com/office/drawing/2014/main" id="{8196E5AB-1019-7ED1-CE7E-1BAB6BC1124F}"/>
              </a:ext>
            </a:extLst>
          </p:cNvPr>
          <p:cNvSpPr txBox="1"/>
          <p:nvPr/>
        </p:nvSpPr>
        <p:spPr>
          <a:xfrm>
            <a:off x="576162" y="568734"/>
            <a:ext cx="5356423" cy="646331"/>
          </a:xfrm>
          <a:prstGeom prst="rect">
            <a:avLst/>
          </a:prstGeom>
          <a:solidFill>
            <a:schemeClr val="accent1">
              <a:lumMod val="20000"/>
              <a:lumOff val="80000"/>
            </a:schemeClr>
          </a:solidFill>
        </p:spPr>
        <p:txBody>
          <a:bodyPr wrap="square">
            <a:spAutoFit/>
          </a:bodyPr>
          <a:lstStyle/>
          <a:p>
            <a:r>
              <a:rPr lang="sv-SE" dirty="0"/>
              <a:t>Tips: SVT:s </a:t>
            </a:r>
            <a:r>
              <a:rPr lang="sv-SE" dirty="0" err="1"/>
              <a:t>veriferingshjälp</a:t>
            </a:r>
            <a:endParaRPr lang="sv-SE" dirty="0"/>
          </a:p>
          <a:p>
            <a:endParaRPr lang="sv-SE" dirty="0"/>
          </a:p>
        </p:txBody>
      </p:sp>
      <p:pic>
        <p:nvPicPr>
          <p:cNvPr id="4" name="Bildobjekt 3">
            <a:extLst>
              <a:ext uri="{FF2B5EF4-FFF2-40B4-BE49-F238E27FC236}">
                <a16:creationId xmlns:a16="http://schemas.microsoft.com/office/drawing/2014/main" id="{2C12620C-3AB8-0E11-2245-FEEC008F3749}"/>
              </a:ext>
            </a:extLst>
          </p:cNvPr>
          <p:cNvPicPr>
            <a:picLocks noChangeAspect="1"/>
          </p:cNvPicPr>
          <p:nvPr/>
        </p:nvPicPr>
        <p:blipFill>
          <a:blip r:embed="rId3"/>
          <a:stretch>
            <a:fillRect/>
          </a:stretch>
        </p:blipFill>
        <p:spPr>
          <a:xfrm>
            <a:off x="599681" y="1471482"/>
            <a:ext cx="5332904" cy="5214043"/>
          </a:xfrm>
          <a:prstGeom prst="rect">
            <a:avLst/>
          </a:prstGeom>
        </p:spPr>
      </p:pic>
    </p:spTree>
    <p:extLst>
      <p:ext uri="{BB962C8B-B14F-4D97-AF65-F5344CB8AC3E}">
        <p14:creationId xmlns:p14="http://schemas.microsoft.com/office/powerpoint/2010/main" val="1799882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3AB720-4921-1B86-2D76-0185CB802A4E}"/>
              </a:ext>
            </a:extLst>
          </p:cNvPr>
          <p:cNvSpPr>
            <a:spLocks noGrp="1"/>
          </p:cNvSpPr>
          <p:nvPr>
            <p:ph type="title"/>
          </p:nvPr>
        </p:nvSpPr>
        <p:spPr>
          <a:xfrm>
            <a:off x="2155354" y="309210"/>
            <a:ext cx="7080080" cy="1325563"/>
          </a:xfrm>
        </p:spPr>
        <p:txBody>
          <a:bodyPr/>
          <a:lstStyle/>
          <a:p>
            <a:r>
              <a:rPr lang="sv-SE" dirty="0"/>
              <a:t>Identifiera målgruppen!</a:t>
            </a:r>
          </a:p>
        </p:txBody>
      </p:sp>
      <p:sp>
        <p:nvSpPr>
          <p:cNvPr id="3" name="Platshållare för text 2">
            <a:extLst>
              <a:ext uri="{FF2B5EF4-FFF2-40B4-BE49-F238E27FC236}">
                <a16:creationId xmlns:a16="http://schemas.microsoft.com/office/drawing/2014/main" id="{352470B1-F97C-BF89-B071-D337F38D5EDE}"/>
              </a:ext>
            </a:extLst>
          </p:cNvPr>
          <p:cNvSpPr>
            <a:spLocks noGrp="1"/>
          </p:cNvSpPr>
          <p:nvPr>
            <p:ph type="body" sz="quarter" idx="13"/>
          </p:nvPr>
        </p:nvSpPr>
        <p:spPr>
          <a:xfrm>
            <a:off x="2024292" y="1806938"/>
            <a:ext cx="8730825" cy="4472208"/>
          </a:xfrm>
        </p:spPr>
        <p:txBody>
          <a:bodyPr/>
          <a:lstStyle/>
          <a:p>
            <a:pPr marL="0" indent="0">
              <a:spcAft>
                <a:spcPts val="800"/>
              </a:spcAft>
              <a:buNone/>
            </a:pPr>
            <a:r>
              <a:rPr lang="sv-SE" sz="2000" dirty="0">
                <a:solidFill>
                  <a:srgbClr val="353535"/>
                </a:solidFill>
              </a:rPr>
              <a:t>Vem riktar sig budskapet till? </a:t>
            </a:r>
          </a:p>
          <a:p>
            <a:pPr>
              <a:spcAft>
                <a:spcPts val="800"/>
              </a:spcAft>
            </a:pPr>
            <a:r>
              <a:rPr lang="sv-SE" sz="2000" b="1" dirty="0">
                <a:solidFill>
                  <a:srgbClr val="353535"/>
                </a:solidFill>
              </a:rPr>
              <a:t>Bred publik</a:t>
            </a:r>
            <a:br>
              <a:rPr lang="sv-SE" sz="2000" b="1" dirty="0">
                <a:solidFill>
                  <a:srgbClr val="353535"/>
                </a:solidFill>
              </a:rPr>
            </a:br>
            <a:r>
              <a:rPr lang="sv-SE" sz="2000" dirty="0">
                <a:solidFill>
                  <a:srgbClr val="353535"/>
                </a:solidFill>
              </a:rPr>
              <a:t>Alla eller stora delar av samhället. Stora gemensamma samhällsfrågor</a:t>
            </a:r>
            <a:endParaRPr lang="sv-SE" sz="2000" b="1" dirty="0">
              <a:solidFill>
                <a:srgbClr val="353535"/>
              </a:solidFill>
            </a:endParaRPr>
          </a:p>
          <a:p>
            <a:pPr>
              <a:spcAft>
                <a:spcPts val="800"/>
              </a:spcAft>
            </a:pPr>
            <a:r>
              <a:rPr lang="sv-SE" sz="2000" b="1" dirty="0">
                <a:solidFill>
                  <a:srgbClr val="353535"/>
                </a:solidFill>
              </a:rPr>
              <a:t>Specifika grupper</a:t>
            </a:r>
            <a:br>
              <a:rPr lang="sv-SE" sz="2000" b="1" dirty="0">
                <a:solidFill>
                  <a:srgbClr val="353535"/>
                </a:solidFill>
              </a:rPr>
            </a:br>
            <a:r>
              <a:rPr lang="sv-SE" sz="2000" dirty="0">
                <a:solidFill>
                  <a:srgbClr val="353535"/>
                </a:solidFill>
              </a:rPr>
              <a:t>Demografiska faktorer som inkomst, etnicitet och religion. Barnfamiljer och religiösa grupper. Budskap anpassade för </a:t>
            </a:r>
            <a:r>
              <a:rPr lang="sv-SE" sz="2000" dirty="0"/>
              <a:t>just denna grupps värderingar eller behov.</a:t>
            </a:r>
            <a:endParaRPr lang="sv-SE" sz="2000" dirty="0">
              <a:solidFill>
                <a:srgbClr val="353535"/>
              </a:solidFill>
            </a:endParaRPr>
          </a:p>
          <a:p>
            <a:pPr>
              <a:spcAft>
                <a:spcPts val="800"/>
              </a:spcAft>
            </a:pPr>
            <a:r>
              <a:rPr lang="sv-SE" sz="2000" b="1" dirty="0">
                <a:solidFill>
                  <a:srgbClr val="353535"/>
                </a:solidFill>
              </a:rPr>
              <a:t>Individer</a:t>
            </a:r>
            <a:br>
              <a:rPr lang="sv-SE" sz="2000" b="1" dirty="0">
                <a:solidFill>
                  <a:srgbClr val="353535"/>
                </a:solidFill>
              </a:rPr>
            </a:br>
            <a:r>
              <a:rPr lang="sv-SE" sz="2000" dirty="0">
                <a:solidFill>
                  <a:srgbClr val="353535"/>
                </a:solidFill>
              </a:rPr>
              <a:t>Individanpassat utifrån intressen, beteende eller digitala aktivitet. </a:t>
            </a:r>
          </a:p>
        </p:txBody>
      </p:sp>
    </p:spTree>
    <p:extLst>
      <p:ext uri="{BB962C8B-B14F-4D97-AF65-F5344CB8AC3E}">
        <p14:creationId xmlns:p14="http://schemas.microsoft.com/office/powerpoint/2010/main" val="1749796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33963BA-00BB-1561-0118-CA232C651CE8}"/>
              </a:ext>
            </a:extLst>
          </p:cNvPr>
          <p:cNvSpPr>
            <a:spLocks noGrp="1"/>
          </p:cNvSpPr>
          <p:nvPr>
            <p:ph sz="half" idx="2"/>
          </p:nvPr>
        </p:nvSpPr>
        <p:spPr>
          <a:xfrm>
            <a:off x="6655945" y="1054859"/>
            <a:ext cx="4923134" cy="5623490"/>
          </a:xfrm>
        </p:spPr>
        <p:txBody>
          <a:bodyPr/>
          <a:lstStyle/>
          <a:p>
            <a:pPr marL="0" indent="0">
              <a:buNone/>
            </a:pPr>
            <a:r>
              <a:rPr lang="sv-SE" sz="1400" b="1" dirty="0"/>
              <a:t>1. Webbadress </a:t>
            </a:r>
            <a:br>
              <a:rPr lang="sv-SE" sz="1400" b="1" dirty="0"/>
            </a:br>
            <a:r>
              <a:rPr lang="sv-SE" sz="1400" dirty="0"/>
              <a:t>Granska webbadressen för att kolla att du är rätt.</a:t>
            </a:r>
          </a:p>
          <a:p>
            <a:pPr marL="0" indent="0">
              <a:buNone/>
            </a:pPr>
            <a:r>
              <a:rPr lang="sv-SE" sz="1400" b="1" dirty="0"/>
              <a:t>2. Rubriken </a:t>
            </a:r>
            <a:br>
              <a:rPr lang="sv-SE" sz="1400" b="1" dirty="0"/>
            </a:br>
            <a:r>
              <a:rPr lang="sv-SE" sz="1400" dirty="0"/>
              <a:t>Läs mer än bara rubriken, kontrollera att rubriken stämmer överens med innehållet.</a:t>
            </a:r>
          </a:p>
          <a:p>
            <a:pPr marL="0" indent="0">
              <a:buNone/>
            </a:pPr>
            <a:r>
              <a:rPr lang="sv-SE" sz="1400" b="1" dirty="0"/>
              <a:t>3. Innehåll och länkar</a:t>
            </a:r>
            <a:br>
              <a:rPr lang="sv-SE" sz="1400" b="1" dirty="0"/>
            </a:br>
            <a:r>
              <a:rPr lang="sv-SE" sz="1400" dirty="0"/>
              <a:t>Är det åsikter eller fakta? Läs hela texten innan du delar. Är länkar exempelvis klickbara?</a:t>
            </a:r>
          </a:p>
          <a:p>
            <a:pPr marL="0" indent="0">
              <a:buNone/>
            </a:pPr>
            <a:r>
              <a:rPr lang="sv-SE" sz="1400" b="1" dirty="0"/>
              <a:t>4. Författare </a:t>
            </a:r>
            <a:br>
              <a:rPr lang="sv-SE" sz="1400" b="1" dirty="0"/>
            </a:br>
            <a:r>
              <a:rPr lang="sv-SE" sz="1400" dirty="0"/>
              <a:t>Vem har skrivit texten och varför. Var uppmärksam på texter utan författare.</a:t>
            </a:r>
          </a:p>
          <a:p>
            <a:pPr marL="0" indent="0">
              <a:buNone/>
            </a:pPr>
            <a:r>
              <a:rPr lang="sv-SE" sz="1400" b="1" dirty="0"/>
              <a:t>5. Bilder </a:t>
            </a:r>
            <a:br>
              <a:rPr lang="sv-SE" sz="1400" b="1" dirty="0"/>
            </a:br>
            <a:r>
              <a:rPr lang="sv-SE" sz="1400" dirty="0"/>
              <a:t>Kan enkelt manipuleras. Gör en bildsökning, har bilden använts i andra sammanhang.</a:t>
            </a:r>
          </a:p>
          <a:p>
            <a:pPr marL="0" indent="0">
              <a:buNone/>
            </a:pPr>
            <a:r>
              <a:rPr lang="sv-SE" sz="1400" b="1" dirty="0"/>
              <a:t>6. Källor </a:t>
            </a:r>
            <a:br>
              <a:rPr lang="sv-SE" sz="1400" b="1" dirty="0"/>
            </a:br>
            <a:r>
              <a:rPr lang="sv-SE" sz="1400" dirty="0"/>
              <a:t>Om texten hänvisar till andra källor, kontrollera dem.</a:t>
            </a:r>
          </a:p>
          <a:p>
            <a:pPr marL="0" indent="0">
              <a:buNone/>
            </a:pPr>
            <a:r>
              <a:rPr lang="sv-SE" sz="1400" b="1" dirty="0"/>
              <a:t>7. Kommentarer </a:t>
            </a:r>
            <a:br>
              <a:rPr lang="sv-SE" sz="1400" b="1" dirty="0"/>
            </a:br>
            <a:r>
              <a:rPr lang="sv-SE" sz="1400" dirty="0"/>
              <a:t>Vilka kommenterar? Vanliga människor eller trollkonton och </a:t>
            </a:r>
            <a:r>
              <a:rPr lang="sv-SE" sz="1400" dirty="0" err="1"/>
              <a:t>bottar</a:t>
            </a:r>
            <a:r>
              <a:rPr lang="sv-SE" sz="1400" dirty="0"/>
              <a:t>.</a:t>
            </a:r>
          </a:p>
          <a:p>
            <a:pPr marL="0" indent="0">
              <a:buNone/>
            </a:pPr>
            <a:r>
              <a:rPr lang="sv-SE" sz="1400" b="1" dirty="0"/>
              <a:t>8 Uppmärksamhet </a:t>
            </a:r>
            <a:br>
              <a:rPr lang="sv-SE" sz="1400" b="1" dirty="0"/>
            </a:br>
            <a:r>
              <a:rPr lang="sv-SE" sz="1400" dirty="0"/>
              <a:t>Bara för att en text gillas eller delas mycket, betyder det inte att innehållet stämmer.</a:t>
            </a:r>
          </a:p>
          <a:p>
            <a:endParaRPr lang="sv-SE" sz="1600" dirty="0"/>
          </a:p>
          <a:p>
            <a:pPr marL="0" indent="0">
              <a:buNone/>
            </a:pPr>
            <a:endParaRPr lang="sv-SE" sz="1600" dirty="0"/>
          </a:p>
        </p:txBody>
      </p:sp>
      <p:sp>
        <p:nvSpPr>
          <p:cNvPr id="11" name="Platshållare för bild 10">
            <a:extLst>
              <a:ext uri="{FF2B5EF4-FFF2-40B4-BE49-F238E27FC236}">
                <a16:creationId xmlns:a16="http://schemas.microsoft.com/office/drawing/2014/main" id="{84E1D7C0-93EE-79F9-01D6-825D213B2F7A}"/>
              </a:ext>
            </a:extLst>
          </p:cNvPr>
          <p:cNvSpPr>
            <a:spLocks noGrp="1"/>
          </p:cNvSpPr>
          <p:nvPr>
            <p:ph type="pic" sz="quarter" idx="13"/>
          </p:nvPr>
        </p:nvSpPr>
        <p:spPr>
          <a:xfrm>
            <a:off x="0" y="0"/>
            <a:ext cx="6096001" cy="6858000"/>
          </a:xfrm>
          <a:solidFill>
            <a:schemeClr val="bg2"/>
          </a:solidFill>
        </p:spPr>
        <p:txBody>
          <a:bodyPr/>
          <a:lstStyle/>
          <a:p>
            <a:endParaRPr lang="sv-SE"/>
          </a:p>
        </p:txBody>
      </p:sp>
      <p:grpSp>
        <p:nvGrpSpPr>
          <p:cNvPr id="12" name="Grupp 11">
            <a:extLst>
              <a:ext uri="{FF2B5EF4-FFF2-40B4-BE49-F238E27FC236}">
                <a16:creationId xmlns:a16="http://schemas.microsoft.com/office/drawing/2014/main" id="{042A491B-9762-1BCE-8C0C-AEBD6F271E14}"/>
              </a:ext>
            </a:extLst>
          </p:cNvPr>
          <p:cNvGrpSpPr/>
          <p:nvPr/>
        </p:nvGrpSpPr>
        <p:grpSpPr>
          <a:xfrm>
            <a:off x="511344" y="100584"/>
            <a:ext cx="5073311" cy="6577765"/>
            <a:chOff x="120481" y="301822"/>
            <a:chExt cx="5073311" cy="6577765"/>
          </a:xfrm>
        </p:grpSpPr>
        <p:pic>
          <p:nvPicPr>
            <p:cNvPr id="6" name="Bildobjekt 5" descr="En bild som visar text, Människoansikte, skärmbild, Webbplats&#10;&#10;AI-genererat innehåll kan vara felaktigt.">
              <a:extLst>
                <a:ext uri="{FF2B5EF4-FFF2-40B4-BE49-F238E27FC236}">
                  <a16:creationId xmlns:a16="http://schemas.microsoft.com/office/drawing/2014/main" id="{7FEC525A-C356-0538-65A1-56AA6D951CA1}"/>
                </a:ext>
              </a:extLst>
            </p:cNvPr>
            <p:cNvPicPr>
              <a:picLocks noChangeAspect="1"/>
            </p:cNvPicPr>
            <p:nvPr/>
          </p:nvPicPr>
          <p:blipFill>
            <a:blip r:embed="rId2">
              <a:extLst>
                <a:ext uri="{28A0092B-C50C-407E-A947-70E740481C1C}">
                  <a14:useLocalDpi xmlns:a14="http://schemas.microsoft.com/office/drawing/2010/main" val="0"/>
                </a:ext>
              </a:extLst>
            </a:blip>
            <a:srcRect l="8846" r="8028"/>
            <a:stretch>
              <a:fillRect/>
            </a:stretch>
          </p:blipFill>
          <p:spPr>
            <a:xfrm>
              <a:off x="120481" y="301823"/>
              <a:ext cx="5073311" cy="6577764"/>
            </a:xfrm>
            <a:prstGeom prst="rect">
              <a:avLst/>
            </a:prstGeom>
          </p:spPr>
        </p:pic>
        <p:sp>
          <p:nvSpPr>
            <p:cNvPr id="7" name="Rektangel: rundade hörn 8">
              <a:extLst>
                <a:ext uri="{FF2B5EF4-FFF2-40B4-BE49-F238E27FC236}">
                  <a16:creationId xmlns:a16="http://schemas.microsoft.com/office/drawing/2014/main" id="{9BAB14B7-4A7C-B44D-0EFA-873192625F2E}"/>
                </a:ext>
              </a:extLst>
            </p:cNvPr>
            <p:cNvSpPr/>
            <p:nvPr/>
          </p:nvSpPr>
          <p:spPr bwMode="auto">
            <a:xfrm>
              <a:off x="505756" y="301822"/>
              <a:ext cx="1787922" cy="210344"/>
            </a:xfrm>
            <a:custGeom>
              <a:avLst/>
              <a:gdLst>
                <a:gd name="csX0" fmla="*/ 0 w 1787922"/>
                <a:gd name="csY0" fmla="*/ 35058 h 210344"/>
                <a:gd name="csX1" fmla="*/ 35058 w 1787922"/>
                <a:gd name="csY1" fmla="*/ 0 h 210344"/>
                <a:gd name="csX2" fmla="*/ 590482 w 1787922"/>
                <a:gd name="csY2" fmla="*/ 0 h 210344"/>
                <a:gd name="csX3" fmla="*/ 1145906 w 1787922"/>
                <a:gd name="csY3" fmla="*/ 0 h 210344"/>
                <a:gd name="csX4" fmla="*/ 1752864 w 1787922"/>
                <a:gd name="csY4" fmla="*/ 0 h 210344"/>
                <a:gd name="csX5" fmla="*/ 1787922 w 1787922"/>
                <a:gd name="csY5" fmla="*/ 35058 h 210344"/>
                <a:gd name="csX6" fmla="*/ 1787922 w 1787922"/>
                <a:gd name="csY6" fmla="*/ 175286 h 210344"/>
                <a:gd name="csX7" fmla="*/ 1752864 w 1787922"/>
                <a:gd name="csY7" fmla="*/ 210344 h 210344"/>
                <a:gd name="csX8" fmla="*/ 1197440 w 1787922"/>
                <a:gd name="csY8" fmla="*/ 210344 h 210344"/>
                <a:gd name="csX9" fmla="*/ 676372 w 1787922"/>
                <a:gd name="csY9" fmla="*/ 210344 h 210344"/>
                <a:gd name="csX10" fmla="*/ 35058 w 1787922"/>
                <a:gd name="csY10" fmla="*/ 210344 h 210344"/>
                <a:gd name="csX11" fmla="*/ 0 w 1787922"/>
                <a:gd name="csY11" fmla="*/ 175286 h 210344"/>
                <a:gd name="csX12" fmla="*/ 0 w 1787922"/>
                <a:gd name="csY12" fmla="*/ 35058 h 2103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87922" h="210344" extrusionOk="0">
                  <a:moveTo>
                    <a:pt x="0" y="35058"/>
                  </a:moveTo>
                  <a:cubicBezTo>
                    <a:pt x="659" y="15557"/>
                    <a:pt x="16302" y="4270"/>
                    <a:pt x="35058" y="0"/>
                  </a:cubicBezTo>
                  <a:cubicBezTo>
                    <a:pt x="273429" y="22972"/>
                    <a:pt x="401120" y="-149"/>
                    <a:pt x="590482" y="0"/>
                  </a:cubicBezTo>
                  <a:cubicBezTo>
                    <a:pt x="779844" y="149"/>
                    <a:pt x="892225" y="-16608"/>
                    <a:pt x="1145906" y="0"/>
                  </a:cubicBezTo>
                  <a:cubicBezTo>
                    <a:pt x="1399587" y="16608"/>
                    <a:pt x="1510062" y="-28922"/>
                    <a:pt x="1752864" y="0"/>
                  </a:cubicBezTo>
                  <a:cubicBezTo>
                    <a:pt x="1772007" y="388"/>
                    <a:pt x="1788632" y="18234"/>
                    <a:pt x="1787922" y="35058"/>
                  </a:cubicBezTo>
                  <a:cubicBezTo>
                    <a:pt x="1783522" y="89565"/>
                    <a:pt x="1793341" y="122307"/>
                    <a:pt x="1787922" y="175286"/>
                  </a:cubicBezTo>
                  <a:cubicBezTo>
                    <a:pt x="1787227" y="194564"/>
                    <a:pt x="1775115" y="212295"/>
                    <a:pt x="1752864" y="210344"/>
                  </a:cubicBezTo>
                  <a:cubicBezTo>
                    <a:pt x="1538204" y="228035"/>
                    <a:pt x="1471323" y="187561"/>
                    <a:pt x="1197440" y="210344"/>
                  </a:cubicBezTo>
                  <a:cubicBezTo>
                    <a:pt x="923557" y="233127"/>
                    <a:pt x="916366" y="193107"/>
                    <a:pt x="676372" y="210344"/>
                  </a:cubicBezTo>
                  <a:cubicBezTo>
                    <a:pt x="436378" y="227581"/>
                    <a:pt x="168386" y="228537"/>
                    <a:pt x="35058" y="210344"/>
                  </a:cubicBezTo>
                  <a:cubicBezTo>
                    <a:pt x="10973" y="210411"/>
                    <a:pt x="974" y="196231"/>
                    <a:pt x="0" y="175286"/>
                  </a:cubicBezTo>
                  <a:cubicBezTo>
                    <a:pt x="-6114" y="124106"/>
                    <a:pt x="1110" y="101663"/>
                    <a:pt x="0" y="35058"/>
                  </a:cubicBezTo>
                  <a:close/>
                </a:path>
              </a:pathLst>
            </a:custGeom>
            <a:noFill/>
            <a:ln w="19050" cap="flat" cmpd="sng" algn="ctr">
              <a:solidFill>
                <a:srgbClr val="EF7D00"/>
              </a:solidFill>
              <a:prstDash val="solid"/>
              <a:round/>
              <a:headEnd type="none" w="med" len="med"/>
              <a:tailEnd type="none" w="med" len="med"/>
              <a:extLst>
                <a:ext uri="{C807C97D-BFC1-408E-A445-0C87EB9F89A2}">
                  <ask:lineSketchStyleProps xmlns:ask="http://schemas.microsoft.com/office/drawing/2018/sketchyshapes" sd="1876446829">
                    <a:prstGeom prst="roundRect">
                      <a:avLst/>
                    </a:prstGeom>
                    <ask:type>
                      <ask:lineSketchFreehand/>
                    </ask:type>
                  </ask:lineSketchStyleProps>
                </a:ext>
              </a:extLst>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pitchFamily="-48" charset="-128"/>
              </a:endParaRPr>
            </a:p>
          </p:txBody>
        </p:sp>
        <p:sp>
          <p:nvSpPr>
            <p:cNvPr id="8" name="Rektangel: rundade hörn 9">
              <a:extLst>
                <a:ext uri="{FF2B5EF4-FFF2-40B4-BE49-F238E27FC236}">
                  <a16:creationId xmlns:a16="http://schemas.microsoft.com/office/drawing/2014/main" id="{02EF7993-C019-A861-42CC-E22FDB2B003F}"/>
                </a:ext>
              </a:extLst>
            </p:cNvPr>
            <p:cNvSpPr/>
            <p:nvPr/>
          </p:nvSpPr>
          <p:spPr bwMode="auto">
            <a:xfrm>
              <a:off x="222058" y="3709434"/>
              <a:ext cx="1445378" cy="319968"/>
            </a:xfrm>
            <a:custGeom>
              <a:avLst/>
              <a:gdLst>
                <a:gd name="csX0" fmla="*/ 0 w 1445378"/>
                <a:gd name="csY0" fmla="*/ 53329 h 319968"/>
                <a:gd name="csX1" fmla="*/ 53329 w 1445378"/>
                <a:gd name="csY1" fmla="*/ 0 h 319968"/>
                <a:gd name="csX2" fmla="*/ 709302 w 1445378"/>
                <a:gd name="csY2" fmla="*/ 0 h 319968"/>
                <a:gd name="csX3" fmla="*/ 1392049 w 1445378"/>
                <a:gd name="csY3" fmla="*/ 0 h 319968"/>
                <a:gd name="csX4" fmla="*/ 1445378 w 1445378"/>
                <a:gd name="csY4" fmla="*/ 53329 h 319968"/>
                <a:gd name="csX5" fmla="*/ 1445378 w 1445378"/>
                <a:gd name="csY5" fmla="*/ 266639 h 319968"/>
                <a:gd name="csX6" fmla="*/ 1392049 w 1445378"/>
                <a:gd name="csY6" fmla="*/ 319968 h 319968"/>
                <a:gd name="csX7" fmla="*/ 762851 w 1445378"/>
                <a:gd name="csY7" fmla="*/ 319968 h 319968"/>
                <a:gd name="csX8" fmla="*/ 53329 w 1445378"/>
                <a:gd name="csY8" fmla="*/ 319968 h 319968"/>
                <a:gd name="csX9" fmla="*/ 0 w 1445378"/>
                <a:gd name="csY9" fmla="*/ 266639 h 319968"/>
                <a:gd name="csX10" fmla="*/ 0 w 1445378"/>
                <a:gd name="csY10" fmla="*/ 53329 h 3199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45378" h="319968" extrusionOk="0">
                  <a:moveTo>
                    <a:pt x="0" y="53329"/>
                  </a:moveTo>
                  <a:cubicBezTo>
                    <a:pt x="6060" y="22602"/>
                    <a:pt x="24854" y="6891"/>
                    <a:pt x="53329" y="0"/>
                  </a:cubicBezTo>
                  <a:cubicBezTo>
                    <a:pt x="258702" y="24654"/>
                    <a:pt x="508111" y="-8007"/>
                    <a:pt x="709302" y="0"/>
                  </a:cubicBezTo>
                  <a:cubicBezTo>
                    <a:pt x="910493" y="8007"/>
                    <a:pt x="1069714" y="-21348"/>
                    <a:pt x="1392049" y="0"/>
                  </a:cubicBezTo>
                  <a:cubicBezTo>
                    <a:pt x="1425528" y="-1137"/>
                    <a:pt x="1447489" y="19729"/>
                    <a:pt x="1445378" y="53329"/>
                  </a:cubicBezTo>
                  <a:cubicBezTo>
                    <a:pt x="1447639" y="121690"/>
                    <a:pt x="1452794" y="180502"/>
                    <a:pt x="1445378" y="266639"/>
                  </a:cubicBezTo>
                  <a:cubicBezTo>
                    <a:pt x="1444706" y="293652"/>
                    <a:pt x="1422226" y="320191"/>
                    <a:pt x="1392049" y="319968"/>
                  </a:cubicBezTo>
                  <a:cubicBezTo>
                    <a:pt x="1259367" y="299026"/>
                    <a:pt x="1001242" y="347910"/>
                    <a:pt x="762851" y="319968"/>
                  </a:cubicBezTo>
                  <a:cubicBezTo>
                    <a:pt x="524460" y="292026"/>
                    <a:pt x="270616" y="308978"/>
                    <a:pt x="53329" y="319968"/>
                  </a:cubicBezTo>
                  <a:cubicBezTo>
                    <a:pt x="23754" y="326222"/>
                    <a:pt x="-5541" y="300656"/>
                    <a:pt x="0" y="266639"/>
                  </a:cubicBezTo>
                  <a:cubicBezTo>
                    <a:pt x="1549" y="168913"/>
                    <a:pt x="936" y="144324"/>
                    <a:pt x="0" y="53329"/>
                  </a:cubicBezTo>
                  <a:close/>
                </a:path>
              </a:pathLst>
            </a:custGeom>
            <a:noFill/>
            <a:ln w="19050" cap="flat" cmpd="sng" algn="ctr">
              <a:solidFill>
                <a:srgbClr val="EF7D00"/>
              </a:solidFill>
              <a:prstDash val="solid"/>
              <a:round/>
              <a:headEnd type="none" w="med" len="med"/>
              <a:tailEnd type="none" w="med" len="med"/>
              <a:extLst>
                <a:ext uri="{C807C97D-BFC1-408E-A445-0C87EB9F89A2}">
                  <ask:lineSketchStyleProps xmlns:ask="http://schemas.microsoft.com/office/drawing/2018/sketchyshapes" sd="1876446829">
                    <a:prstGeom prst="roundRect">
                      <a:avLst/>
                    </a:prstGeom>
                    <ask:type>
                      <ask:lineSketchFreehand/>
                    </ask:type>
                  </ask:lineSketchStyleProps>
                </a:ext>
              </a:extLst>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pitchFamily="-48" charset="-128"/>
              </a:endParaRPr>
            </a:p>
          </p:txBody>
        </p:sp>
        <p:sp>
          <p:nvSpPr>
            <p:cNvPr id="9" name="Rektangel: rundade hörn 10">
              <a:extLst>
                <a:ext uri="{FF2B5EF4-FFF2-40B4-BE49-F238E27FC236}">
                  <a16:creationId xmlns:a16="http://schemas.microsoft.com/office/drawing/2014/main" id="{25D6F381-4D11-5014-FE2C-34D062F95545}"/>
                </a:ext>
              </a:extLst>
            </p:cNvPr>
            <p:cNvSpPr/>
            <p:nvPr/>
          </p:nvSpPr>
          <p:spPr bwMode="auto">
            <a:xfrm>
              <a:off x="222058" y="3207986"/>
              <a:ext cx="1371757" cy="319968"/>
            </a:xfrm>
            <a:custGeom>
              <a:avLst/>
              <a:gdLst>
                <a:gd name="csX0" fmla="*/ 0 w 1371757"/>
                <a:gd name="csY0" fmla="*/ 53329 h 319968"/>
                <a:gd name="csX1" fmla="*/ 53329 w 1371757"/>
                <a:gd name="csY1" fmla="*/ 0 h 319968"/>
                <a:gd name="csX2" fmla="*/ 673228 w 1371757"/>
                <a:gd name="csY2" fmla="*/ 0 h 319968"/>
                <a:gd name="csX3" fmla="*/ 1318428 w 1371757"/>
                <a:gd name="csY3" fmla="*/ 0 h 319968"/>
                <a:gd name="csX4" fmla="*/ 1371757 w 1371757"/>
                <a:gd name="csY4" fmla="*/ 53329 h 319968"/>
                <a:gd name="csX5" fmla="*/ 1371757 w 1371757"/>
                <a:gd name="csY5" fmla="*/ 266639 h 319968"/>
                <a:gd name="csX6" fmla="*/ 1318428 w 1371757"/>
                <a:gd name="csY6" fmla="*/ 319968 h 319968"/>
                <a:gd name="csX7" fmla="*/ 723831 w 1371757"/>
                <a:gd name="csY7" fmla="*/ 319968 h 319968"/>
                <a:gd name="csX8" fmla="*/ 53329 w 1371757"/>
                <a:gd name="csY8" fmla="*/ 319968 h 319968"/>
                <a:gd name="csX9" fmla="*/ 0 w 1371757"/>
                <a:gd name="csY9" fmla="*/ 266639 h 319968"/>
                <a:gd name="csX10" fmla="*/ 0 w 1371757"/>
                <a:gd name="csY10" fmla="*/ 53329 h 3199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71757" h="319968" extrusionOk="0">
                  <a:moveTo>
                    <a:pt x="0" y="53329"/>
                  </a:moveTo>
                  <a:cubicBezTo>
                    <a:pt x="6060" y="22602"/>
                    <a:pt x="24854" y="6891"/>
                    <a:pt x="53329" y="0"/>
                  </a:cubicBezTo>
                  <a:cubicBezTo>
                    <a:pt x="325681" y="19066"/>
                    <a:pt x="458149" y="2564"/>
                    <a:pt x="673228" y="0"/>
                  </a:cubicBezTo>
                  <a:cubicBezTo>
                    <a:pt x="888307" y="-2564"/>
                    <a:pt x="1079050" y="-29322"/>
                    <a:pt x="1318428" y="0"/>
                  </a:cubicBezTo>
                  <a:cubicBezTo>
                    <a:pt x="1351907" y="-1137"/>
                    <a:pt x="1373868" y="19729"/>
                    <a:pt x="1371757" y="53329"/>
                  </a:cubicBezTo>
                  <a:cubicBezTo>
                    <a:pt x="1374018" y="121690"/>
                    <a:pt x="1379173" y="180502"/>
                    <a:pt x="1371757" y="266639"/>
                  </a:cubicBezTo>
                  <a:cubicBezTo>
                    <a:pt x="1371085" y="293652"/>
                    <a:pt x="1348605" y="320191"/>
                    <a:pt x="1318428" y="319968"/>
                  </a:cubicBezTo>
                  <a:cubicBezTo>
                    <a:pt x="1133290" y="293371"/>
                    <a:pt x="887919" y="314783"/>
                    <a:pt x="723831" y="319968"/>
                  </a:cubicBezTo>
                  <a:cubicBezTo>
                    <a:pt x="559743" y="325153"/>
                    <a:pt x="377066" y="317066"/>
                    <a:pt x="53329" y="319968"/>
                  </a:cubicBezTo>
                  <a:cubicBezTo>
                    <a:pt x="23754" y="326222"/>
                    <a:pt x="-5541" y="300656"/>
                    <a:pt x="0" y="266639"/>
                  </a:cubicBezTo>
                  <a:cubicBezTo>
                    <a:pt x="1549" y="168913"/>
                    <a:pt x="936" y="144324"/>
                    <a:pt x="0" y="53329"/>
                  </a:cubicBezTo>
                  <a:close/>
                </a:path>
              </a:pathLst>
            </a:custGeom>
            <a:noFill/>
            <a:ln w="19050" cap="flat" cmpd="sng" algn="ctr">
              <a:solidFill>
                <a:srgbClr val="EF7D00"/>
              </a:solidFill>
              <a:prstDash val="solid"/>
              <a:round/>
              <a:headEnd type="none" w="med" len="med"/>
              <a:tailEnd type="none" w="med" len="med"/>
              <a:extLst>
                <a:ext uri="{C807C97D-BFC1-408E-A445-0C87EB9F89A2}">
                  <ask:lineSketchStyleProps xmlns:ask="http://schemas.microsoft.com/office/drawing/2018/sketchyshapes" sd="1876446829">
                    <a:prstGeom prst="roundRect">
                      <a:avLst/>
                    </a:prstGeom>
                    <ask:type>
                      <ask:lineSketchFreehand/>
                    </ask:type>
                  </ask:lineSketchStyleProps>
                </a:ext>
              </a:extLst>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pitchFamily="-48" charset="-128"/>
              </a:endParaRPr>
            </a:p>
          </p:txBody>
        </p:sp>
      </p:grpSp>
      <p:sp>
        <p:nvSpPr>
          <p:cNvPr id="2" name="textruta 1">
            <a:extLst>
              <a:ext uri="{FF2B5EF4-FFF2-40B4-BE49-F238E27FC236}">
                <a16:creationId xmlns:a16="http://schemas.microsoft.com/office/drawing/2014/main" id="{55E3E46F-8C1C-BE91-5F1C-467B59258A3E}"/>
              </a:ext>
            </a:extLst>
          </p:cNvPr>
          <p:cNvSpPr txBox="1"/>
          <p:nvPr/>
        </p:nvSpPr>
        <p:spPr>
          <a:xfrm>
            <a:off x="6696635" y="205756"/>
            <a:ext cx="4882444" cy="646651"/>
          </a:xfrm>
          <a:prstGeom prst="rect">
            <a:avLst/>
          </a:prstGeom>
          <a:noFill/>
        </p:spPr>
        <p:txBody>
          <a:bodyPr wrap="square" rtlCol="0">
            <a:spAutoFit/>
          </a:bodyPr>
          <a:lstStyle/>
          <a:p>
            <a:r>
              <a:rPr lang="sv-SE" sz="3600" b="1" dirty="0">
                <a:latin typeface="+mj-lt"/>
                <a:ea typeface="+mj-ea"/>
                <a:cs typeface="+mj-cs"/>
              </a:rPr>
              <a:t>Granska webbplatser</a:t>
            </a:r>
          </a:p>
        </p:txBody>
      </p:sp>
    </p:spTree>
    <p:extLst>
      <p:ext uri="{BB962C8B-B14F-4D97-AF65-F5344CB8AC3E}">
        <p14:creationId xmlns:p14="http://schemas.microsoft.com/office/powerpoint/2010/main" val="1474359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Content Placeholder 2">
            <a:extLst>
              <a:ext uri="{FF2B5EF4-FFF2-40B4-BE49-F238E27FC236}">
                <a16:creationId xmlns:a16="http://schemas.microsoft.com/office/drawing/2014/main" id="{60EAB99E-AE44-CEFC-30E0-AA977AE4D28C}"/>
              </a:ext>
            </a:extLst>
          </p:cNvPr>
          <p:cNvSpPr>
            <a:spLocks noGrp="1"/>
          </p:cNvSpPr>
          <p:nvPr>
            <p:ph sz="half" idx="2"/>
          </p:nvPr>
        </p:nvSpPr>
        <p:spPr>
          <a:xfrm>
            <a:off x="6425169" y="1261486"/>
            <a:ext cx="4925318" cy="4980288"/>
          </a:xfrm>
        </p:spPr>
        <p:txBody>
          <a:bodyPr/>
          <a:lstStyle/>
          <a:p>
            <a:pPr fontAlgn="base"/>
            <a:r>
              <a:rPr lang="sv-SE" sz="1600" b="1" dirty="0"/>
              <a:t>Profilbild</a:t>
            </a:r>
            <a:r>
              <a:rPr lang="en-US" sz="1600" dirty="0"/>
              <a:t>​</a:t>
            </a:r>
            <a:br>
              <a:rPr lang="en-US" sz="1600" dirty="0"/>
            </a:br>
            <a:r>
              <a:rPr lang="sv-SE" sz="1600" dirty="0"/>
              <a:t>Gör en bildsökning, är bilden äkta, </a:t>
            </a:r>
            <a:r>
              <a:rPr lang="sv-SE" sz="1600" dirty="0" err="1"/>
              <a:t>ai</a:t>
            </a:r>
            <a:r>
              <a:rPr lang="sv-SE" sz="1600" dirty="0"/>
              <a:t>-genererad</a:t>
            </a:r>
            <a:r>
              <a:rPr lang="en-US" sz="1600" dirty="0"/>
              <a:t>​</a:t>
            </a:r>
            <a:br>
              <a:rPr lang="en-US" sz="1600" dirty="0"/>
            </a:br>
            <a:r>
              <a:rPr lang="sv-SE" sz="1600" dirty="0"/>
              <a:t>eller stulen. </a:t>
            </a:r>
            <a:r>
              <a:rPr lang="en-US" sz="1600" dirty="0"/>
              <a:t>​</a:t>
            </a:r>
          </a:p>
          <a:p>
            <a:pPr fontAlgn="base"/>
            <a:r>
              <a:rPr lang="sv-SE" sz="1600" b="1" dirty="0"/>
              <a:t>2. Aktivitet</a:t>
            </a:r>
            <a:r>
              <a:rPr lang="en-US" sz="1600" dirty="0"/>
              <a:t>​</a:t>
            </a:r>
            <a:br>
              <a:rPr lang="en-US" sz="1600" dirty="0"/>
            </a:br>
            <a:r>
              <a:rPr lang="sv-SE" sz="1600" dirty="0"/>
              <a:t>Är det ett aktivt konto med många inlägg per dag.</a:t>
            </a:r>
            <a:r>
              <a:rPr lang="en-US" sz="1600" dirty="0"/>
              <a:t>​</a:t>
            </a:r>
          </a:p>
          <a:p>
            <a:pPr fontAlgn="base"/>
            <a:r>
              <a:rPr lang="sv-SE" sz="1600" b="1" dirty="0"/>
              <a:t>3. Namn</a:t>
            </a:r>
            <a:r>
              <a:rPr lang="en-US" sz="1600" dirty="0"/>
              <a:t>​</a:t>
            </a:r>
            <a:br>
              <a:rPr lang="en-US" sz="1600" dirty="0"/>
            </a:br>
            <a:r>
              <a:rPr lang="sv-SE" sz="1600" dirty="0"/>
              <a:t>Konstiga användarnamn, oftast siffer- och bokstavskombinationer. </a:t>
            </a:r>
            <a:r>
              <a:rPr lang="en-US" sz="1600" dirty="0"/>
              <a:t>​</a:t>
            </a:r>
          </a:p>
          <a:p>
            <a:pPr fontAlgn="base"/>
            <a:r>
              <a:rPr lang="sv-SE" sz="1600" b="1" dirty="0"/>
              <a:t>4. När skapades kontot?</a:t>
            </a:r>
            <a:r>
              <a:rPr lang="en-US" sz="1600" dirty="0"/>
              <a:t>​</a:t>
            </a:r>
            <a:br>
              <a:rPr lang="en-US" sz="1600" dirty="0"/>
            </a:br>
            <a:r>
              <a:rPr lang="sv-SE" sz="1600" dirty="0"/>
              <a:t>Många konton skapas i direkt anslutning till aktivitet. </a:t>
            </a:r>
            <a:r>
              <a:rPr lang="en-US" sz="1600" dirty="0"/>
              <a:t>​</a:t>
            </a:r>
          </a:p>
          <a:p>
            <a:pPr fontAlgn="base"/>
            <a:r>
              <a:rPr lang="sv-SE" sz="1600" b="1" dirty="0"/>
              <a:t>5. Språket</a:t>
            </a:r>
            <a:r>
              <a:rPr lang="en-US" sz="1600" dirty="0"/>
              <a:t>​</a:t>
            </a:r>
            <a:br>
              <a:rPr lang="en-US" sz="1600" dirty="0"/>
            </a:br>
            <a:r>
              <a:rPr lang="sv-SE" sz="1600" dirty="0"/>
              <a:t>Grammatiska fel och osammanhängande meningar</a:t>
            </a:r>
            <a:r>
              <a:rPr lang="en-US" sz="1600" dirty="0"/>
              <a:t>​</a:t>
            </a:r>
          </a:p>
          <a:p>
            <a:pPr fontAlgn="base"/>
            <a:r>
              <a:rPr lang="sv-SE" sz="1600" b="1" dirty="0"/>
              <a:t>6. Information</a:t>
            </a:r>
            <a:r>
              <a:rPr lang="en-US" sz="1600" dirty="0"/>
              <a:t>​</a:t>
            </a:r>
            <a:br>
              <a:rPr lang="en-US" sz="1600" dirty="0"/>
            </a:br>
            <a:r>
              <a:rPr lang="sv-SE" sz="1600" dirty="0"/>
              <a:t>Saknar oftast personlig information</a:t>
            </a:r>
            <a:r>
              <a:rPr lang="en-US" sz="1600" dirty="0"/>
              <a:t>​</a:t>
            </a:r>
          </a:p>
          <a:p>
            <a:pPr fontAlgn="base"/>
            <a:r>
              <a:rPr lang="sv-SE" sz="1600" b="1" dirty="0"/>
              <a:t>7. Interaktion</a:t>
            </a:r>
            <a:r>
              <a:rPr lang="sv-SE" sz="1600" dirty="0"/>
              <a:t>​</a:t>
            </a:r>
            <a:br>
              <a:rPr lang="sv-SE" sz="1600" dirty="0"/>
            </a:br>
            <a:r>
              <a:rPr lang="sv-SE" sz="1600" dirty="0"/>
              <a:t>Granska inlägg och följare​</a:t>
            </a:r>
            <a:br>
              <a:rPr lang="sv-SE" sz="1400" dirty="0"/>
            </a:br>
            <a:endParaRPr lang="sv-SE" sz="1400" dirty="0"/>
          </a:p>
          <a:p>
            <a:endParaRPr lang="en-US" dirty="0"/>
          </a:p>
        </p:txBody>
      </p:sp>
      <p:pic>
        <p:nvPicPr>
          <p:cNvPr id="2050" name="Picture 2" descr="En bild som visar text, skärmbild, design&#10;&#10;AI-genererat innehåll kan vara felaktigt.">
            <a:extLst>
              <a:ext uri="{FF2B5EF4-FFF2-40B4-BE49-F238E27FC236}">
                <a16:creationId xmlns:a16="http://schemas.microsoft.com/office/drawing/2014/main" id="{B444B717-87F3-EE20-571A-89E0B1CCB2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4768" y="0"/>
            <a:ext cx="5092065" cy="6858000"/>
          </a:xfrm>
          <a:prstGeom prst="rect">
            <a:avLst/>
          </a:prstGeom>
          <a:solidFill>
            <a:srgbClr val="FFFFFF"/>
          </a:solidFill>
        </p:spPr>
      </p:pic>
      <p:sp>
        <p:nvSpPr>
          <p:cNvPr id="4" name="textruta 3">
            <a:extLst>
              <a:ext uri="{FF2B5EF4-FFF2-40B4-BE49-F238E27FC236}">
                <a16:creationId xmlns:a16="http://schemas.microsoft.com/office/drawing/2014/main" id="{D327FD3F-047E-0B54-0D93-BA07B50BEE6A}"/>
              </a:ext>
            </a:extLst>
          </p:cNvPr>
          <p:cNvSpPr txBox="1"/>
          <p:nvPr/>
        </p:nvSpPr>
        <p:spPr>
          <a:xfrm>
            <a:off x="6425169" y="477078"/>
            <a:ext cx="4925318" cy="646331"/>
          </a:xfrm>
          <a:prstGeom prst="rect">
            <a:avLst/>
          </a:prstGeom>
          <a:noFill/>
        </p:spPr>
        <p:txBody>
          <a:bodyPr wrap="square" rtlCol="0">
            <a:spAutoFit/>
          </a:bodyPr>
          <a:lstStyle/>
          <a:p>
            <a:r>
              <a:rPr lang="sv-SE" sz="3600" b="1" dirty="0">
                <a:latin typeface="+mj-lt"/>
                <a:ea typeface="+mj-ea"/>
                <a:cs typeface="+mj-cs"/>
              </a:rPr>
              <a:t>Identifiera en bot</a:t>
            </a:r>
          </a:p>
        </p:txBody>
      </p:sp>
    </p:spTree>
    <p:extLst>
      <p:ext uri="{BB962C8B-B14F-4D97-AF65-F5344CB8AC3E}">
        <p14:creationId xmlns:p14="http://schemas.microsoft.com/office/powerpoint/2010/main" val="1432239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8B4E68-FF1C-B8D1-8C8D-17D3F52CFFF3}"/>
              </a:ext>
            </a:extLst>
          </p:cNvPr>
          <p:cNvSpPr>
            <a:spLocks noGrp="1"/>
          </p:cNvSpPr>
          <p:nvPr>
            <p:ph type="title"/>
          </p:nvPr>
        </p:nvSpPr>
        <p:spPr>
          <a:xfrm>
            <a:off x="6827903" y="850977"/>
            <a:ext cx="5018496" cy="1098847"/>
          </a:xfrm>
        </p:spPr>
        <p:txBody>
          <a:bodyPr/>
          <a:lstStyle/>
          <a:p>
            <a:r>
              <a:rPr lang="sv-SE" dirty="0"/>
              <a:t>Dokumentera misstänkta händelser</a:t>
            </a:r>
          </a:p>
        </p:txBody>
      </p:sp>
      <p:sp>
        <p:nvSpPr>
          <p:cNvPr id="3" name="Platshållare för text 2">
            <a:extLst>
              <a:ext uri="{FF2B5EF4-FFF2-40B4-BE49-F238E27FC236}">
                <a16:creationId xmlns:a16="http://schemas.microsoft.com/office/drawing/2014/main" id="{22D0067D-A12B-6C4F-1547-3A3901533120}"/>
              </a:ext>
            </a:extLst>
          </p:cNvPr>
          <p:cNvSpPr>
            <a:spLocks noGrp="1"/>
          </p:cNvSpPr>
          <p:nvPr>
            <p:ph sz="half" idx="2"/>
          </p:nvPr>
        </p:nvSpPr>
        <p:spPr>
          <a:xfrm>
            <a:off x="7003175" y="2483999"/>
            <a:ext cx="4494060" cy="3523023"/>
          </a:xfrm>
        </p:spPr>
        <p:txBody>
          <a:bodyPr/>
          <a:lstStyle/>
          <a:p>
            <a:r>
              <a:rPr lang="sv-SE" sz="2000" b="1" dirty="0"/>
              <a:t>Vad du bör göra:</a:t>
            </a:r>
            <a:r>
              <a:rPr lang="sv-SE" sz="2000" dirty="0"/>
              <a:t> </a:t>
            </a:r>
          </a:p>
          <a:p>
            <a:pPr lvl="1"/>
            <a:r>
              <a:rPr lang="sv-SE" sz="2000" dirty="0"/>
              <a:t>Spara </a:t>
            </a:r>
            <a:r>
              <a:rPr lang="sv-SE" sz="2000" dirty="0" err="1"/>
              <a:t>skärmdumpar</a:t>
            </a:r>
            <a:endParaRPr lang="sv-SE" sz="2000" dirty="0"/>
          </a:p>
          <a:p>
            <a:pPr lvl="1"/>
            <a:r>
              <a:rPr lang="sv-SE" sz="2000" dirty="0"/>
              <a:t>Notera tidpunkt, avsändare, innehåll</a:t>
            </a:r>
          </a:p>
          <a:p>
            <a:pPr lvl="1"/>
            <a:r>
              <a:rPr lang="sv-SE" sz="2000" dirty="0"/>
              <a:t>Rapportera till </a:t>
            </a:r>
            <a:r>
              <a:rPr lang="sv-SE" sz="2000" dirty="0" err="1"/>
              <a:t>säkerhets-ansvarig</a:t>
            </a:r>
            <a:r>
              <a:rPr lang="sv-SE" sz="2000" dirty="0"/>
              <a:t> i regionen, partiet eller polisen</a:t>
            </a:r>
          </a:p>
          <a:p>
            <a:r>
              <a:rPr lang="sv-SE" sz="2000" b="1" dirty="0"/>
              <a:t>Varför:</a:t>
            </a:r>
            <a:r>
              <a:rPr lang="sv-SE" sz="2000" dirty="0"/>
              <a:t> </a:t>
            </a:r>
          </a:p>
          <a:p>
            <a:pPr lvl="1"/>
            <a:r>
              <a:rPr lang="sv-SE" sz="1800" dirty="0"/>
              <a:t>Dokumentation är viktig för att kunna agera juridiskt eller få stöd från myndigheter</a:t>
            </a:r>
          </a:p>
          <a:p>
            <a:endParaRPr lang="sv-SE" dirty="0"/>
          </a:p>
        </p:txBody>
      </p:sp>
      <p:pic>
        <p:nvPicPr>
          <p:cNvPr id="6" name="Platshållare för bild 5">
            <a:extLst>
              <a:ext uri="{FF2B5EF4-FFF2-40B4-BE49-F238E27FC236}">
                <a16:creationId xmlns:a16="http://schemas.microsoft.com/office/drawing/2014/main" id="{BD90B767-41D1-35D3-B825-BA2BC33009C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067" r="22067"/>
          <a:stretch>
            <a:fillRect/>
          </a:stretch>
        </p:blipFill>
        <p:spPr/>
      </p:pic>
    </p:spTree>
    <p:extLst>
      <p:ext uri="{BB962C8B-B14F-4D97-AF65-F5344CB8AC3E}">
        <p14:creationId xmlns:p14="http://schemas.microsoft.com/office/powerpoint/2010/main" val="2034661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DD03BE-68BF-0C89-8A75-65ED37F33B77}"/>
              </a:ext>
            </a:extLst>
          </p:cNvPr>
          <p:cNvSpPr>
            <a:spLocks noGrp="1"/>
          </p:cNvSpPr>
          <p:nvPr>
            <p:ph type="title"/>
          </p:nvPr>
        </p:nvSpPr>
        <p:spPr>
          <a:xfrm>
            <a:off x="7003175" y="0"/>
            <a:ext cx="4140000" cy="1325563"/>
          </a:xfrm>
        </p:spPr>
        <p:txBody>
          <a:bodyPr anchor="b">
            <a:normAutofit/>
          </a:bodyPr>
          <a:lstStyle/>
          <a:p>
            <a:pPr>
              <a:lnSpc>
                <a:spcPct val="90000"/>
              </a:lnSpc>
            </a:pPr>
            <a:r>
              <a:rPr lang="sv-SE" sz="2800" dirty="0"/>
              <a:t>Vad du kan göra…</a:t>
            </a:r>
          </a:p>
        </p:txBody>
      </p:sp>
      <p:sp>
        <p:nvSpPr>
          <p:cNvPr id="3" name="Platshållare för text 2">
            <a:extLst>
              <a:ext uri="{FF2B5EF4-FFF2-40B4-BE49-F238E27FC236}">
                <a16:creationId xmlns:a16="http://schemas.microsoft.com/office/drawing/2014/main" id="{B17058F9-5F53-9983-65A9-9247F3518381}"/>
              </a:ext>
            </a:extLst>
          </p:cNvPr>
          <p:cNvSpPr>
            <a:spLocks noGrp="1"/>
          </p:cNvSpPr>
          <p:nvPr>
            <p:ph sz="half" idx="2"/>
          </p:nvPr>
        </p:nvSpPr>
        <p:spPr>
          <a:xfrm>
            <a:off x="7003175" y="1578035"/>
            <a:ext cx="4389350" cy="4477991"/>
          </a:xfrm>
        </p:spPr>
        <p:txBody>
          <a:bodyPr>
            <a:normAutofit fontScale="92500" lnSpcReduction="10000"/>
          </a:bodyPr>
          <a:lstStyle/>
          <a:p>
            <a:pPr>
              <a:lnSpc>
                <a:spcPct val="90000"/>
              </a:lnSpc>
            </a:pPr>
            <a:r>
              <a:rPr lang="sv-SE" sz="1600" dirty="0"/>
              <a:t>Ställ frågan om avsändaren: Vem tjänar på att du tror detta?</a:t>
            </a:r>
          </a:p>
          <a:p>
            <a:pPr>
              <a:lnSpc>
                <a:spcPct val="90000"/>
              </a:lnSpc>
            </a:pPr>
            <a:r>
              <a:rPr lang="sv-SE" sz="1600" dirty="0"/>
              <a:t>Analysera narrativet: Är det en berättelse som verkar för bra eller för dålig för att vara sann? Är det överdrivet eller ensidigt?</a:t>
            </a:r>
          </a:p>
          <a:p>
            <a:pPr>
              <a:lnSpc>
                <a:spcPct val="90000"/>
              </a:lnSpc>
            </a:pPr>
            <a:r>
              <a:rPr lang="sv-SE" sz="1600" dirty="0"/>
              <a:t>Verifiera med flera källor. Särskilt om informationen väcker starka känslor eller verkar splittrande.</a:t>
            </a:r>
          </a:p>
          <a:p>
            <a:pPr>
              <a:lnSpc>
                <a:spcPct val="90000"/>
              </a:lnSpc>
            </a:pPr>
            <a:r>
              <a:rPr lang="sv-SE" sz="1600" dirty="0"/>
              <a:t>Var medveten om din roll i informationsflödet. Du är inte bara mottagare – du är också en potentiell spridare</a:t>
            </a:r>
          </a:p>
          <a:p>
            <a:pPr>
              <a:lnSpc>
                <a:spcPct val="90000"/>
              </a:lnSpc>
            </a:pPr>
            <a:r>
              <a:rPr lang="sv-SE" sz="1600" dirty="0"/>
              <a:t>Undvika att dela vidare osäker information, även om den kommer från till synes trovärdiga källor.</a:t>
            </a:r>
          </a:p>
          <a:p>
            <a:pPr>
              <a:lnSpc>
                <a:spcPct val="90000"/>
              </a:lnSpc>
            </a:pPr>
            <a:r>
              <a:rPr lang="sv-SE" sz="1600" dirty="0"/>
              <a:t>Reflektera över hur du uttrycker dig offentligt, särskilt i sociala medier. En känslostyrd kommentar kan förstärka ett narrativ som främmande makt försöker sprida.</a:t>
            </a:r>
          </a:p>
          <a:p>
            <a:pPr>
              <a:lnSpc>
                <a:spcPct val="90000"/>
              </a:lnSpc>
            </a:pPr>
            <a:r>
              <a:rPr lang="sv-SE" sz="1600" dirty="0"/>
              <a:t>Utbilda dig själv och din grupp i hur informationspåverkan fungerar .</a:t>
            </a:r>
          </a:p>
          <a:p>
            <a:pPr>
              <a:lnSpc>
                <a:spcPct val="90000"/>
              </a:lnSpc>
            </a:pPr>
            <a:endParaRPr lang="sv-SE" sz="1100" b="1" dirty="0"/>
          </a:p>
          <a:p>
            <a:pPr>
              <a:lnSpc>
                <a:spcPct val="90000"/>
              </a:lnSpc>
            </a:pPr>
            <a:endParaRPr lang="sv-SE" sz="1100" dirty="0"/>
          </a:p>
        </p:txBody>
      </p:sp>
      <p:pic>
        <p:nvPicPr>
          <p:cNvPr id="5" name="Platshållare för bild 4">
            <a:extLst>
              <a:ext uri="{FF2B5EF4-FFF2-40B4-BE49-F238E27FC236}">
                <a16:creationId xmlns:a16="http://schemas.microsoft.com/office/drawing/2014/main" id="{ADAFE892-500E-7C79-58F9-D9F68F21D76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706" r="19706"/>
          <a:stretch>
            <a:fillRect/>
          </a:stretch>
        </p:blipFill>
        <p:spPr>
          <a:xfrm>
            <a:off x="346075" y="0"/>
            <a:ext cx="5749925" cy="6858000"/>
          </a:xfrm>
        </p:spPr>
      </p:pic>
    </p:spTree>
    <p:extLst>
      <p:ext uri="{BB962C8B-B14F-4D97-AF65-F5344CB8AC3E}">
        <p14:creationId xmlns:p14="http://schemas.microsoft.com/office/powerpoint/2010/main" val="4065046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FA94F6-8A7B-5619-7E82-2C993E69A3B2}"/>
              </a:ext>
            </a:extLst>
          </p:cNvPr>
          <p:cNvSpPr>
            <a:spLocks noGrp="1"/>
          </p:cNvSpPr>
          <p:nvPr>
            <p:ph type="title"/>
          </p:nvPr>
        </p:nvSpPr>
        <p:spPr>
          <a:xfrm>
            <a:off x="7003175" y="972000"/>
            <a:ext cx="4140000" cy="1325563"/>
          </a:xfrm>
        </p:spPr>
        <p:txBody>
          <a:bodyPr anchor="b">
            <a:normAutofit/>
          </a:bodyPr>
          <a:lstStyle/>
          <a:p>
            <a:r>
              <a:rPr lang="sv-SE" dirty="0"/>
              <a:t>Råd till offentliga aktörer</a:t>
            </a:r>
          </a:p>
        </p:txBody>
      </p:sp>
      <p:sp>
        <p:nvSpPr>
          <p:cNvPr id="3" name="Platshållare för text 2">
            <a:extLst>
              <a:ext uri="{FF2B5EF4-FFF2-40B4-BE49-F238E27FC236}">
                <a16:creationId xmlns:a16="http://schemas.microsoft.com/office/drawing/2014/main" id="{889C2BA1-BB48-0FE4-CA33-C4553E8AA79A}"/>
              </a:ext>
            </a:extLst>
          </p:cNvPr>
          <p:cNvSpPr>
            <a:spLocks noGrp="1"/>
          </p:cNvSpPr>
          <p:nvPr>
            <p:ph sz="half" idx="2"/>
          </p:nvPr>
        </p:nvSpPr>
        <p:spPr>
          <a:xfrm>
            <a:off x="7003175" y="2484000"/>
            <a:ext cx="4140000" cy="3240000"/>
          </a:xfrm>
        </p:spPr>
        <p:txBody>
          <a:bodyPr>
            <a:normAutofit/>
          </a:bodyPr>
          <a:lstStyle/>
          <a:p>
            <a:pPr>
              <a:lnSpc>
                <a:spcPct val="90000"/>
              </a:lnSpc>
            </a:pPr>
            <a:r>
              <a:rPr lang="sv-SE" sz="1400" dirty="0"/>
              <a:t>Identifiera era riskområden</a:t>
            </a:r>
          </a:p>
          <a:p>
            <a:pPr>
              <a:lnSpc>
                <a:spcPct val="90000"/>
              </a:lnSpc>
            </a:pPr>
            <a:r>
              <a:rPr lang="sv-SE" sz="1400" dirty="0"/>
              <a:t>Rikta omvärldsbevakning och gör bedömningar</a:t>
            </a:r>
          </a:p>
          <a:p>
            <a:pPr>
              <a:lnSpc>
                <a:spcPct val="90000"/>
              </a:lnSpc>
            </a:pPr>
            <a:r>
              <a:rPr lang="sv-SE" sz="1400" dirty="0"/>
              <a:t>Förbered för kommunikation, budskap och bemötande på relevanta språk</a:t>
            </a:r>
          </a:p>
          <a:p>
            <a:pPr>
              <a:lnSpc>
                <a:spcPct val="90000"/>
              </a:lnSpc>
            </a:pPr>
            <a:r>
              <a:rPr lang="sv-SE" sz="1400" dirty="0"/>
              <a:t>Stäng informationsluckor</a:t>
            </a:r>
          </a:p>
          <a:p>
            <a:pPr>
              <a:lnSpc>
                <a:spcPct val="90000"/>
              </a:lnSpc>
            </a:pPr>
            <a:r>
              <a:rPr lang="sv-SE" sz="1400" dirty="0"/>
              <a:t>Lär känna er målgrupp och följ de kanaler där ni och era ansvarsområden diskuteras</a:t>
            </a:r>
          </a:p>
          <a:p>
            <a:pPr>
              <a:lnSpc>
                <a:spcPct val="90000"/>
              </a:lnSpc>
            </a:pPr>
            <a:r>
              <a:rPr lang="sv-SE" sz="1400" dirty="0"/>
              <a:t>Sänk tröskeln för att rapportera skadlig information, hot eller angrepp.</a:t>
            </a:r>
          </a:p>
          <a:p>
            <a:pPr>
              <a:lnSpc>
                <a:spcPct val="90000"/>
              </a:lnSpc>
            </a:pPr>
            <a:r>
              <a:rPr lang="sv-SE" sz="1400" dirty="0"/>
              <a:t> Samverka och dela information!</a:t>
            </a:r>
          </a:p>
          <a:p>
            <a:pPr>
              <a:lnSpc>
                <a:spcPct val="90000"/>
              </a:lnSpc>
            </a:pPr>
            <a:r>
              <a:rPr lang="sv-SE" sz="1400" dirty="0"/>
              <a:t>Öva!</a:t>
            </a:r>
          </a:p>
          <a:p>
            <a:pPr marL="0" indent="0">
              <a:lnSpc>
                <a:spcPct val="90000"/>
              </a:lnSpc>
              <a:buNone/>
            </a:pPr>
            <a:r>
              <a:rPr lang="sv-SE" sz="1400" b="1" dirty="0"/>
              <a:t>Källa: Myndigheten för psykologiskt försvar</a:t>
            </a:r>
          </a:p>
          <a:p>
            <a:pPr>
              <a:lnSpc>
                <a:spcPct val="90000"/>
              </a:lnSpc>
            </a:pPr>
            <a:endParaRPr lang="sv-SE" sz="1400" dirty="0"/>
          </a:p>
        </p:txBody>
      </p:sp>
      <p:pic>
        <p:nvPicPr>
          <p:cNvPr id="9" name="Bildobjekt 8">
            <a:extLst>
              <a:ext uri="{FF2B5EF4-FFF2-40B4-BE49-F238E27FC236}">
                <a16:creationId xmlns:a16="http://schemas.microsoft.com/office/drawing/2014/main" id="{4DD6FAE7-2A41-A39F-4E40-77054FC39273}"/>
              </a:ext>
            </a:extLst>
          </p:cNvPr>
          <p:cNvPicPr>
            <a:picLocks noChangeAspect="1"/>
          </p:cNvPicPr>
          <p:nvPr/>
        </p:nvPicPr>
        <p:blipFill>
          <a:blip r:embed="rId2">
            <a:extLst>
              <a:ext uri="{28A0092B-C50C-407E-A947-70E740481C1C}">
                <a14:useLocalDpi xmlns:a14="http://schemas.microsoft.com/office/drawing/2010/main" val="0"/>
              </a:ext>
            </a:extLst>
          </a:blip>
          <a:srcRect l="31710" r="10224"/>
          <a:stretch>
            <a:fillRect/>
          </a:stretch>
        </p:blipFill>
        <p:spPr>
          <a:xfrm>
            <a:off x="345601" y="10"/>
            <a:ext cx="5750400" cy="6857990"/>
          </a:xfrm>
          <a:prstGeom prst="rect">
            <a:avLst/>
          </a:prstGeom>
          <a:noFill/>
        </p:spPr>
      </p:pic>
    </p:spTree>
    <p:extLst>
      <p:ext uri="{BB962C8B-B14F-4D97-AF65-F5344CB8AC3E}">
        <p14:creationId xmlns:p14="http://schemas.microsoft.com/office/powerpoint/2010/main" val="299405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7A3B79-D404-951B-4173-DF9C18A244E4}"/>
              </a:ext>
            </a:extLst>
          </p:cNvPr>
          <p:cNvSpPr>
            <a:spLocks noGrp="1"/>
          </p:cNvSpPr>
          <p:nvPr>
            <p:ph type="title"/>
          </p:nvPr>
        </p:nvSpPr>
        <p:spPr>
          <a:xfrm>
            <a:off x="7003175" y="972000"/>
            <a:ext cx="4140000" cy="1325563"/>
          </a:xfrm>
        </p:spPr>
        <p:txBody>
          <a:bodyPr anchor="b">
            <a:normAutofit/>
          </a:bodyPr>
          <a:lstStyle/>
          <a:p>
            <a:r>
              <a:rPr lang="sv-SE" dirty="0"/>
              <a:t>Region Värmlands roll…</a:t>
            </a:r>
          </a:p>
        </p:txBody>
      </p:sp>
      <p:sp>
        <p:nvSpPr>
          <p:cNvPr id="3" name="Platshållare för text 2">
            <a:extLst>
              <a:ext uri="{FF2B5EF4-FFF2-40B4-BE49-F238E27FC236}">
                <a16:creationId xmlns:a16="http://schemas.microsoft.com/office/drawing/2014/main" id="{7FF3A23A-4BC2-F3EB-24EB-D495B685F1FE}"/>
              </a:ext>
            </a:extLst>
          </p:cNvPr>
          <p:cNvSpPr>
            <a:spLocks noGrp="1"/>
          </p:cNvSpPr>
          <p:nvPr>
            <p:ph sz="half" idx="2"/>
          </p:nvPr>
        </p:nvSpPr>
        <p:spPr>
          <a:xfrm>
            <a:off x="7003175" y="2484000"/>
            <a:ext cx="4140000" cy="3587016"/>
          </a:xfrm>
        </p:spPr>
        <p:txBody>
          <a:bodyPr vert="horz" lIns="91440" tIns="45720" rIns="91440" bIns="45720" rtlCol="0">
            <a:normAutofit fontScale="92500" lnSpcReduction="10000"/>
          </a:bodyPr>
          <a:lstStyle/>
          <a:p>
            <a:pPr marL="0" indent="0" fontAlgn="base">
              <a:lnSpc>
                <a:spcPct val="90000"/>
              </a:lnSpc>
              <a:buNone/>
            </a:pPr>
            <a:r>
              <a:rPr lang="sv-SE" sz="1800" dirty="0"/>
              <a:t>Bidra till att stärka befolkningens motståndskraft genom att:</a:t>
            </a:r>
          </a:p>
          <a:p>
            <a:pPr marL="251460" indent="-251460" fontAlgn="base">
              <a:lnSpc>
                <a:spcPct val="90000"/>
              </a:lnSpc>
            </a:pPr>
            <a:r>
              <a:rPr lang="sv-SE" sz="1800" dirty="0"/>
              <a:t>Främja tillit och demokrati; tex valdeltagande, dialog, inflytande, öppenhet… </a:t>
            </a:r>
            <a:r>
              <a:rPr lang="en-US" sz="1800" dirty="0"/>
              <a:t>​</a:t>
            </a:r>
          </a:p>
          <a:p>
            <a:pPr marL="251460" indent="-251460" fontAlgn="base">
              <a:lnSpc>
                <a:spcPct val="90000"/>
              </a:lnSpc>
            </a:pPr>
            <a:r>
              <a:rPr lang="sv-SE" sz="1800" dirty="0">
                <a:highlight>
                  <a:srgbClr val="FFFF00"/>
                </a:highlight>
              </a:rPr>
              <a:t>Förebygga, identifiera och hantera otillbörlig informationspåverkan</a:t>
            </a:r>
            <a:r>
              <a:rPr lang="sv-SE" sz="1800" dirty="0"/>
              <a:t>. </a:t>
            </a:r>
            <a:r>
              <a:rPr lang="en-US" sz="1800" dirty="0"/>
              <a:t>​</a:t>
            </a:r>
          </a:p>
          <a:p>
            <a:pPr marL="251460" indent="-251460" fontAlgn="base">
              <a:lnSpc>
                <a:spcPct val="90000"/>
              </a:lnSpc>
            </a:pPr>
            <a:r>
              <a:rPr lang="sv-SE" sz="1800" dirty="0"/>
              <a:t>Säkra att information som rör våra verksamheter når invånarna även under störda förhållanden.</a:t>
            </a:r>
          </a:p>
          <a:p>
            <a:pPr marL="251460" indent="-251460" fontAlgn="base">
              <a:lnSpc>
                <a:spcPct val="90000"/>
              </a:lnSpc>
            </a:pPr>
            <a:r>
              <a:rPr lang="en-US" sz="1800" dirty="0"/>
              <a:t>Verka för </a:t>
            </a:r>
            <a:r>
              <a:rPr lang="en-US" sz="1800" dirty="0" err="1"/>
              <a:t>att</a:t>
            </a:r>
            <a:r>
              <a:rPr lang="en-US" sz="1800" dirty="0"/>
              <a:t> Region </a:t>
            </a:r>
            <a:r>
              <a:rPr lang="en-US" sz="1800" dirty="0" err="1"/>
              <a:t>Värmland</a:t>
            </a:r>
            <a:r>
              <a:rPr lang="en-US" sz="1800" dirty="0"/>
              <a:t>  </a:t>
            </a:r>
            <a:r>
              <a:rPr lang="en-US" sz="1800" dirty="0" err="1"/>
              <a:t>uppfattas</a:t>
            </a:r>
            <a:r>
              <a:rPr lang="en-US" sz="1800" dirty="0"/>
              <a:t> </a:t>
            </a:r>
            <a:r>
              <a:rPr lang="en-US" sz="1800" dirty="0" err="1"/>
              <a:t>som</a:t>
            </a:r>
            <a:r>
              <a:rPr lang="en-US" sz="1800" dirty="0"/>
              <a:t> </a:t>
            </a:r>
            <a:r>
              <a:rPr lang="en-US" sz="1800" dirty="0" err="1"/>
              <a:t>en</a:t>
            </a:r>
            <a:r>
              <a:rPr lang="en-US" sz="1800" dirty="0"/>
              <a:t> </a:t>
            </a:r>
            <a:r>
              <a:rPr lang="en-US" sz="1800" dirty="0" err="1"/>
              <a:t>tillförlitlig</a:t>
            </a:r>
            <a:r>
              <a:rPr lang="en-US" sz="1800" dirty="0"/>
              <a:t> </a:t>
            </a:r>
            <a:r>
              <a:rPr lang="en-US" sz="1800" dirty="0" err="1"/>
              <a:t>avsändare</a:t>
            </a:r>
            <a:r>
              <a:rPr lang="sv-SE" sz="1800" dirty="0"/>
              <a:t>  i ett allt starkare informationsbrus.</a:t>
            </a:r>
            <a:r>
              <a:rPr lang="en-US" sz="1800" dirty="0"/>
              <a:t>​</a:t>
            </a:r>
          </a:p>
          <a:p>
            <a:pPr marL="251460" indent="-251460" fontAlgn="base">
              <a:lnSpc>
                <a:spcPct val="90000"/>
              </a:lnSpc>
            </a:pPr>
            <a:r>
              <a:rPr lang="en-US" sz="1800" dirty="0" err="1"/>
              <a:t>Förebygga</a:t>
            </a:r>
            <a:r>
              <a:rPr lang="en-US" sz="1800" dirty="0"/>
              <a:t> </a:t>
            </a:r>
            <a:r>
              <a:rPr lang="en-US" sz="1800" dirty="0" err="1"/>
              <a:t>splittring</a:t>
            </a:r>
            <a:r>
              <a:rPr lang="en-US" sz="1800" dirty="0"/>
              <a:t> och </a:t>
            </a:r>
            <a:r>
              <a:rPr lang="en-US" sz="1800" dirty="0" err="1"/>
              <a:t>oro</a:t>
            </a:r>
            <a:r>
              <a:rPr lang="en-US" sz="1800" dirty="0"/>
              <a:t>.</a:t>
            </a:r>
          </a:p>
          <a:p>
            <a:pPr marL="251460" indent="-251460" fontAlgn="base">
              <a:lnSpc>
                <a:spcPct val="90000"/>
              </a:lnSpc>
            </a:pPr>
            <a:endParaRPr lang="en-US" sz="1800" dirty="0">
              <a:highlight>
                <a:srgbClr val="FFFF00"/>
              </a:highlight>
            </a:endParaRPr>
          </a:p>
          <a:p>
            <a:pPr marL="251460" indent="-251460" fontAlgn="base">
              <a:lnSpc>
                <a:spcPct val="90000"/>
              </a:lnSpc>
            </a:pPr>
            <a:endParaRPr lang="en-US" sz="1400" dirty="0">
              <a:highlight>
                <a:srgbClr val="FFFF00"/>
              </a:highlight>
            </a:endParaRPr>
          </a:p>
          <a:p>
            <a:pPr marL="251460" indent="-251460">
              <a:lnSpc>
                <a:spcPct val="90000"/>
              </a:lnSpc>
            </a:pPr>
            <a:endParaRPr lang="sv-SE" sz="1400" dirty="0"/>
          </a:p>
        </p:txBody>
      </p:sp>
      <p:pic>
        <p:nvPicPr>
          <p:cNvPr id="12" name="Bildobjekt 11">
            <a:extLst>
              <a:ext uri="{FF2B5EF4-FFF2-40B4-BE49-F238E27FC236}">
                <a16:creationId xmlns:a16="http://schemas.microsoft.com/office/drawing/2014/main" id="{1DFB403E-7E9A-A3E4-D690-AAFC00A6A36E}"/>
              </a:ext>
            </a:extLst>
          </p:cNvPr>
          <p:cNvPicPr>
            <a:picLocks noChangeAspect="1"/>
          </p:cNvPicPr>
          <p:nvPr/>
        </p:nvPicPr>
        <p:blipFill>
          <a:blip r:embed="rId3">
            <a:extLst>
              <a:ext uri="{28A0092B-C50C-407E-A947-70E740481C1C}">
                <a14:useLocalDpi xmlns:a14="http://schemas.microsoft.com/office/drawing/2010/main" val="0"/>
              </a:ext>
            </a:extLst>
          </a:blip>
          <a:srcRect l="12778" r="31251" b="-1"/>
          <a:stretch>
            <a:fillRect/>
          </a:stretch>
        </p:blipFill>
        <p:spPr>
          <a:xfrm>
            <a:off x="345601" y="10"/>
            <a:ext cx="5750400" cy="6857990"/>
          </a:xfrm>
          <a:prstGeom prst="rect">
            <a:avLst/>
          </a:prstGeom>
          <a:noFill/>
        </p:spPr>
      </p:pic>
    </p:spTree>
    <p:extLst>
      <p:ext uri="{BB962C8B-B14F-4D97-AF65-F5344CB8AC3E}">
        <p14:creationId xmlns:p14="http://schemas.microsoft.com/office/powerpoint/2010/main" val="1917064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7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9EC971-D5DE-BB5F-11A2-4D83D1C67457}"/>
              </a:ext>
            </a:extLst>
          </p:cNvPr>
          <p:cNvSpPr>
            <a:spLocks noGrp="1"/>
          </p:cNvSpPr>
          <p:nvPr>
            <p:ph type="title"/>
          </p:nvPr>
        </p:nvSpPr>
        <p:spPr>
          <a:xfrm>
            <a:off x="2496809" y="783771"/>
            <a:ext cx="7200000" cy="1149532"/>
          </a:xfrm>
        </p:spPr>
        <p:txBody>
          <a:bodyPr/>
          <a:lstStyle/>
          <a:p>
            <a:r>
              <a:rPr lang="sv-SE" dirty="0"/>
              <a:t>Vad menas med ”otillbörlig</a:t>
            </a:r>
            <a:r>
              <a:rPr lang="sv-SE" i="1" dirty="0"/>
              <a:t> </a:t>
            </a:r>
            <a:r>
              <a:rPr lang="sv-SE" dirty="0"/>
              <a:t>informationspåverkan”?</a:t>
            </a:r>
          </a:p>
        </p:txBody>
      </p:sp>
      <p:sp>
        <p:nvSpPr>
          <p:cNvPr id="3" name="Platshållare för text 2">
            <a:extLst>
              <a:ext uri="{FF2B5EF4-FFF2-40B4-BE49-F238E27FC236}">
                <a16:creationId xmlns:a16="http://schemas.microsoft.com/office/drawing/2014/main" id="{7F270BD4-AD0F-050F-BFA2-2AF8998F3B98}"/>
              </a:ext>
            </a:extLst>
          </p:cNvPr>
          <p:cNvSpPr>
            <a:spLocks noGrp="1"/>
          </p:cNvSpPr>
          <p:nvPr>
            <p:ph type="body" sz="quarter" idx="13"/>
          </p:nvPr>
        </p:nvSpPr>
        <p:spPr>
          <a:xfrm>
            <a:off x="2496808" y="2116184"/>
            <a:ext cx="8449865" cy="4463190"/>
          </a:xfrm>
        </p:spPr>
        <p:txBody>
          <a:bodyPr/>
          <a:lstStyle/>
          <a:p>
            <a:pPr marL="0" indent="0">
              <a:buNone/>
            </a:pPr>
            <a:r>
              <a:rPr lang="sv-SE" dirty="0"/>
              <a:t>När främmande makt eller andra aktörer medvetet försöker påverka ett annat lands samhälle, opinion eller beslutsfattande i syfte att gynna sina egna intressen. </a:t>
            </a:r>
          </a:p>
          <a:p>
            <a:pPr marL="0" indent="0">
              <a:buNone/>
            </a:pPr>
            <a:r>
              <a:rPr lang="sv-SE" dirty="0"/>
              <a:t>Verktyg:</a:t>
            </a:r>
          </a:p>
          <a:p>
            <a:r>
              <a:rPr lang="sv-SE" dirty="0"/>
              <a:t>Desinformation</a:t>
            </a:r>
          </a:p>
          <a:p>
            <a:r>
              <a:rPr lang="sv-SE" dirty="0"/>
              <a:t>Vilseledning</a:t>
            </a:r>
          </a:p>
          <a:p>
            <a:r>
              <a:rPr lang="sv-SE" dirty="0"/>
              <a:t>Propaganda</a:t>
            </a:r>
          </a:p>
          <a:p>
            <a:r>
              <a:rPr lang="sv-SE" dirty="0"/>
              <a:t>Manipulerade narrativ (berättelser)</a:t>
            </a:r>
          </a:p>
          <a:p>
            <a:endParaRPr lang="sv-SE" dirty="0"/>
          </a:p>
        </p:txBody>
      </p:sp>
    </p:spTree>
    <p:extLst>
      <p:ext uri="{BB962C8B-B14F-4D97-AF65-F5344CB8AC3E}">
        <p14:creationId xmlns:p14="http://schemas.microsoft.com/office/powerpoint/2010/main" val="214607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837161-2873-17B0-CBEA-AA9DE9F3033B}"/>
              </a:ext>
            </a:extLst>
          </p:cNvPr>
          <p:cNvSpPr>
            <a:spLocks noGrp="1"/>
          </p:cNvSpPr>
          <p:nvPr>
            <p:ph type="title"/>
          </p:nvPr>
        </p:nvSpPr>
        <p:spPr>
          <a:xfrm>
            <a:off x="7003175" y="972000"/>
            <a:ext cx="4140000" cy="1812297"/>
          </a:xfrm>
        </p:spPr>
        <p:txBody>
          <a:bodyPr/>
          <a:lstStyle/>
          <a:p>
            <a:r>
              <a:rPr lang="sv-SE" dirty="0"/>
              <a:t>Vid otillbörlig</a:t>
            </a:r>
            <a:r>
              <a:rPr lang="sv-SE" i="1" dirty="0"/>
              <a:t> </a:t>
            </a:r>
            <a:r>
              <a:rPr lang="sv-SE" dirty="0"/>
              <a:t>påverkan är informationen:</a:t>
            </a:r>
          </a:p>
        </p:txBody>
      </p:sp>
      <p:sp>
        <p:nvSpPr>
          <p:cNvPr id="3" name="Platshållare för text 2">
            <a:extLst>
              <a:ext uri="{FF2B5EF4-FFF2-40B4-BE49-F238E27FC236}">
                <a16:creationId xmlns:a16="http://schemas.microsoft.com/office/drawing/2014/main" id="{9C42AAF4-7CB4-CB24-EB5F-9A0F264A627F}"/>
              </a:ext>
            </a:extLst>
          </p:cNvPr>
          <p:cNvSpPr>
            <a:spLocks noGrp="1"/>
          </p:cNvSpPr>
          <p:nvPr>
            <p:ph sz="half" idx="2"/>
          </p:nvPr>
        </p:nvSpPr>
        <p:spPr>
          <a:xfrm>
            <a:off x="7003175" y="2958956"/>
            <a:ext cx="4140000" cy="2765043"/>
          </a:xfrm>
        </p:spPr>
        <p:txBody>
          <a:bodyPr/>
          <a:lstStyle/>
          <a:p>
            <a:pPr fontAlgn="base"/>
            <a:r>
              <a:rPr lang="sv-SE"/>
              <a:t>Vilseledande</a:t>
            </a:r>
            <a:r>
              <a:rPr lang="en-US"/>
              <a:t>​</a:t>
            </a:r>
          </a:p>
          <a:p>
            <a:pPr fontAlgn="base"/>
            <a:r>
              <a:rPr lang="sv-SE"/>
              <a:t>Avsiktlig </a:t>
            </a:r>
            <a:r>
              <a:rPr lang="en-US"/>
              <a:t>​</a:t>
            </a:r>
          </a:p>
          <a:p>
            <a:pPr fontAlgn="base"/>
            <a:r>
              <a:rPr lang="sv-SE"/>
              <a:t>Störande</a:t>
            </a:r>
            <a:r>
              <a:rPr lang="en-US"/>
              <a:t>​</a:t>
            </a:r>
          </a:p>
          <a:p>
            <a:endParaRPr lang="sv-SE"/>
          </a:p>
        </p:txBody>
      </p:sp>
      <p:pic>
        <p:nvPicPr>
          <p:cNvPr id="6" name="Platshållare för bild 5">
            <a:extLst>
              <a:ext uri="{FF2B5EF4-FFF2-40B4-BE49-F238E27FC236}">
                <a16:creationId xmlns:a16="http://schemas.microsoft.com/office/drawing/2014/main" id="{6BBB9E96-344B-B2F5-4F75-5F07401FF1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546" r="35220"/>
          <a:stretch>
            <a:fillRect/>
          </a:stretch>
        </p:blipFill>
        <p:spPr>
          <a:xfrm>
            <a:off x="345601" y="0"/>
            <a:ext cx="5750400" cy="6858000"/>
          </a:xfrm>
        </p:spPr>
      </p:pic>
    </p:spTree>
    <p:extLst>
      <p:ext uri="{BB962C8B-B14F-4D97-AF65-F5344CB8AC3E}">
        <p14:creationId xmlns:p14="http://schemas.microsoft.com/office/powerpoint/2010/main" val="280665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C90377-8395-C38E-E058-B55F34C5A2C9}"/>
              </a:ext>
            </a:extLst>
          </p:cNvPr>
          <p:cNvPicPr>
            <a:picLocks noChangeAspect="1"/>
          </p:cNvPicPr>
          <p:nvPr/>
        </p:nvPicPr>
        <p:blipFill>
          <a:blip r:embed="rId3"/>
          <a:stretch>
            <a:fillRect/>
          </a:stretch>
        </p:blipFill>
        <p:spPr>
          <a:xfrm>
            <a:off x="2761343" y="1963112"/>
            <a:ext cx="7442200" cy="2931775"/>
          </a:xfrm>
          <a:prstGeom prst="rect">
            <a:avLst/>
          </a:prstGeom>
        </p:spPr>
      </p:pic>
    </p:spTree>
    <p:extLst>
      <p:ext uri="{BB962C8B-B14F-4D97-AF65-F5344CB8AC3E}">
        <p14:creationId xmlns:p14="http://schemas.microsoft.com/office/powerpoint/2010/main" val="3529119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2CC4A09-D157-45A7-DF02-0F8E61D41ADF}"/>
              </a:ext>
            </a:extLst>
          </p:cNvPr>
          <p:cNvPicPr>
            <a:picLocks noChangeAspect="1"/>
          </p:cNvPicPr>
          <p:nvPr/>
        </p:nvPicPr>
        <p:blipFill>
          <a:blip r:embed="rId3">
            <a:extLst>
              <a:ext uri="{28A0092B-C50C-407E-A947-70E740481C1C}">
                <a14:useLocalDpi xmlns:a14="http://schemas.microsoft.com/office/drawing/2010/main" val="0"/>
              </a:ext>
            </a:extLst>
          </a:blip>
          <a:srcRect t="2087" r="16380" b="2753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46066F7A-1F04-F83A-4E5E-26B5F7FE1BCD}"/>
              </a:ext>
            </a:extLst>
          </p:cNvPr>
          <p:cNvSpPr>
            <a:spLocks noGrp="1"/>
          </p:cNvSpPr>
          <p:nvPr>
            <p:ph type="ctrTitle"/>
          </p:nvPr>
        </p:nvSpPr>
        <p:spPr>
          <a:xfrm>
            <a:off x="551826" y="551900"/>
            <a:ext cx="7746097" cy="2123658"/>
          </a:xfrm>
          <a:solidFill>
            <a:schemeClr val="accent1"/>
          </a:solidFill>
        </p:spPr>
        <p:txBody>
          <a:bodyPr/>
          <a:lstStyle/>
          <a:p>
            <a:pPr algn="ctr"/>
            <a:r>
              <a:rPr lang="sv-SE" sz="4400" dirty="0"/>
              <a:t>Är de svenska allmänna valen 2026 en måltavla?</a:t>
            </a:r>
          </a:p>
        </p:txBody>
      </p:sp>
      <p:sp>
        <p:nvSpPr>
          <p:cNvPr id="12" name="Rubrik 1">
            <a:extLst>
              <a:ext uri="{FF2B5EF4-FFF2-40B4-BE49-F238E27FC236}">
                <a16:creationId xmlns:a16="http://schemas.microsoft.com/office/drawing/2014/main" id="{5A8651C2-2B9C-1F5D-82F9-6E57829DCA83}"/>
              </a:ext>
            </a:extLst>
          </p:cNvPr>
          <p:cNvSpPr txBox="1">
            <a:spLocks/>
          </p:cNvSpPr>
          <p:nvPr/>
        </p:nvSpPr>
        <p:spPr>
          <a:xfrm rot="20246076">
            <a:off x="6784060" y="3736767"/>
            <a:ext cx="2266822" cy="2642898"/>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6600" b="1" kern="1200">
                <a:solidFill>
                  <a:schemeClr val="bg1"/>
                </a:solidFill>
                <a:latin typeface="+mj-lt"/>
                <a:ea typeface="+mj-ea"/>
                <a:cs typeface="+mj-cs"/>
              </a:defRPr>
            </a:lvl1pPr>
          </a:lstStyle>
          <a:p>
            <a:pPr algn="ctr">
              <a:lnSpc>
                <a:spcPts val="5000"/>
              </a:lnSpc>
            </a:pPr>
            <a:r>
              <a:rPr lang="sv-SE" sz="8000" dirty="0">
                <a:solidFill>
                  <a:schemeClr val="tx1"/>
                </a:solidFill>
              </a:rPr>
              <a:t>13</a:t>
            </a:r>
            <a:r>
              <a:rPr lang="sv-SE" sz="6000" dirty="0">
                <a:solidFill>
                  <a:schemeClr val="tx1"/>
                </a:solidFill>
              </a:rPr>
              <a:t> </a:t>
            </a:r>
          </a:p>
          <a:p>
            <a:pPr algn="ctr">
              <a:lnSpc>
                <a:spcPts val="5000"/>
              </a:lnSpc>
            </a:pPr>
            <a:r>
              <a:rPr lang="sv-SE" sz="6000" dirty="0">
                <a:solidFill>
                  <a:schemeClr val="tx1"/>
                </a:solidFill>
              </a:rPr>
              <a:t>sep</a:t>
            </a:r>
          </a:p>
        </p:txBody>
      </p:sp>
    </p:spTree>
    <p:extLst>
      <p:ext uri="{BB962C8B-B14F-4D97-AF65-F5344CB8AC3E}">
        <p14:creationId xmlns:p14="http://schemas.microsoft.com/office/powerpoint/2010/main" val="151900045"/>
      </p:ext>
    </p:extLst>
  </p:cSld>
  <p:clrMapOvr>
    <a:masterClrMapping/>
  </p:clrMapOvr>
</p:sld>
</file>

<file path=ppt/theme/theme1.xml><?xml version="1.0" encoding="utf-8"?>
<a:theme xmlns:a="http://schemas.openxmlformats.org/drawingml/2006/main" name="Region Varmland">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0349C4BF-E19F-44D1-80A2-52EBC7B72535}"/>
    </a:ext>
  </a:extLst>
</a:theme>
</file>

<file path=ppt/theme/theme2.xml><?xml version="1.0" encoding="utf-8"?>
<a:theme xmlns:a="http://schemas.openxmlformats.org/drawingml/2006/main" name="Region Varmland Grå">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BA14B6D6-CCF9-4C6F-B87B-D4013CFA3824}"/>
    </a:ext>
  </a:extLst>
</a:theme>
</file>

<file path=ppt/theme/theme3.xml><?xml version="1.0" encoding="utf-8"?>
<a:theme xmlns:a="http://schemas.openxmlformats.org/drawingml/2006/main" name="Stor rubrik">
  <a:themeElements>
    <a:clrScheme name="Region Värmland-HEX">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E6EA708E-2F9B-4427-93FC-14D83DF272B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7B60258A794A548BB3410A68CB1AE18" ma:contentTypeVersion="19" ma:contentTypeDescription="Skapa ett nytt dokument." ma:contentTypeScope="" ma:versionID="7bdc3c68591151de0f91e3de6e20df29">
  <xsd:schema xmlns:xsd="http://www.w3.org/2001/XMLSchema" xmlns:xs="http://www.w3.org/2001/XMLSchema" xmlns:p="http://schemas.microsoft.com/office/2006/metadata/properties" xmlns:ns1="http://schemas.microsoft.com/sharepoint/v3" xmlns:ns2="8a7d634d-3580-40bc-9983-b4951b99cf6b" xmlns:ns3="c31215db-19aa-42b6-9a38-1d354fc4903f" targetNamespace="http://schemas.microsoft.com/office/2006/metadata/properties" ma:root="true" ma:fieldsID="48d119a5336e2e18584eaf0f9b55e48f" ns1:_="" ns2:_="" ns3:_="">
    <xsd:import namespace="http://schemas.microsoft.com/sharepoint/v3"/>
    <xsd:import namespace="8a7d634d-3580-40bc-9983-b4951b99cf6b"/>
    <xsd:import namespace="c31215db-19aa-42b6-9a38-1d354fc490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Egenskaper för enhetlig efterlevnadsprincip" ma:hidden="true" ma:internalName="_ip_UnifiedCompliancePolicyProperties">
      <xsd:simpleType>
        <xsd:restriction base="dms:Note"/>
      </xsd:simpleType>
    </xsd:element>
    <xsd:element name="_ip_UnifiedCompliancePolicyUIAction" ma:index="19" nillable="true" ma:displayName="Gränssnittsåtgärd för enhetlig efterlevnadsprincip"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7d634d-3580-40bc-9983-b4951b99cf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256c666c-3d86-41dd-931b-6486b2d8a6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1215db-19aa-42b6-9a38-1d354fc4903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1d55f9f2-1262-4491-a1ed-c54ce2b79f5a}" ma:internalName="TaxCatchAll" ma:showField="CatchAllData" ma:web="c31215db-19aa-42b6-9a38-1d354fc49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c31215db-19aa-42b6-9a38-1d354fc4903f" xsi:nil="true"/>
    <_ip_UnifiedCompliancePolicyProperties xmlns="http://schemas.microsoft.com/sharepoint/v3" xsi:nil="true"/>
    <lcf76f155ced4ddcb4097134ff3c332f xmlns="8a7d634d-3580-40bc-9983-b4951b99cf6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90ED08-979C-405D-945B-0A4C474173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a7d634d-3580-40bc-9983-b4951b99cf6b"/>
    <ds:schemaRef ds:uri="c31215db-19aa-42b6-9a38-1d354fc49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92DE0A-0C2C-435B-8874-796847E67429}">
  <ds:schemaRefs>
    <ds:schemaRef ds:uri="http://www.w3.org/XML/1998/namespace"/>
    <ds:schemaRef ds:uri="http://schemas.microsoft.com/office/2006/documentManagement/types"/>
    <ds:schemaRef ds:uri="http://purl.org/dc/elements/1.1/"/>
    <ds:schemaRef ds:uri="c31215db-19aa-42b6-9a38-1d354fc4903f"/>
    <ds:schemaRef ds:uri="http://schemas.microsoft.com/office/2006/metadata/properties"/>
    <ds:schemaRef ds:uri="http://purl.org/dc/dcmitype/"/>
    <ds:schemaRef ds:uri="http://schemas.microsoft.com/office/infopath/2007/PartnerControls"/>
    <ds:schemaRef ds:uri="http://purl.org/dc/terms/"/>
    <ds:schemaRef ds:uri="http://schemas.openxmlformats.org/package/2006/metadata/core-properties"/>
    <ds:schemaRef ds:uri="8a7d634d-3580-40bc-9983-b4951b99cf6b"/>
    <ds:schemaRef ds:uri="http://schemas.microsoft.com/sharepoint/v3"/>
  </ds:schemaRefs>
</ds:datastoreItem>
</file>

<file path=customXml/itemProps3.xml><?xml version="1.0" encoding="utf-8"?>
<ds:datastoreItem xmlns:ds="http://schemas.openxmlformats.org/officeDocument/2006/customXml" ds:itemID="{AA81E5E2-FB0B-4312-8F65-C4A0A879EC3D}">
  <ds:schemaRefs>
    <ds:schemaRef ds:uri="http://schemas.microsoft.com/sharepoint/v3/contenttype/forms"/>
  </ds:schemaRefs>
</ds:datastoreItem>
</file>

<file path=docMetadata/LabelInfo.xml><?xml version="1.0" encoding="utf-8"?>
<clbl:labelList xmlns:clbl="http://schemas.microsoft.com/office/2020/mipLabelMetadata">
  <clbl:label id="{a3dafdda-28b2-43f7-a94f-6f4894ac6024}" enabled="0" method="" siteId="{a3dafdda-28b2-43f7-a94f-6f4894ac6024}" removed="1"/>
</clbl:labelList>
</file>

<file path=docProps/app.xml><?xml version="1.0" encoding="utf-8"?>
<Properties xmlns="http://schemas.openxmlformats.org/officeDocument/2006/extended-properties" xmlns:vt="http://schemas.openxmlformats.org/officeDocument/2006/docPropsVTypes">
  <Template>Region Varmland</Template>
  <TotalTime>1113</TotalTime>
  <Words>6644</Words>
  <Application>Microsoft Office PowerPoint</Application>
  <PresentationFormat>Bredbild</PresentationFormat>
  <Paragraphs>703</Paragraphs>
  <Slides>50</Slides>
  <Notes>42</Notes>
  <HiddenSlides>0</HiddenSlides>
  <MMClips>0</MMClips>
  <ScaleCrop>false</ScaleCrop>
  <HeadingPairs>
    <vt:vector size="4" baseType="variant">
      <vt:variant>
        <vt:lpstr>Tema</vt:lpstr>
      </vt:variant>
      <vt:variant>
        <vt:i4>3</vt:i4>
      </vt:variant>
      <vt:variant>
        <vt:lpstr>Bildrubriker</vt:lpstr>
      </vt:variant>
      <vt:variant>
        <vt:i4>50</vt:i4>
      </vt:variant>
    </vt:vector>
  </HeadingPairs>
  <TitlesOfParts>
    <vt:vector size="53" baseType="lpstr">
      <vt:lpstr>Region Varmland</vt:lpstr>
      <vt:lpstr>Region Varmland Grå</vt:lpstr>
      <vt:lpstr>Stor rubrik</vt:lpstr>
      <vt:lpstr>Desinformation och otillbörlig informationspåverkan</vt:lpstr>
      <vt:lpstr>”Vi är alla en del av Sveriges psykologiska försvar”</vt:lpstr>
      <vt:lpstr>Psykologiskt försvar</vt:lpstr>
      <vt:lpstr>”Det finns ett nytt slagfält, som inte ser ut som i första världskriget. Det ser faktiskt inte ut som ett slagfält alls; det ser ut som en oförarglig samling reels i ditt Tiktok-flöde, en oskyldig intervju i en modetidning, eller en lika harmlös konstutställning på det tjusigaste museet i staden. Även där pågår den geopolitiska maktkampen.”  Martin Gelin, Mjuk Makt  </vt:lpstr>
      <vt:lpstr>Region Värmlands roll…</vt:lpstr>
      <vt:lpstr>Vad menas med ”otillbörlig informationspåverkan”?</vt:lpstr>
      <vt:lpstr>Vid otillbörlig påverkan är informationen:</vt:lpstr>
      <vt:lpstr>PowerPoint-presentation</vt:lpstr>
      <vt:lpstr>Är de svenska allmänna valen 2026 en måltavla?</vt:lpstr>
      <vt:lpstr>Syfte med utbildningen</vt:lpstr>
      <vt:lpstr>PowerPoint-presentation</vt:lpstr>
      <vt:lpstr>I båda fall vill man påverka…</vt:lpstr>
      <vt:lpstr>Legitim opinionsbildning ​</vt:lpstr>
      <vt:lpstr>Otillbörlig informationspåverkan ​</vt:lpstr>
      <vt:lpstr>Vem och varför?</vt:lpstr>
      <vt:lpstr>Känna igen</vt:lpstr>
      <vt:lpstr>Vilka berättelser sprids och varför?</vt:lpstr>
      <vt:lpstr>Tre vanliga ”strategiska narrativ”</vt:lpstr>
      <vt:lpstr>Ett samhälle i förfall!</vt:lpstr>
      <vt:lpstr>Titta där borta!</vt:lpstr>
      <vt:lpstr>Fler exempel: </vt:lpstr>
      <vt:lpstr>Könsbaserad desinformation</vt:lpstr>
      <vt:lpstr>Se hur bra vi är!</vt:lpstr>
      <vt:lpstr>Exempel:</vt:lpstr>
      <vt:lpstr>”Kina och Ryssland -informationskrigets nya axelmakter”</vt:lpstr>
      <vt:lpstr>Vanliga tekniker</vt:lpstr>
      <vt:lpstr>Vanliga tekniker</vt:lpstr>
      <vt:lpstr>Några exempel från omvärlden…</vt:lpstr>
      <vt:lpstr>Falska brev från dåvarande försvarsministern </vt:lpstr>
      <vt:lpstr>PowerPoint-presentation</vt:lpstr>
      <vt:lpstr>PowerPoint-presentation</vt:lpstr>
      <vt:lpstr>LVU-kampanjen</vt:lpstr>
      <vt:lpstr>LVU-kampanjen</vt:lpstr>
      <vt:lpstr>Dricksvattnet i Östersund 2025​</vt:lpstr>
      <vt:lpstr>SOS Alarm 2025​</vt:lpstr>
      <vt:lpstr>Bot bakom vart  femte inlägg på X</vt:lpstr>
      <vt:lpstr>PowerPoint-presentation</vt:lpstr>
      <vt:lpstr>Möjliga exempel?</vt:lpstr>
      <vt:lpstr>Hantera</vt:lpstr>
      <vt:lpstr>Otillbörlig påverkan </vt:lpstr>
      <vt:lpstr>Var källkritisk!</vt:lpstr>
      <vt:lpstr>Tänk efter före du delar…</vt:lpstr>
      <vt:lpstr>Reflektera över falska bilder</vt:lpstr>
      <vt:lpstr>Identifiera målgruppen!</vt:lpstr>
      <vt:lpstr>PowerPoint-presentation</vt:lpstr>
      <vt:lpstr>PowerPoint-presentation</vt:lpstr>
      <vt:lpstr>Dokumentera misstänkta händelser</vt:lpstr>
      <vt:lpstr>Vad du kan göra…</vt:lpstr>
      <vt:lpstr>Råd till offentliga aktörer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Hedvig Bergenheim</dc:creator>
  <cp:lastModifiedBy>Hedvig Bergenheim</cp:lastModifiedBy>
  <cp:revision>58</cp:revision>
  <dcterms:created xsi:type="dcterms:W3CDTF">2025-08-15T09:30:53Z</dcterms:created>
  <dcterms:modified xsi:type="dcterms:W3CDTF">2026-04-24T06:49:16Z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0x010100D7B60258A794A548BB3410A68CB1AE18</vt:lpwstr>
  </property>
  <property fmtid="{D5CDD505-2E9C-101B-9397-08002B2CF9AE}" pid="3" name="MediaServiceImageTags">
    <vt:lpwstr/>
  </property>
</Properties>
</file>