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0" r:id="rId5"/>
    <p:sldId id="11579" r:id="rId6"/>
    <p:sldId id="11562" r:id="rId7"/>
    <p:sldId id="11595" r:id="rId8"/>
    <p:sldId id="417" r:id="rId9"/>
    <p:sldId id="11565" r:id="rId10"/>
    <p:sldId id="11588" r:id="rId11"/>
    <p:sldId id="11570" r:id="rId12"/>
    <p:sldId id="11566" r:id="rId13"/>
    <p:sldId id="11592" r:id="rId14"/>
    <p:sldId id="11574" r:id="rId15"/>
    <p:sldId id="11593" r:id="rId16"/>
    <p:sldId id="11564" r:id="rId17"/>
    <p:sldId id="11594" r:id="rId18"/>
    <p:sldId id="287" r:id="rId19"/>
  </p:sldIdLst>
  <p:sldSz cx="12192000" cy="6858000"/>
  <p:notesSz cx="6669088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4F7"/>
    <a:srgbClr val="FEE6B6"/>
    <a:srgbClr val="EBE9BF"/>
    <a:srgbClr val="5F2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177" autoAdjust="0"/>
  </p:normalViewPr>
  <p:slideViewPr>
    <p:cSldViewPr snapToGrid="0">
      <p:cViewPr varScale="1">
        <p:scale>
          <a:sx n="87" d="100"/>
          <a:sy n="87" d="100"/>
        </p:scale>
        <p:origin x="14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elberg" userId="302986ff-010e-4016-9fd1-b8756fb37e68" providerId="ADAL" clId="{7D0DC785-08F5-4A33-86E3-3D99AE73D0EC}"/>
    <pc:docChg chg="modSld">
      <pc:chgData name="Anna Selberg" userId="302986ff-010e-4016-9fd1-b8756fb37e68" providerId="ADAL" clId="{7D0DC785-08F5-4A33-86E3-3D99AE73D0EC}" dt="2026-04-28T14:06:38.004" v="5" actId="1076"/>
      <pc:docMkLst>
        <pc:docMk/>
      </pc:docMkLst>
      <pc:sldChg chg="modSp mod">
        <pc:chgData name="Anna Selberg" userId="302986ff-010e-4016-9fd1-b8756fb37e68" providerId="ADAL" clId="{7D0DC785-08F5-4A33-86E3-3D99AE73D0EC}" dt="2026-04-28T14:06:38.004" v="5" actId="1076"/>
        <pc:sldMkLst>
          <pc:docMk/>
          <pc:sldMk cId="2239635395" sldId="11574"/>
        </pc:sldMkLst>
        <pc:spChg chg="mod">
          <ac:chgData name="Anna Selberg" userId="302986ff-010e-4016-9fd1-b8756fb37e68" providerId="ADAL" clId="{7D0DC785-08F5-4A33-86E3-3D99AE73D0EC}" dt="2026-04-28T14:06:38.004" v="5" actId="1076"/>
          <ac:spMkLst>
            <pc:docMk/>
            <pc:sldMk cId="2239635395" sldId="11574"/>
            <ac:spMk id="3" creationId="{4F56F610-07CB-FDC3-E925-6852441C93F9}"/>
          </ac:spMkLst>
        </pc:spChg>
        <pc:spChg chg="mod">
          <ac:chgData name="Anna Selberg" userId="302986ff-010e-4016-9fd1-b8756fb37e68" providerId="ADAL" clId="{7D0DC785-08F5-4A33-86E3-3D99AE73D0EC}" dt="2026-04-28T14:06:38.004" v="5" actId="1076"/>
          <ac:spMkLst>
            <pc:docMk/>
            <pc:sldMk cId="2239635395" sldId="11574"/>
            <ac:spMk id="5" creationId="{B576FFA5-35E8-DEE3-547E-172AEEBF8E4A}"/>
          </ac:spMkLst>
        </pc:spChg>
      </pc:sldChg>
      <pc:sldChg chg="modSp mod">
        <pc:chgData name="Anna Selberg" userId="302986ff-010e-4016-9fd1-b8756fb37e68" providerId="ADAL" clId="{7D0DC785-08F5-4A33-86E3-3D99AE73D0EC}" dt="2026-04-28T14:06:26.706" v="4" actId="1076"/>
        <pc:sldMkLst>
          <pc:docMk/>
          <pc:sldMk cId="1006102102" sldId="11592"/>
        </pc:sldMkLst>
        <pc:spChg chg="mod">
          <ac:chgData name="Anna Selberg" userId="302986ff-010e-4016-9fd1-b8756fb37e68" providerId="ADAL" clId="{7D0DC785-08F5-4A33-86E3-3D99AE73D0EC}" dt="2026-04-28T14:06:26.706" v="4" actId="1076"/>
          <ac:spMkLst>
            <pc:docMk/>
            <pc:sldMk cId="1006102102" sldId="11592"/>
            <ac:spMk id="3" creationId="{9DBB9BB1-D82E-EC2E-2778-A0692FD6BF8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8C2A180-A752-D3C9-43B6-F1F249964B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DC7496F-245C-9E38-B70F-C598B2F3AC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2F486-C652-482E-9CD2-9A03CB83CAA3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6A92442-C0C8-E117-B46C-392C83AEDA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DFBFFED-2195-595F-8ABE-D5E470F782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75045-2711-4CDC-B8D9-6CC221412D7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7766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63068-4E6D-4784-B3DF-6286FBEA2F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257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Presentationen idag vill ge er en grundläggande förståelse av vävnadsdonationsverksamhet.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1308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14DE7-C851-16F2-9E43-4B51E8D86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3F626FB-D41A-E7D2-0815-5B40678B1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C14A0DF-6C99-C9A3-268F-79C3BBA84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 viktig skillnad mot organdonation är att det finns mer tid.</a:t>
            </a:r>
          </a:p>
          <a:p>
            <a:r>
              <a:rPr lang="sv-SE" dirty="0"/>
              <a:t>Blodprov kan tas upp till 24 timmar efter dödsfallet.</a:t>
            </a:r>
          </a:p>
          <a:p>
            <a:r>
              <a:rPr lang="sv-SE" dirty="0"/>
              <a:t>Hornhinnor upp till 48 timmar, hud upp till 72 timmar.</a:t>
            </a:r>
          </a:p>
          <a:p>
            <a:r>
              <a:rPr lang="sv-SE" dirty="0"/>
              <a:t>Det här gör att vävnadsdonation ofta är möjlig även utanför IVA.</a:t>
            </a:r>
          </a:p>
          <a:p>
            <a:r>
              <a:rPr lang="sv-SE" dirty="0"/>
              <a:t>Och kroppen kylförvaras i väntan på tillvaratagande.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A94661D-F9B0-63DD-FEAF-5EE702AA4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555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Själva tillvaratagandet görs alltid av utbildad personal.</a:t>
            </a:r>
          </a:p>
          <a:p>
            <a:r>
              <a:rPr lang="sv-SE" dirty="0"/>
              <a:t>Hornhinnor tas oftast på bårhus eller sjukhus – och det påverkar inte utseendet.</a:t>
            </a:r>
          </a:p>
          <a:p>
            <a:r>
              <a:rPr lang="sv-SE" dirty="0"/>
              <a:t>Efteråt läggs en transparent plastprotes i ögat, så det ser helt naturligt ut.</a:t>
            </a:r>
          </a:p>
          <a:p>
            <a:r>
              <a:rPr lang="sv-SE" dirty="0"/>
              <a:t>Hud tas av ett särskilt utbildat team under sterila former.</a:t>
            </a:r>
          </a:p>
          <a:p>
            <a:r>
              <a:rPr lang="sv-SE" dirty="0"/>
              <a:t>Och kroppen återställs alltid efteråt.</a:t>
            </a:r>
          </a:p>
          <a:p>
            <a:r>
              <a:rPr lang="sv-SE" dirty="0"/>
              <a:t>Det här är viktigt att känna till – både för oss och i samtal med anhöriga.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7760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62E2A-C567-FCDA-D9C4-F3113BCF0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39C644-05EF-2FD9-5CEF-9D99B8A4F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402E8-3418-8744-1282-6CD83A7D7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Efter tillvaratagandet transporteras vävnaden till en vävnadsinrättning.</a:t>
            </a:r>
          </a:p>
          <a:p>
            <a:r>
              <a:rPr lang="sv-SE" dirty="0"/>
              <a:t>Där bearbetas den och genomgår noggrann kvalitetskontroll.</a:t>
            </a:r>
            <a:br>
              <a:rPr lang="sv-SE" dirty="0"/>
            </a:br>
            <a:r>
              <a:rPr lang="sv-SE" dirty="0"/>
              <a:t>Vävnad som inte uppfyller kraven används inte.</a:t>
            </a:r>
          </a:p>
          <a:p>
            <a:r>
              <a:rPr lang="sv-SE" dirty="0"/>
              <a:t>Det tar en viss tid innan vävnaden är redo att användas.</a:t>
            </a:r>
          </a:p>
          <a:p>
            <a:r>
              <a:rPr lang="sv-SE" dirty="0"/>
              <a:t>Under tiden kan den lagras i vävnadsbank tills den behövs.</a:t>
            </a:r>
          </a:p>
          <a:p>
            <a:r>
              <a:rPr lang="sv-SE" dirty="0"/>
              <a:t>Och därefter används den vid transplantation.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4DE61-0209-F050-AF76-4AE615B48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1475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Mellansverige doneras hornhinnor, hud och kardiovaskulär vävnad.</a:t>
            </a:r>
          </a:p>
          <a:p>
            <a:r>
              <a:rPr lang="sv-SE" dirty="0"/>
              <a:t>Det sker i samverkan med vävnadsinrättningar i Lund, Göteborg och Uppsala.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3925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02885-4A34-0407-9BB0-65889650F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77EBC-F32D-A5C6-530F-D2CF0E507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AF849-9CD3-EACC-A427-C6CB4E7D2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ser ni var tillvaratagande sker idag i regionen.</a:t>
            </a:r>
            <a:br>
              <a:rPr lang="sv-SE" dirty="0"/>
            </a:br>
            <a:r>
              <a:rPr lang="sv-SE" dirty="0"/>
              <a:t>Via rättsmedicin kan vävnad också omhändertas, vilket gör att patienter från fler sjukhus kan bli aktuella.</a:t>
            </a:r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85023-948A-56D9-DA01-4F2A1194C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1969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940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börjar med grunderna i vävnadsdonation, går vidare till vem som kan bli donator och vem som kan få donerad vävnad, och avslutar med hur vävnadsdonation ser ut i Mellansverige.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8296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Vävnadsdonation innebär att vävnader tas tillvara efter döden för att hjälpa andra människor.</a:t>
            </a:r>
            <a:br>
              <a:rPr lang="sv-SE" dirty="0"/>
            </a:br>
            <a:r>
              <a:rPr lang="sv-SE" b="1" dirty="0"/>
              <a:t>De vanligaste vävnaderna </a:t>
            </a:r>
            <a:r>
              <a:rPr lang="sv-SE" dirty="0"/>
              <a:t>vi pratar om i vår region är hornhinnor, hud samt hjärtklaffar och kärl.</a:t>
            </a:r>
            <a:br>
              <a:rPr lang="sv-SE" dirty="0"/>
            </a:br>
            <a:r>
              <a:rPr lang="sv-SE" dirty="0"/>
              <a:t>Till skillnad från organdonation behöver patienten inte vårdas på intensivvården — vävnadsdonation kan bli aktuell även på andra vårdavdelningar, särskilda boenden eller efter dödsfall i hemmet.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319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CFE9D-789C-3AC7-E829-684AC995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72F7B6-ACE4-FC0C-CE76-FC85A28BE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AEEFA-6139-64C5-923C-B179F52BA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jämför vi vävnadsdonation och organdonation.</a:t>
            </a:r>
            <a:br>
              <a:rPr lang="sv-SE" dirty="0"/>
            </a:br>
            <a:r>
              <a:rPr lang="sv-SE" dirty="0"/>
              <a:t>Organdonation är oftast tidskritisk och sker på intensivvården eftersom organ inte kan lagras.</a:t>
            </a:r>
            <a:br>
              <a:rPr lang="sv-SE" dirty="0"/>
            </a:br>
            <a:r>
              <a:rPr lang="sv-SE" dirty="0"/>
              <a:t>Vävnadsdonation har större tidsmarginaler eftersom vävnad kan tas tillvara efter döden och lagras innan transplantation.</a:t>
            </a:r>
            <a:br>
              <a:rPr lang="sv-SE" dirty="0"/>
            </a:br>
            <a:r>
              <a:rPr lang="sv-SE" dirty="0"/>
              <a:t>Det innebär också att vävnadsdonation kan bli aktuell även utanför intensivvården.</a:t>
            </a:r>
          </a:p>
          <a:p>
            <a:r>
              <a:rPr lang="sv-SE" dirty="0">
                <a:ea typeface="Calibri"/>
                <a:cs typeface="Calibri"/>
              </a:rPr>
              <a:t>Det kan vara så att en mottagare får vävnad från flera donatorer.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334A1-5EBA-8362-0123-A7739AE31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87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Flera olika vävnader kan doneras efter döden.</a:t>
            </a:r>
            <a:br>
              <a:rPr lang="sv-SE" dirty="0"/>
            </a:br>
            <a:r>
              <a:rPr lang="sv-SE" dirty="0"/>
              <a:t>I vår region handlar det oftast om hornhinnor, hud och hjärtklaffar, men även benvävnad, hörselben och senor kan doneras.</a:t>
            </a:r>
            <a:br>
              <a:rPr lang="sv-SE" dirty="0"/>
            </a:br>
            <a:r>
              <a:rPr lang="sv-SE" dirty="0"/>
              <a:t>Vissa vävnader används i livräddande behandling, till exempel hud vid svåra brännskador och hjärtklaffar hos barn, medan andra förbättrar livskvalitet, till exempel hornhinnor och benvävnad.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C97AB-07C3-4123-A8A2-394A04CC1DF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065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I princip kan alla avlidna utredas för vävnadsdonation.</a:t>
            </a:r>
            <a:br>
              <a:rPr lang="sv-SE" dirty="0"/>
            </a:br>
            <a:r>
              <a:rPr lang="sv-SE" dirty="0"/>
              <a:t>Det är inte begränsat till intensivvården utan kan bli aktuellt även på andra vårdavdelningar, särskilda boenden eller efter dödsfall i hemmet.</a:t>
            </a:r>
            <a:br>
              <a:rPr lang="sv-SE" dirty="0"/>
            </a:br>
            <a:r>
              <a:rPr lang="sv-SE" dirty="0"/>
              <a:t>De medicinska kriterierna skiljer sig mellan olika vävnader, och varje fall bedöms individuellt.</a:t>
            </a:r>
            <a:br>
              <a:rPr lang="sv-SE" dirty="0"/>
            </a:br>
            <a:r>
              <a:rPr lang="sv-SE" dirty="0"/>
              <a:t>En förutsättning är att donationsviljan kan utredas och att samtycke kan inhämtas.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731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F223F-0E21-5452-0D40-1EB67516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D74D4-F84F-AFED-33E1-ACBB9AC0F9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4B19A9-9F55-6770-3CBF-FE5BC8C68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Glöm inte vävnad vid organdonation.</a:t>
            </a:r>
          </a:p>
          <a:p>
            <a:r>
              <a:rPr lang="sv-SE" dirty="0"/>
              <a:t>Vi tänker ofta organ – men vävnad ska alltid finnas med i bakhuvudet också.</a:t>
            </a:r>
          </a:p>
          <a:p>
            <a:r>
              <a:rPr lang="sv-SE" dirty="0"/>
              <a:t>Vävnadsdonation kan vara möjlig även när organdonation inte är aktuellt.</a:t>
            </a:r>
          </a:p>
          <a:p>
            <a:r>
              <a:rPr lang="sv-SE" dirty="0"/>
              <a:t>Det här är viktigt – bara för att det inte blir en organdonation betyder det inte att möjligheten är borta.</a:t>
            </a:r>
          </a:p>
          <a:p>
            <a:r>
              <a:rPr lang="sv-SE" dirty="0"/>
              <a:t>Och missa inte patienter som redan är kända i vården.</a:t>
            </a:r>
          </a:p>
          <a:p>
            <a:r>
              <a:rPr lang="sv-SE" dirty="0"/>
              <a:t>Många möjliga donatorer finns redan hos oss – vi behöver bara bli bättre på att se dem.</a:t>
            </a:r>
          </a:p>
          <a:p>
            <a:r>
              <a:rPr lang="sv-SE" dirty="0"/>
              <a:t>Under 2024 hade vi 105 patienter på IVA som inte blev organdonatorer…</a:t>
            </a:r>
          </a:p>
          <a:p>
            <a:r>
              <a:rPr lang="sv-SE" dirty="0"/>
              <a:t>Hur många av dem hade kunnat bli vävnadsdonatorer?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5994B-0540-718B-7133-B276E9547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970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Donerad vävnad används både för att rädda liv och för att förbättra livskvalitet.</a:t>
            </a:r>
          </a:p>
          <a:p>
            <a:r>
              <a:rPr lang="sv-SE" dirty="0"/>
              <a:t>Hornhinnor handlar om syn – personer som annars inte ser kan få synen tillbaka.</a:t>
            </a:r>
          </a:p>
          <a:p>
            <a:r>
              <a:rPr lang="sv-SE" dirty="0" err="1"/>
              <a:t>Donorhud</a:t>
            </a:r>
            <a:r>
              <a:rPr lang="sv-SE" dirty="0"/>
              <a:t> används vid svåra brännskador och är ofta direkt livräddande behandling.</a:t>
            </a:r>
          </a:p>
          <a:p>
            <a:r>
              <a:rPr lang="sv-SE" dirty="0"/>
              <a:t>Hjärtklaffar används både till barn med medfödda hjärtfel och till vuxna med klaffsjukdom.</a:t>
            </a:r>
          </a:p>
          <a:p>
            <a:r>
              <a:rPr lang="sv-SE" dirty="0"/>
              <a:t>Och benvävnad och senor används mycket inom ortopedin, till exempel vid större skador eller korsbandsskador.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9822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ser vi en förenklad bild av hur vävnadsdonation går till.</a:t>
            </a:r>
          </a:p>
          <a:p>
            <a:r>
              <a:rPr lang="sv-SE" dirty="0"/>
              <a:t>Det börjar med att en möjlig donator identifieras efter dödsfall.</a:t>
            </a:r>
          </a:p>
          <a:p>
            <a:r>
              <a:rPr lang="sv-SE" dirty="0"/>
              <a:t>Därefter utreds donationsviljan.</a:t>
            </a:r>
          </a:p>
          <a:p>
            <a:r>
              <a:rPr lang="sv-SE" dirty="0"/>
              <a:t>Samtidigt görs en medicinsk bedömning för att se om vävnad kan tas tillvara.</a:t>
            </a:r>
          </a:p>
          <a:p>
            <a:r>
              <a:rPr lang="sv-SE" dirty="0"/>
              <a:t>Om förutsättningarna finns sker tillvaratagande av vävnad.</a:t>
            </a:r>
          </a:p>
          <a:p>
            <a:r>
              <a:rPr lang="sv-SE" dirty="0"/>
              <a:t>Därefter bearbetas vävnaden innan den kan användas vid transplantation.</a:t>
            </a:r>
            <a:br>
              <a:rPr lang="sv-SE" dirty="0"/>
            </a:br>
            <a:r>
              <a:rPr lang="sv-SE" dirty="0"/>
              <a:t>Och det viktiga här är att det börjar med att någon identifierar en möjlig donator.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63068-4E6D-4784-B3DF-6286FBEA2F9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333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9062D111-7079-944C-8ACF-5B4BF452D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9297706-B7D5-264F-8E08-652943D6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D977C2C-5775-414E-B077-8DC80BDD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209798-DC02-9749-826A-9FBBD059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C23A6A8-D902-4914-4896-40E672C0EF5A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410440" y="1990213"/>
            <a:ext cx="9371120" cy="1483119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sv-SE">
                <a:latin typeface="Arial"/>
                <a:cs typeface="Arial"/>
              </a:rPr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94390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B88723-499F-5443-9A69-FDB9158E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D3EF8E3-6F55-7F46-B6F5-A8CC1E3C0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B746626-32BE-B241-AF6F-0239ABE6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25E76BB-D246-4142-B1C5-1DE0B361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5C2297-53D6-784A-8E7C-10B346EA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001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3BA8B8B-9FBA-3045-9FCC-1341CC736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2B36C3D-F170-774E-85F4-359854F2E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643DB9-81F4-7E46-88B6-8BCED040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5811851-16C3-2448-ACDE-F25ECA79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E095A24-9A30-A243-8D97-74E9EB40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621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EC4D16-8305-9C47-8D5A-160C0E95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833454-A6DA-A04D-89E6-23632B549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EF6645F-F05A-D34F-867C-AE0E1F95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AC6750D-864D-F447-910D-39D41227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16D38EC-0663-B24B-8093-C058A80F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1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31A203-4159-C74F-8A2A-755CC955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FEB3CB0-B9EA-864B-A136-D46428F6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7C26A90-7162-954A-95A9-E8DC614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0BC5343-D56E-5044-8EFF-A174402F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AB292F-C443-A048-8FAB-6854E64C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029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44DA03-4407-0B48-8F79-EB8F2C22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8A325C-39F8-E146-8A48-F342FB7CFB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3081617-0AEC-5140-BB0C-091F24609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7259A82-6A1B-B947-AD1B-1FF85948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FE26DC7-DE77-654F-8142-E3720EB5F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F8DFF78-13A2-914F-A98A-03B5AAA8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080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63C324-7447-A84D-B454-8794934D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4C2CA-693E-A746-B43A-0276F9D1D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59E6C21-D2A9-3F4A-8E48-39D25B3F7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DEE8C14-8936-E74A-86D1-E4F892ECA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7332E04-7DF0-614F-8790-C3491B74B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6B7D520-AA1F-5046-A9F9-AB310C77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99643B8-8B62-6C47-8DE8-9833EA30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BE53A7C-D78B-2D41-913A-01D09C8E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591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021B88-64E9-0F4A-B92F-C5FAE69E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6FBCB67-64C8-D34A-95DE-E295B36E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29CEC47-8706-ED4B-9CFE-539AC5C6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A876BD3-F17F-D84E-9E26-506D23947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3020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F7E2123-8EA6-4B42-9309-CF47B17D5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04C2003-9387-BE4D-8474-5E2B0ECCF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9C9F62A-3188-2F4C-87EB-2C69795B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96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D3F26C-2DCB-0240-A0CB-28B18AFB7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3F9E87-FCFA-C14A-A77F-C8BC2DDFF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A377097-8661-9049-9165-A8075E6C0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50506BA-D4C4-B546-87D4-15C62C09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AD014FB-AFAA-0C4F-9742-8C7FE44F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3D799FC-D2B5-644E-A3A8-E5F2D084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214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166082-F53B-464B-8113-7C8F3D04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89C7211-9B9F-0D49-A04E-909A175E9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494CB87-8846-6F46-A664-695D2CE57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5AEC49A-03E5-DF47-B445-0FE4864C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396F029-316B-3849-96AB-DB3D3AC6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85A83B2-9325-7C48-B399-6ED3025D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0D01B7E-E37B-4A47-93B5-C73BC5E717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12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ckensnitt, text, Grafik, skärmbild&#10;&#10;Automatiskt genererad beskrivning">
            <a:extLst>
              <a:ext uri="{FF2B5EF4-FFF2-40B4-BE49-F238E27FC236}">
                <a16:creationId xmlns:a16="http://schemas.microsoft.com/office/drawing/2014/main" id="{E694EB0F-732D-48EB-C48C-36D0A77D973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4666" y="6041307"/>
            <a:ext cx="2198289" cy="619823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82B858D-7E60-BB41-927D-8713825A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9637D9E-F28D-CF48-ABC6-700A1F9D0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6DC9949-5E39-3B44-AC52-9266298F4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81BDC-8216-3C4F-8E99-19DCC8FF5470}" type="datetimeFigureOut">
              <a:rPr lang="sv-SE" smtClean="0"/>
              <a:t>2026-04-28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7A4E90-A028-4044-A618-7F7D86AD8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011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32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0" indent="-228584" algn="l" defTabSz="914332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14" indent="-228584" algn="l" defTabSz="914332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mailto:Pernilla.lindqvist@regionorebrolan.se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mailto:Marc.olsson.lind@akademiska.se" TargetMode="External"/><Relationship Id="rId4" Type="http://schemas.openxmlformats.org/officeDocument/2006/relationships/hyperlink" Target="mailto:Alexandra.karstrom@akademiska.se" TargetMode="Externa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EC744CC-9770-E0C2-AE67-D2E3FDCF83DE}"/>
              </a:ext>
            </a:extLst>
          </p:cNvPr>
          <p:cNvSpPr/>
          <p:nvPr/>
        </p:nvSpPr>
        <p:spPr>
          <a:xfrm>
            <a:off x="9822873" y="5574998"/>
            <a:ext cx="2369127" cy="1283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0B9B2F5-7387-859B-02FD-BA5E6C092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3" y="1283003"/>
            <a:ext cx="1823850" cy="4291995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F9ED7753-57CA-9003-7D28-9690B93A3D3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51898" y="1316182"/>
            <a:ext cx="8123443" cy="4059382"/>
          </a:xfrm>
        </p:spPr>
        <p:txBody>
          <a:bodyPr>
            <a:noAutofit/>
          </a:bodyPr>
          <a:lstStyle/>
          <a:p>
            <a:r>
              <a:rPr lang="sv-SE" sz="4400" b="1" dirty="0">
                <a:latin typeface="+mj-lt"/>
                <a:cs typeface="Arial"/>
              </a:rPr>
              <a:t>Donation av vävnad</a:t>
            </a:r>
            <a:br>
              <a:rPr lang="sv-SE" sz="4400" b="1" dirty="0">
                <a:latin typeface="+mj-lt"/>
                <a:cs typeface="Arial"/>
              </a:rPr>
            </a:br>
            <a:r>
              <a:rPr lang="sv-SE" sz="4400" b="1" dirty="0">
                <a:latin typeface="+mj-lt"/>
                <a:cs typeface="Arial"/>
              </a:rPr>
              <a:t>Introduktion</a:t>
            </a:r>
            <a:br>
              <a:rPr lang="sv-SE" dirty="0">
                <a:latin typeface="Arial"/>
                <a:cs typeface="Arial"/>
              </a:rPr>
            </a:br>
            <a:br>
              <a:rPr lang="sv-SE" dirty="0">
                <a:latin typeface="Arial"/>
                <a:cs typeface="Arial"/>
              </a:rPr>
            </a:br>
            <a:br>
              <a:rPr lang="sv-SE" dirty="0">
                <a:latin typeface="Arial"/>
                <a:cs typeface="Arial"/>
              </a:rPr>
            </a:br>
            <a:r>
              <a:rPr lang="sv-SE" sz="2800" dirty="0">
                <a:latin typeface="+mj-lt"/>
                <a:cs typeface="Arial"/>
              </a:rPr>
              <a:t>Utbildningsmaterial för DAL/DAS</a:t>
            </a:r>
            <a:br>
              <a:rPr lang="sv-SE" sz="2800" dirty="0">
                <a:latin typeface="+mj-lt"/>
                <a:cs typeface="Arial"/>
              </a:rPr>
            </a:br>
            <a:r>
              <a:rPr lang="sv-SE" sz="2800" dirty="0">
                <a:latin typeface="+mj-lt"/>
                <a:cs typeface="Arial"/>
              </a:rPr>
              <a:t>Sjukvårdsregion Mellansverige</a:t>
            </a:r>
            <a:endParaRPr lang="sv-SE" dirty="0">
              <a:latin typeface="+mj-lt"/>
            </a:endParaRPr>
          </a:p>
        </p:txBody>
      </p:sp>
      <p:pic>
        <p:nvPicPr>
          <p:cNvPr id="12" name="Bildobjekt 11" descr="En bild som visar Teckensnitt, text, Grafik, skärmbild&#10;&#10;Automatiskt genererad beskrivning">
            <a:extLst>
              <a:ext uri="{FF2B5EF4-FFF2-40B4-BE49-F238E27FC236}">
                <a16:creationId xmlns:a16="http://schemas.microsoft.com/office/drawing/2014/main" id="{AF6B35F4-BBEB-EF59-027D-13083F46F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0567" y="480930"/>
            <a:ext cx="2184775" cy="616012"/>
          </a:xfrm>
          <a:prstGeom prst="rect">
            <a:avLst/>
          </a:prstGeom>
        </p:spPr>
      </p:pic>
      <p:pic>
        <p:nvPicPr>
          <p:cNvPr id="7" name="Bildobjekt 6" descr="Logotyper för Mellansveriges sju regioner.">
            <a:extLst>
              <a:ext uri="{FF2B5EF4-FFF2-40B4-BE49-F238E27FC236}">
                <a16:creationId xmlns:a16="http://schemas.microsoft.com/office/drawing/2014/main" id="{44CE4277-80D1-4889-4EEC-5A05038A0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204" y="5866246"/>
            <a:ext cx="9543591" cy="8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4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FE465-3981-224E-6FCA-9161288C0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E314-AB78-7BC9-0327-652870D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 err="1">
                <a:latin typeface="+mj-lt"/>
              </a:rPr>
              <a:t>Tidsramar</a:t>
            </a:r>
            <a:r>
              <a:rPr lang="en-US" b="1" dirty="0">
                <a:latin typeface="+mj-lt"/>
              </a:rPr>
              <a:t> för </a:t>
            </a:r>
            <a:r>
              <a:rPr lang="en-US" b="1" dirty="0" err="1">
                <a:latin typeface="+mj-lt"/>
              </a:rPr>
              <a:t>vävnadsdonation</a:t>
            </a:r>
            <a:endParaRPr lang="en-US" b="1" dirty="0">
              <a:latin typeface="+mj-lt"/>
            </a:endParaRPr>
          </a:p>
        </p:txBody>
      </p:sp>
      <p:pic>
        <p:nvPicPr>
          <p:cNvPr id="7" name="Bild 6" descr="Timglas 90% kontur">
            <a:extLst>
              <a:ext uri="{FF2B5EF4-FFF2-40B4-BE49-F238E27FC236}">
                <a16:creationId xmlns:a16="http://schemas.microsoft.com/office/drawing/2014/main" id="{F857042C-3E41-28FF-2F8A-B383218A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019" y="1559887"/>
            <a:ext cx="4351338" cy="4351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B9BB1-D82E-EC2E-2778-A0692FD6B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5176" y="1859735"/>
            <a:ext cx="6308265" cy="3751641"/>
          </a:xfrm>
        </p:spPr>
        <p:txBody>
          <a:bodyPr vert="horz" lIns="91440" tIns="45720" rIns="91440" bIns="45720" rtlCol="0">
            <a:normAutofit/>
          </a:bodyPr>
          <a:lstStyle/>
          <a:p>
            <a:pPr marL="227965" indent="-227965"/>
            <a:r>
              <a:rPr lang="en-US" dirty="0" err="1">
                <a:latin typeface="+mj-lt"/>
              </a:rPr>
              <a:t>Blodprov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inom</a:t>
            </a:r>
            <a:r>
              <a:rPr lang="en-US" dirty="0">
                <a:latin typeface="+mj-lt"/>
              </a:rPr>
              <a:t> 24 h</a:t>
            </a:r>
          </a:p>
          <a:p>
            <a:pPr marL="227965" indent="-227965"/>
            <a:r>
              <a:rPr lang="en-US" dirty="0" err="1">
                <a:latin typeface="+mj-lt"/>
              </a:rPr>
              <a:t>Hornhinnor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upp</a:t>
            </a:r>
            <a:r>
              <a:rPr lang="en-US" dirty="0">
                <a:latin typeface="+mj-lt"/>
              </a:rPr>
              <a:t> till 48 h</a:t>
            </a:r>
          </a:p>
          <a:p>
            <a:pPr marL="227965" indent="-227965"/>
            <a:r>
              <a:rPr lang="en-US" dirty="0">
                <a:latin typeface="+mj-lt"/>
              </a:rPr>
              <a:t>Hud </a:t>
            </a:r>
            <a:r>
              <a:rPr lang="en-US" dirty="0" err="1">
                <a:latin typeface="+mj-lt"/>
              </a:rPr>
              <a:t>upp</a:t>
            </a:r>
            <a:r>
              <a:rPr lang="en-US" dirty="0">
                <a:latin typeface="+mj-lt"/>
              </a:rPr>
              <a:t> till 72 h</a:t>
            </a:r>
          </a:p>
          <a:p>
            <a:pPr marL="227965" indent="-227965"/>
            <a:r>
              <a:rPr lang="en-US" dirty="0" err="1">
                <a:latin typeface="+mj-lt"/>
              </a:rPr>
              <a:t>Hjärtklaffar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upp</a:t>
            </a:r>
            <a:r>
              <a:rPr lang="en-US" dirty="0">
                <a:latin typeface="+mj-lt"/>
              </a:rPr>
              <a:t> till 48 h</a:t>
            </a:r>
          </a:p>
          <a:p>
            <a:pPr marL="227965" indent="-227965"/>
            <a:r>
              <a:rPr lang="en-US" dirty="0" err="1">
                <a:latin typeface="+mj-lt"/>
              </a:rPr>
              <a:t>Kylförvaring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väntan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på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tillvaratagande</a:t>
            </a:r>
            <a:endParaRPr lang="en-US" dirty="0">
              <a:latin typeface="+mj-lt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2B6C870-C260-574D-0063-0EBEE868BC85}"/>
              </a:ext>
            </a:extLst>
          </p:cNvPr>
          <p:cNvSpPr txBox="1"/>
          <p:nvPr/>
        </p:nvSpPr>
        <p:spPr>
          <a:xfrm>
            <a:off x="2941867" y="5780420"/>
            <a:ext cx="630826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2800" b="1" dirty="0"/>
              <a:t>Större tidsmarginal än vid organdonation</a:t>
            </a:r>
          </a:p>
        </p:txBody>
      </p:sp>
    </p:spTree>
    <p:extLst>
      <p:ext uri="{BB962C8B-B14F-4D97-AF65-F5344CB8AC3E}">
        <p14:creationId xmlns:p14="http://schemas.microsoft.com/office/powerpoint/2010/main" val="100610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16244-8565-4BE9-54F9-B1174F38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j-lt"/>
                <a:cs typeface="Arial"/>
              </a:rPr>
              <a:t>Tillvaratagande</a:t>
            </a:r>
            <a:r>
              <a:rPr lang="en-US" b="1" dirty="0">
                <a:latin typeface="+mj-lt"/>
                <a:cs typeface="Arial"/>
              </a:rPr>
              <a:t> av </a:t>
            </a:r>
            <a:r>
              <a:rPr lang="en-US" b="1" dirty="0" err="1">
                <a:latin typeface="+mj-lt"/>
                <a:cs typeface="Arial"/>
              </a:rPr>
              <a:t>vävnad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6F610-07CB-FDC3-E925-6852441C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86" y="1894706"/>
            <a:ext cx="4398819" cy="3745929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buNone/>
            </a:pPr>
            <a:r>
              <a:rPr lang="en-US" sz="3500" b="1" dirty="0" err="1">
                <a:latin typeface="+mj-lt"/>
                <a:cs typeface="Arial"/>
              </a:rPr>
              <a:t>Hornhinnor</a:t>
            </a:r>
            <a:endParaRPr lang="en-US" sz="3500" b="1" dirty="0">
              <a:latin typeface="+mj-lt"/>
              <a:cs typeface="Arial"/>
            </a:endParaRPr>
          </a:p>
          <a:p>
            <a:r>
              <a:rPr lang="en-US" dirty="0">
                <a:latin typeface="+mj-lt"/>
                <a:cs typeface="Arial"/>
              </a:rPr>
              <a:t>Tas av </a:t>
            </a:r>
            <a:r>
              <a:rPr lang="en-US" dirty="0" err="1">
                <a:latin typeface="+mj-lt"/>
                <a:cs typeface="Arial"/>
              </a:rPr>
              <a:t>utbildad</a:t>
            </a:r>
            <a:r>
              <a:rPr lang="en-US" dirty="0">
                <a:latin typeface="+mj-lt"/>
                <a:cs typeface="Arial"/>
              </a:rPr>
              <a:t> personal</a:t>
            </a:r>
          </a:p>
          <a:p>
            <a:r>
              <a:rPr lang="en-US" dirty="0">
                <a:latin typeface="+mj-lt"/>
                <a:cs typeface="Arial"/>
              </a:rPr>
              <a:t>Kan </a:t>
            </a:r>
            <a:r>
              <a:rPr lang="en-US" dirty="0" err="1">
                <a:latin typeface="+mj-lt"/>
                <a:cs typeface="Arial"/>
              </a:rPr>
              <a:t>ske</a:t>
            </a:r>
            <a:r>
              <a:rPr lang="en-US" dirty="0">
                <a:latin typeface="+mj-lt"/>
                <a:cs typeface="Arial"/>
              </a:rPr>
              <a:t> </a:t>
            </a:r>
            <a:r>
              <a:rPr lang="en-US" dirty="0" err="1">
                <a:latin typeface="+mj-lt"/>
                <a:cs typeface="Arial"/>
              </a:rPr>
              <a:t>på</a:t>
            </a:r>
            <a:r>
              <a:rPr lang="en-US" dirty="0">
                <a:latin typeface="+mj-lt"/>
                <a:cs typeface="Arial"/>
              </a:rPr>
              <a:t> </a:t>
            </a:r>
            <a:r>
              <a:rPr lang="en-US" dirty="0" err="1">
                <a:latin typeface="+mj-lt"/>
                <a:cs typeface="Arial"/>
              </a:rPr>
              <a:t>bårhus</a:t>
            </a:r>
            <a:r>
              <a:rPr lang="en-US" dirty="0">
                <a:latin typeface="+mj-lt"/>
                <a:cs typeface="Arial"/>
              </a:rPr>
              <a:t> </a:t>
            </a:r>
            <a:r>
              <a:rPr lang="en-US" dirty="0" err="1">
                <a:latin typeface="+mj-lt"/>
                <a:cs typeface="Arial"/>
              </a:rPr>
              <a:t>eller</a:t>
            </a:r>
            <a:r>
              <a:rPr lang="en-US" dirty="0">
                <a:latin typeface="+mj-lt"/>
                <a:cs typeface="Arial"/>
              </a:rPr>
              <a:t> </a:t>
            </a:r>
            <a:r>
              <a:rPr lang="en-US" dirty="0" err="1">
                <a:latin typeface="+mj-lt"/>
                <a:cs typeface="Arial"/>
              </a:rPr>
              <a:t>sjukhus</a:t>
            </a:r>
            <a:endParaRPr lang="en-US" dirty="0">
              <a:latin typeface="+mj-lt"/>
              <a:cs typeface="Arial"/>
            </a:endParaRPr>
          </a:p>
          <a:p>
            <a:r>
              <a:rPr lang="en-US" dirty="0" err="1">
                <a:latin typeface="+mj-lt"/>
                <a:cs typeface="Arial"/>
              </a:rPr>
              <a:t>Påverkar</a:t>
            </a:r>
            <a:r>
              <a:rPr lang="en-US" dirty="0">
                <a:latin typeface="+mj-lt"/>
                <a:cs typeface="Arial"/>
              </a:rPr>
              <a:t> </a:t>
            </a:r>
            <a:r>
              <a:rPr lang="en-US" dirty="0" err="1">
                <a:latin typeface="+mj-lt"/>
                <a:cs typeface="Arial"/>
              </a:rPr>
              <a:t>inte</a:t>
            </a:r>
            <a:r>
              <a:rPr lang="en-US" dirty="0">
                <a:latin typeface="+mj-lt"/>
                <a:cs typeface="Arial"/>
              </a:rPr>
              <a:t> </a:t>
            </a:r>
            <a:r>
              <a:rPr lang="en-US" dirty="0" err="1">
                <a:latin typeface="+mj-lt"/>
                <a:cs typeface="Arial"/>
              </a:rPr>
              <a:t>utseendet</a:t>
            </a:r>
            <a:endParaRPr lang="en-US" dirty="0">
              <a:latin typeface="+mj-lt"/>
              <a:cs typeface="Arial"/>
            </a:endParaRPr>
          </a:p>
          <a:p>
            <a:pPr marL="0" indent="0">
              <a:buNone/>
            </a:pPr>
            <a:endParaRPr lang="en-US" sz="2800" dirty="0">
              <a:latin typeface="Aptos"/>
            </a:endParaRPr>
          </a:p>
          <a:p>
            <a:pPr marL="0" indent="0">
              <a:buNone/>
            </a:pPr>
            <a:endParaRPr lang="en-US" sz="2800" dirty="0"/>
          </a:p>
          <a:p>
            <a:pPr marL="227965" indent="-227965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6FFA5-35E8-DEE3-547E-172AEEBF8E4A}"/>
              </a:ext>
            </a:extLst>
          </p:cNvPr>
          <p:cNvSpPr txBox="1">
            <a:spLocks/>
          </p:cNvSpPr>
          <p:nvPr/>
        </p:nvSpPr>
        <p:spPr>
          <a:xfrm>
            <a:off x="5008026" y="1894707"/>
            <a:ext cx="4398819" cy="3745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>
            <a:lvl1pPr marL="228584" indent="-228584" algn="l" defTabSz="914332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50" indent="-228584" algn="l" defTabSz="914332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14" indent="-228584" algn="l" defTabSz="914332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buFont typeface="Arial" panose="020B0604020202020204" pitchFamily="34" charset="0"/>
              <a:buNone/>
            </a:pPr>
            <a:r>
              <a:rPr lang="en-US" sz="3200" b="1" dirty="0">
                <a:latin typeface="+mj-lt"/>
                <a:cs typeface="Arial"/>
              </a:rPr>
              <a:t>Hud</a:t>
            </a:r>
          </a:p>
          <a:p>
            <a:r>
              <a:rPr lang="en-US" sz="2600" dirty="0">
                <a:latin typeface="+mj-lt"/>
                <a:cs typeface="Arial"/>
              </a:rPr>
              <a:t>Tas av </a:t>
            </a:r>
            <a:r>
              <a:rPr lang="en-US" sz="2600" dirty="0" err="1">
                <a:latin typeface="+mj-lt"/>
                <a:cs typeface="Arial"/>
              </a:rPr>
              <a:t>särskilt</a:t>
            </a:r>
            <a:r>
              <a:rPr lang="en-US" sz="2600" dirty="0">
                <a:latin typeface="+mj-lt"/>
                <a:cs typeface="Arial"/>
              </a:rPr>
              <a:t> </a:t>
            </a:r>
            <a:r>
              <a:rPr lang="en-US" sz="2600" dirty="0" err="1">
                <a:latin typeface="+mj-lt"/>
                <a:cs typeface="Arial"/>
              </a:rPr>
              <a:t>utbildat</a:t>
            </a:r>
            <a:r>
              <a:rPr lang="en-US" sz="2600" dirty="0">
                <a:latin typeface="+mj-lt"/>
                <a:cs typeface="Arial"/>
              </a:rPr>
              <a:t> team</a:t>
            </a:r>
          </a:p>
          <a:p>
            <a:r>
              <a:rPr lang="en-US" sz="2600" dirty="0">
                <a:latin typeface="+mj-lt"/>
                <a:cs typeface="Arial"/>
              </a:rPr>
              <a:t>Sker under </a:t>
            </a:r>
            <a:r>
              <a:rPr lang="en-US" sz="2600" dirty="0" err="1">
                <a:latin typeface="+mj-lt"/>
                <a:cs typeface="Arial"/>
              </a:rPr>
              <a:t>sterila</a:t>
            </a:r>
            <a:r>
              <a:rPr lang="en-US" sz="2600" dirty="0">
                <a:latin typeface="+mj-lt"/>
                <a:cs typeface="Arial"/>
              </a:rPr>
              <a:t> former</a:t>
            </a:r>
          </a:p>
          <a:p>
            <a:r>
              <a:rPr lang="sv-SE" sz="2600" dirty="0">
                <a:latin typeface="+mj-lt"/>
                <a:cs typeface="Arial"/>
              </a:rPr>
              <a:t>Påverkar inte möjligheten till visning eller avsked</a:t>
            </a:r>
            <a:endParaRPr lang="en-US" sz="2600" dirty="0">
              <a:latin typeface="+mj-lt"/>
              <a:cs typeface="Arial"/>
            </a:endParaRPr>
          </a:p>
        </p:txBody>
      </p:sp>
      <p:pic>
        <p:nvPicPr>
          <p:cNvPr id="7" name="Bildobjekt 6" descr="Tecknad glasburk med röd vätska.">
            <a:extLst>
              <a:ext uri="{FF2B5EF4-FFF2-40B4-BE49-F238E27FC236}">
                <a16:creationId xmlns:a16="http://schemas.microsoft.com/office/drawing/2014/main" id="{77A86B81-FFA1-31F8-30EC-B4F826743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266" y="2875539"/>
            <a:ext cx="2586734" cy="3880101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239635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C1113-E7F9-2558-733D-BA4998CC8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08FC-B420-63F8-59F7-5F06A8DF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/>
              </a:rPr>
              <a:t>Vad </a:t>
            </a:r>
            <a:r>
              <a:rPr lang="en-US" b="1" dirty="0" err="1">
                <a:latin typeface="+mj-lt"/>
                <a:cs typeface="Arial"/>
              </a:rPr>
              <a:t>händer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efter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tillvaratagandet</a:t>
            </a:r>
            <a:r>
              <a:rPr lang="en-US" b="1" dirty="0">
                <a:latin typeface="+mj-lt"/>
                <a:cs typeface="Arial"/>
              </a:rPr>
              <a:t>?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E381F-1963-F61E-60F9-C095CC4AA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086" y="1778827"/>
            <a:ext cx="6537881" cy="3863486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+mj-lt"/>
                <a:cs typeface="Arial"/>
              </a:rPr>
              <a:t>Transport till </a:t>
            </a:r>
            <a:r>
              <a:rPr lang="en-US" sz="2800" dirty="0" err="1">
                <a:latin typeface="+mj-lt"/>
                <a:cs typeface="Arial"/>
              </a:rPr>
              <a:t>vävnadsinrättning</a:t>
            </a:r>
            <a:endParaRPr lang="en-US" sz="2800" dirty="0">
              <a:latin typeface="+mj-lt"/>
              <a:cs typeface="Arial"/>
            </a:endParaRPr>
          </a:p>
          <a:p>
            <a:r>
              <a:rPr lang="en-US" sz="2800" dirty="0" err="1">
                <a:latin typeface="+mj-lt"/>
                <a:cs typeface="Arial"/>
              </a:rPr>
              <a:t>Bearbetning</a:t>
            </a:r>
            <a:r>
              <a:rPr lang="en-US" sz="2800" dirty="0">
                <a:latin typeface="+mj-lt"/>
                <a:cs typeface="Arial"/>
              </a:rPr>
              <a:t> och </a:t>
            </a:r>
            <a:r>
              <a:rPr lang="en-US" sz="2800" dirty="0" err="1">
                <a:latin typeface="+mj-lt"/>
                <a:cs typeface="Arial"/>
              </a:rPr>
              <a:t>kvalitetskontroll</a:t>
            </a:r>
            <a:endParaRPr lang="en-US" sz="2800" dirty="0">
              <a:latin typeface="+mj-lt"/>
              <a:cs typeface="Arial"/>
            </a:endParaRPr>
          </a:p>
          <a:p>
            <a:r>
              <a:rPr lang="en-US" sz="2800" dirty="0">
                <a:latin typeface="+mj-lt"/>
                <a:cs typeface="Arial"/>
              </a:rPr>
              <a:t>Klar för </a:t>
            </a:r>
            <a:r>
              <a:rPr lang="en-US" sz="2800" dirty="0" err="1">
                <a:latin typeface="+mj-lt"/>
                <a:cs typeface="Arial"/>
              </a:rPr>
              <a:t>användning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först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efter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en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tid</a:t>
            </a:r>
            <a:endParaRPr lang="en-US" sz="2800" dirty="0">
              <a:latin typeface="+mj-lt"/>
              <a:cs typeface="Arial"/>
            </a:endParaRPr>
          </a:p>
          <a:p>
            <a:r>
              <a:rPr lang="en-US" sz="2800" dirty="0" err="1">
                <a:latin typeface="+mj-lt"/>
                <a:cs typeface="Arial"/>
              </a:rPr>
              <a:t>Lagring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i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vävnadsbank</a:t>
            </a:r>
            <a:endParaRPr lang="en-US" sz="2800" dirty="0">
              <a:latin typeface="+mj-lt"/>
              <a:cs typeface="Arial"/>
            </a:endParaRPr>
          </a:p>
          <a:p>
            <a:r>
              <a:rPr lang="en-US" sz="2800" dirty="0" err="1">
                <a:latin typeface="+mj-lt"/>
                <a:cs typeface="Arial"/>
              </a:rPr>
              <a:t>Används</a:t>
            </a:r>
            <a:r>
              <a:rPr lang="en-US" sz="2800" dirty="0">
                <a:latin typeface="+mj-lt"/>
                <a:cs typeface="Arial"/>
              </a:rPr>
              <a:t> vid transplantation</a:t>
            </a:r>
            <a:endParaRPr lang="en-US" sz="2800" dirty="0">
              <a:latin typeface="+mj-lt"/>
            </a:endParaRPr>
          </a:p>
          <a:p>
            <a:pPr marL="0" indent="0">
              <a:buNone/>
            </a:pPr>
            <a:endParaRPr lang="en-US" sz="2800" dirty="0"/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61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0A519-6394-FD0C-174D-0415B425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j-lt"/>
                <a:cs typeface="Arial"/>
              </a:rPr>
              <a:t>Vävnadsdonation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i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Mellansverige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B1E24-22C1-6461-C546-FEF9A47D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105" y="1825625"/>
            <a:ext cx="7919008" cy="31209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 err="1">
                <a:latin typeface="+mj-lt"/>
              </a:rPr>
              <a:t>Hornhinnor</a:t>
            </a:r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Hud</a:t>
            </a:r>
          </a:p>
          <a:p>
            <a:r>
              <a:rPr lang="sv-SE" sz="2800" b="1" dirty="0">
                <a:latin typeface="+mj-lt"/>
              </a:rPr>
              <a:t>Kardiovaskulär vävnad (hjärtklaffar och kärl)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4F9B485-CD14-DF21-F219-E116D19D8BB7}"/>
              </a:ext>
            </a:extLst>
          </p:cNvPr>
          <p:cNvSpPr txBox="1"/>
          <p:nvPr/>
        </p:nvSpPr>
        <p:spPr>
          <a:xfrm>
            <a:off x="1118772" y="4681396"/>
            <a:ext cx="99544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Samverkan med vävnadsinrättningar i Lund, Göteborg och Uppsala.</a:t>
            </a:r>
            <a:endParaRPr lang="en-US" sz="28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5997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6E4A997-371B-2FD0-73BF-5A3F5ED1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9399-2504-8DD9-4329-BB2E8CF5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+mj-lt"/>
              </a:rPr>
              <a:t>Var </a:t>
            </a:r>
            <a:r>
              <a:rPr lang="en-US" b="1" dirty="0" err="1">
                <a:latin typeface="+mj-lt"/>
              </a:rPr>
              <a:t>sker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vävnadsdonation</a:t>
            </a:r>
            <a:r>
              <a:rPr lang="en-US" b="1" dirty="0">
                <a:latin typeface="+mj-lt"/>
              </a:rPr>
              <a:t>?</a:t>
            </a:r>
          </a:p>
        </p:txBody>
      </p:sp>
      <p:pic>
        <p:nvPicPr>
          <p:cNvPr id="7170" name="Picture 2" descr="Upptagningsområden rättsmedicin - Rättsmedicinalverket">
            <a:extLst>
              <a:ext uri="{FF2B5EF4-FFF2-40B4-BE49-F238E27FC236}">
                <a16:creationId xmlns:a16="http://schemas.microsoft.com/office/drawing/2014/main" id="{0D96336A-892B-FDBF-A5A2-25FB80AD5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t="46759" r="3073" b="13241"/>
          <a:stretch>
            <a:fillRect/>
          </a:stretch>
        </p:blipFill>
        <p:spPr bwMode="auto">
          <a:xfrm>
            <a:off x="8469921" y="2774522"/>
            <a:ext cx="2994716" cy="315701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11F6B-0468-1166-CDA6-08CC3773A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06930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2000" b="1" dirty="0" err="1">
                <a:latin typeface="+mj-lt"/>
              </a:rPr>
              <a:t>Tillvaratagande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sker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idag</a:t>
            </a:r>
            <a:r>
              <a:rPr lang="en-US" sz="2000" b="1" dirty="0">
                <a:latin typeface="+mj-lt"/>
              </a:rPr>
              <a:t> vid:</a:t>
            </a: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+mj-lt"/>
              </a:rPr>
              <a:t>Örebro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Karlskoga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Lindesberg</a:t>
            </a:r>
            <a:endParaRPr lang="en-US" sz="20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000" dirty="0" err="1"/>
              <a:t>Akademiska</a:t>
            </a:r>
            <a:r>
              <a:rPr lang="en-US" sz="2000" dirty="0"/>
              <a:t> </a:t>
            </a:r>
            <a:r>
              <a:rPr lang="en-US" sz="2000" dirty="0" err="1"/>
              <a:t>sjukhuset</a:t>
            </a:r>
            <a:endParaRPr lang="en-US" sz="20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000" dirty="0">
                <a:latin typeface="+mj-lt"/>
              </a:rPr>
              <a:t>Karlstad </a:t>
            </a:r>
          </a:p>
          <a:p>
            <a:pPr>
              <a:lnSpc>
                <a:spcPct val="140000"/>
              </a:lnSpc>
            </a:pPr>
            <a:r>
              <a:rPr lang="en-US" sz="2000" dirty="0">
                <a:latin typeface="+mj-lt"/>
              </a:rPr>
              <a:t>Gävle</a:t>
            </a:r>
          </a:p>
          <a:p>
            <a:pPr>
              <a:lnSpc>
                <a:spcPct val="140000"/>
              </a:lnSpc>
            </a:pPr>
            <a:r>
              <a:rPr lang="en-US" sz="2000" dirty="0" err="1">
                <a:latin typeface="+mj-lt"/>
              </a:rPr>
              <a:t>Västerås</a:t>
            </a:r>
            <a:endParaRPr lang="en-US" sz="2000" dirty="0">
              <a:latin typeface="+mj-lt"/>
            </a:endParaRPr>
          </a:p>
          <a:p>
            <a:pPr>
              <a:lnSpc>
                <a:spcPct val="140000"/>
              </a:lnSpc>
            </a:pPr>
            <a:r>
              <a:rPr lang="en-US" sz="2000" dirty="0">
                <a:latin typeface="+mj-lt"/>
              </a:rPr>
              <a:t>Eskilstuna</a:t>
            </a:r>
          </a:p>
          <a:p>
            <a:pPr>
              <a:lnSpc>
                <a:spcPct val="140000"/>
              </a:lnSpc>
            </a:pPr>
            <a:r>
              <a:rPr lang="en-US" sz="2000" dirty="0">
                <a:latin typeface="+mj-lt"/>
              </a:rPr>
              <a:t>Falun</a:t>
            </a:r>
          </a:p>
        </p:txBody>
      </p:sp>
      <p:pic>
        <p:nvPicPr>
          <p:cNvPr id="7172" name="Picture 4" descr="Rättsmedicinalverket - Den medicinska länken i rättskedjan">
            <a:extLst>
              <a:ext uri="{FF2B5EF4-FFF2-40B4-BE49-F238E27FC236}">
                <a16:creationId xmlns:a16="http://schemas.microsoft.com/office/drawing/2014/main" id="{0DE381AA-0D23-62C3-7FB2-BEC078A86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921" y="2190727"/>
            <a:ext cx="2008910" cy="44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186D69F-513E-0A2F-D4BC-5470B1C5005C}"/>
              </a:ext>
            </a:extLst>
          </p:cNvPr>
          <p:cNvSpPr txBox="1"/>
          <p:nvPr/>
        </p:nvSpPr>
        <p:spPr>
          <a:xfrm>
            <a:off x="254625" y="6292816"/>
            <a:ext cx="1168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latin typeface="+mj-lt"/>
              </a:rPr>
              <a:t>Via rättsmedicin kan vävnad ibland omhändertas från patienter vid fler sjukhus i Mellansverige.</a:t>
            </a:r>
          </a:p>
        </p:txBody>
      </p:sp>
    </p:spTree>
    <p:extLst>
      <p:ext uri="{BB962C8B-B14F-4D97-AF65-F5344CB8AC3E}">
        <p14:creationId xmlns:p14="http://schemas.microsoft.com/office/powerpoint/2010/main" val="59625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9ED7753-57CA-9003-7D28-9690B93A3D3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86025" y="1083569"/>
            <a:ext cx="8094307" cy="6165669"/>
          </a:xfrm>
        </p:spPr>
        <p:txBody>
          <a:bodyPr>
            <a:noAutofit/>
          </a:bodyPr>
          <a:lstStyle/>
          <a:p>
            <a:pPr algn="ctr"/>
            <a:r>
              <a:rPr lang="sv-SE" sz="4800" b="1" dirty="0">
                <a:latin typeface="+mj-lt"/>
                <a:cs typeface="Arial"/>
              </a:rPr>
              <a:t>Har du frågor? Kontakta:</a:t>
            </a: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r>
              <a:rPr lang="sv-SE" sz="3200" dirty="0">
                <a:latin typeface="+mj-lt"/>
                <a:cs typeface="Arial"/>
                <a:hlinkClick r:id="rId3"/>
              </a:rPr>
              <a:t>Pernilla.lindqvist@regionorebrolan.se</a:t>
            </a:r>
            <a:br>
              <a:rPr lang="sv-SE" sz="3200" dirty="0">
                <a:latin typeface="+mj-lt"/>
                <a:cs typeface="Arial"/>
              </a:rPr>
            </a:br>
            <a:r>
              <a:rPr lang="sv-SE" sz="3200" dirty="0">
                <a:latin typeface="+mj-lt"/>
                <a:cs typeface="Arial"/>
                <a:hlinkClick r:id="rId4"/>
              </a:rPr>
              <a:t>Alexandra.karstrom@akademiska.se</a:t>
            </a:r>
            <a:r>
              <a:rPr lang="sv-SE" sz="3200" dirty="0">
                <a:latin typeface="+mj-lt"/>
                <a:cs typeface="Arial"/>
              </a:rPr>
              <a:t> </a:t>
            </a:r>
            <a:br>
              <a:rPr lang="sv-SE" sz="3200" dirty="0">
                <a:latin typeface="+mj-lt"/>
                <a:cs typeface="Arial"/>
              </a:rPr>
            </a:br>
            <a:r>
              <a:rPr lang="sv-SE" sz="3200" dirty="0">
                <a:latin typeface="+mj-lt"/>
                <a:cs typeface="Arial"/>
                <a:hlinkClick r:id="rId5"/>
              </a:rPr>
              <a:t>Marc.olsson.lind@akademiska.se</a:t>
            </a:r>
            <a:r>
              <a:rPr lang="sv-SE" sz="3200" dirty="0">
                <a:latin typeface="+mj-lt"/>
                <a:cs typeface="Arial"/>
              </a:rPr>
              <a:t> </a:t>
            </a:r>
            <a:br>
              <a:rPr lang="sv-SE" sz="3200" dirty="0">
                <a:latin typeface="+mj-lt"/>
                <a:cs typeface="Arial"/>
              </a:rPr>
            </a:br>
            <a:br>
              <a:rPr lang="sv-SE" sz="3200" dirty="0">
                <a:latin typeface="+mj-lt"/>
                <a:cs typeface="Arial"/>
              </a:rPr>
            </a:br>
            <a:endParaRPr lang="sv-SE" sz="32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9A39057-AF6E-1A03-FDA6-78D224612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5" y="506411"/>
            <a:ext cx="2303365" cy="5420420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89AB8926-55FE-FB15-56C1-73E666382B00}"/>
              </a:ext>
            </a:extLst>
          </p:cNvPr>
          <p:cNvSpPr/>
          <p:nvPr/>
        </p:nvSpPr>
        <p:spPr>
          <a:xfrm>
            <a:off x="5766136" y="2137297"/>
            <a:ext cx="2399571" cy="2583405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Bildobjekt 4" descr="En bild som visar person, Människoansikte, utomhus, klädsel&#10;&#10;Automatiskt genererad beskrivning">
            <a:extLst>
              <a:ext uri="{FF2B5EF4-FFF2-40B4-BE49-F238E27FC236}">
                <a16:creationId xmlns:a16="http://schemas.microsoft.com/office/drawing/2014/main" id="{DAA3E1A3-3020-89A2-F555-FC14D3183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31024" y="2159898"/>
            <a:ext cx="1915233" cy="25834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79220BA-7991-4553-9C64-984D2CF60B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929"/>
          <a:stretch/>
        </p:blipFill>
        <p:spPr>
          <a:xfrm>
            <a:off x="3082834" y="2114694"/>
            <a:ext cx="2658220" cy="262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71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EB6765-1765-B372-C0D3-E32F8670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latin typeface="+mj-lt"/>
              </a:rPr>
              <a:t>Disposition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75563C6-968C-A9EC-C09B-B1495FAAE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>
                <a:latin typeface="+mj-lt"/>
              </a:rPr>
              <a:t>Grunder i vävnadsdonation</a:t>
            </a:r>
          </a:p>
          <a:p>
            <a:r>
              <a:rPr lang="sv-SE" sz="2800" dirty="0">
                <a:latin typeface="+mj-lt"/>
              </a:rPr>
              <a:t>Vem kan bli donator – och vem får vävnad?</a:t>
            </a:r>
          </a:p>
          <a:p>
            <a:r>
              <a:rPr lang="sv-SE" sz="2800" dirty="0">
                <a:latin typeface="+mj-lt"/>
              </a:rPr>
              <a:t>Donationsprocessen</a:t>
            </a:r>
          </a:p>
          <a:p>
            <a:r>
              <a:rPr lang="sv-SE" sz="2800" dirty="0">
                <a:latin typeface="+mj-lt"/>
              </a:rPr>
              <a:t>Vävnadsdonation i Mellansverige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8514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407A3-0383-369C-ACF0-2949D021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j-lt"/>
                <a:cs typeface="Arial"/>
              </a:rPr>
              <a:t>Vävnadsdonation</a:t>
            </a:r>
            <a:r>
              <a:rPr lang="en-US" b="1" dirty="0">
                <a:latin typeface="+mj-lt"/>
                <a:cs typeface="Arial"/>
              </a:rPr>
              <a:t> - </a:t>
            </a:r>
            <a:r>
              <a:rPr lang="en-US" b="1" dirty="0" err="1">
                <a:latin typeface="+mj-lt"/>
                <a:cs typeface="Arial"/>
              </a:rPr>
              <a:t>grunder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D9059-1C62-A40F-CEC6-0EC4F278D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302327"/>
            <a:ext cx="10749147" cy="487463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sv-SE" sz="2800" dirty="0">
                <a:latin typeface="+mj-lt"/>
              </a:rPr>
              <a:t>Vävnadsdonation innebär att vävnader tas tillvara efter döden</a:t>
            </a:r>
            <a:br>
              <a:rPr lang="sv-SE" sz="2800" dirty="0">
                <a:latin typeface="+mj-lt"/>
              </a:rPr>
            </a:br>
            <a:r>
              <a:rPr lang="sv-SE" sz="2800" dirty="0">
                <a:latin typeface="+mj-lt"/>
              </a:rPr>
              <a:t>för att hjälpa andra människor – ofta livräddande och livsförbättrande.</a:t>
            </a:r>
          </a:p>
          <a:p>
            <a:pPr marL="0" indent="0" algn="ctr">
              <a:buNone/>
            </a:pPr>
            <a:endParaRPr lang="sv-SE" sz="2800" dirty="0">
              <a:latin typeface="+mj-lt"/>
            </a:endParaRPr>
          </a:p>
          <a:p>
            <a:pPr marL="0" indent="0">
              <a:buNone/>
            </a:pPr>
            <a:endParaRPr lang="sv-SE" sz="2800" dirty="0">
              <a:latin typeface="+mj-lt"/>
            </a:endParaRPr>
          </a:p>
          <a:p>
            <a:pPr marL="0" indent="0">
              <a:buNone/>
            </a:pPr>
            <a:endParaRPr lang="sv-SE" sz="2800" dirty="0">
              <a:latin typeface="+mj-lt"/>
            </a:endParaRPr>
          </a:p>
          <a:p>
            <a:pPr marL="0" indent="0">
              <a:buNone/>
            </a:pPr>
            <a:endParaRPr lang="sv-SE" sz="2800" dirty="0">
              <a:latin typeface="+mj-lt"/>
            </a:endParaRPr>
          </a:p>
          <a:p>
            <a:pPr marL="0" indent="0" algn="ctr">
              <a:buNone/>
            </a:pPr>
            <a:r>
              <a:rPr lang="sv-SE" sz="2800" dirty="0">
                <a:latin typeface="+mj-lt"/>
              </a:rPr>
              <a:t>Vävnadsdonation sker oftast utanför intensivvården.</a:t>
            </a:r>
            <a:endParaRPr lang="en-US" sz="2800" dirty="0">
              <a:latin typeface="+mj-lt"/>
              <a:cs typeface="Arial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281307BB-A870-FD24-EF5D-C6FC3524A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80" y="2873954"/>
            <a:ext cx="3179619" cy="2119746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E2D65A0F-3BAE-8E2E-8200-30A2E3F93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503" y="2762468"/>
            <a:ext cx="2931531" cy="195435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3E0D71FD-A469-F888-3599-304B96E38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38" y="2896361"/>
            <a:ext cx="2931532" cy="1954354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F67C9E98-6806-43CB-BAAD-FAF61DCF1970}"/>
              </a:ext>
            </a:extLst>
          </p:cNvPr>
          <p:cNvSpPr txBox="1"/>
          <p:nvPr/>
        </p:nvSpPr>
        <p:spPr>
          <a:xfrm>
            <a:off x="1953491" y="4816740"/>
            <a:ext cx="9574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latin typeface="+mj-lt"/>
              </a:rPr>
              <a:t>Hornhinna			Hud			Hjärtklaffar och kärl</a:t>
            </a:r>
          </a:p>
        </p:txBody>
      </p:sp>
    </p:spTree>
    <p:extLst>
      <p:ext uri="{BB962C8B-B14F-4D97-AF65-F5344CB8AC3E}">
        <p14:creationId xmlns:p14="http://schemas.microsoft.com/office/powerpoint/2010/main" val="339915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DDD8D41-C88F-AEEB-F5EE-0DA2FD10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496B-AB48-6E31-49B0-22E791A7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9" y="365129"/>
            <a:ext cx="1126374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b="1" kern="1200" dirty="0">
                <a:latin typeface="+mj-lt"/>
                <a:ea typeface="+mj-ea"/>
                <a:cs typeface="Arial" panose="020B0604020202020204" pitchFamily="34" charset="0"/>
              </a:rPr>
              <a:t>Vävnadsdonation jämfört med organdonation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CEE6FEA-052F-0D30-007E-3FD04EC7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236" y="1415840"/>
            <a:ext cx="1828800" cy="2743200"/>
          </a:xfrm>
          <a:prstGeom prst="rect">
            <a:avLst/>
          </a:prstGeom>
        </p:spPr>
      </p:pic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F2A696E1-B85A-BA7A-287E-DBDCC4FB7AAA}"/>
              </a:ext>
            </a:extLst>
          </p:cNvPr>
          <p:cNvSpPr/>
          <p:nvPr/>
        </p:nvSpPr>
        <p:spPr>
          <a:xfrm>
            <a:off x="1025236" y="4180829"/>
            <a:ext cx="4876800" cy="23120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Kan lagras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Större tidsmarginaler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Sker oftast utanför 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Flera mottagare</a:t>
            </a:r>
          </a:p>
        </p:txBody>
      </p:sp>
      <p:sp>
        <p:nvSpPr>
          <p:cNvPr id="16" name="Rektangel: rundade hörn 15">
            <a:extLst>
              <a:ext uri="{FF2B5EF4-FFF2-40B4-BE49-F238E27FC236}">
                <a16:creationId xmlns:a16="http://schemas.microsoft.com/office/drawing/2014/main" id="{DB8E1A7D-7FC3-182E-CD97-5299E906237B}"/>
              </a:ext>
            </a:extLst>
          </p:cNvPr>
          <p:cNvSpPr/>
          <p:nvPr/>
        </p:nvSpPr>
        <p:spPr>
          <a:xfrm>
            <a:off x="6374715" y="4180827"/>
            <a:ext cx="4876800" cy="23120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+mj-lt"/>
              </a:rPr>
              <a:t>Kan inte lagras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+mj-lt"/>
              </a:rPr>
              <a:t>Mycket tidskritiskt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+mj-lt"/>
              </a:rPr>
              <a:t>Sker på IVA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+mj-lt"/>
              </a:rPr>
              <a:t>Upp till 8 människor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ED5CA988-3D62-C056-B4B8-8CE595742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154" y="1415840"/>
            <a:ext cx="2092037" cy="3138056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9F88F41D-A0EB-87FF-3EDE-7FA6F9E9CE29}"/>
              </a:ext>
            </a:extLst>
          </p:cNvPr>
          <p:cNvSpPr txBox="1"/>
          <p:nvPr/>
        </p:nvSpPr>
        <p:spPr>
          <a:xfrm>
            <a:off x="2076557" y="3657607"/>
            <a:ext cx="3112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latin typeface="+mj-lt"/>
              </a:rPr>
              <a:t>Vävnadsdonation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8DF84B46-A9CB-8B58-8091-7691536C6046}"/>
              </a:ext>
            </a:extLst>
          </p:cNvPr>
          <p:cNvSpPr txBox="1"/>
          <p:nvPr/>
        </p:nvSpPr>
        <p:spPr>
          <a:xfrm>
            <a:off x="7511173" y="3635820"/>
            <a:ext cx="2767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latin typeface="+mj-lt"/>
              </a:rPr>
              <a:t>Organdonation</a:t>
            </a:r>
          </a:p>
        </p:txBody>
      </p:sp>
    </p:spTree>
    <p:extLst>
      <p:ext uri="{BB962C8B-B14F-4D97-AF65-F5344CB8AC3E}">
        <p14:creationId xmlns:p14="http://schemas.microsoft.com/office/powerpoint/2010/main" val="407055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dirty="0">
                <a:latin typeface="+mj-lt"/>
              </a:rPr>
              <a:t>Vilka vävnader kan doneras efter döden?</a:t>
            </a:r>
            <a:endParaRPr lang="sv-SE" b="1" dirty="0">
              <a:latin typeface="+mj-lt"/>
              <a:cs typeface="Arial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19952E1-6877-C3D0-7EF4-82F8CD0B9F43}"/>
              </a:ext>
            </a:extLst>
          </p:cNvPr>
          <p:cNvSpPr txBox="1"/>
          <p:nvPr/>
        </p:nvSpPr>
        <p:spPr>
          <a:xfrm>
            <a:off x="786021" y="1938865"/>
            <a:ext cx="3652975" cy="1877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3200" b="1" dirty="0">
                <a:latin typeface="+mj-lt"/>
              </a:rPr>
              <a:t>Livräddande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</a:rPr>
              <a:t>Hud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</a:rPr>
              <a:t>Hjärtklaffar</a:t>
            </a:r>
          </a:p>
          <a:p>
            <a:endParaRPr lang="sv-SE" sz="2800" dirty="0">
              <a:latin typeface="+mj-lt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5A4C49A-D976-424F-98AA-81DA435295C5}"/>
              </a:ext>
            </a:extLst>
          </p:cNvPr>
          <p:cNvSpPr txBox="1"/>
          <p:nvPr/>
        </p:nvSpPr>
        <p:spPr>
          <a:xfrm>
            <a:off x="786021" y="3762556"/>
            <a:ext cx="3652975" cy="2308324"/>
          </a:xfrm>
          <a:prstGeom prst="rect">
            <a:avLst/>
          </a:prstGeom>
          <a:solidFill>
            <a:srgbClr val="F3F4F7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3200" b="1" dirty="0">
                <a:latin typeface="+mj-lt"/>
              </a:rPr>
              <a:t>Livsförbättrande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</a:rPr>
              <a:t>Hornhinnor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</a:rPr>
              <a:t>Benvävnad (</a:t>
            </a:r>
            <a:r>
              <a:rPr lang="sv-SE" sz="2800" dirty="0" err="1">
                <a:latin typeface="+mj-lt"/>
              </a:rPr>
              <a:t>rörben</a:t>
            </a:r>
            <a:r>
              <a:rPr lang="sv-SE" sz="2800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</a:rPr>
              <a:t>Hörselben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+mj-lt"/>
              </a:rPr>
              <a:t>Senor</a:t>
            </a:r>
          </a:p>
        </p:txBody>
      </p:sp>
      <p:pic>
        <p:nvPicPr>
          <p:cNvPr id="29" name="Bildobjekt 28">
            <a:extLst>
              <a:ext uri="{FF2B5EF4-FFF2-40B4-BE49-F238E27FC236}">
                <a16:creationId xmlns:a16="http://schemas.microsoft.com/office/drawing/2014/main" id="{8E77E180-D177-1484-99FD-EF98CAD59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16" t="16768" r="-443" b="18947"/>
          <a:stretch>
            <a:fillRect/>
          </a:stretch>
        </p:blipFill>
        <p:spPr>
          <a:xfrm>
            <a:off x="7182196" y="1178560"/>
            <a:ext cx="4856017" cy="5360053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DD26165F-A053-887A-EED9-775244C284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96" t="10381" r="21296" b="17904"/>
          <a:stretch>
            <a:fillRect/>
          </a:stretch>
        </p:blipFill>
        <p:spPr>
          <a:xfrm>
            <a:off x="6215313" y="4024447"/>
            <a:ext cx="966883" cy="892271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A3820532-4C7D-CCAB-9EC1-F4D72891E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854" y="2287534"/>
            <a:ext cx="2293152" cy="15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9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A64C0CB0-382B-F0EE-9F69-3EF0E10A54A4}"/>
              </a:ext>
            </a:extLst>
          </p:cNvPr>
          <p:cNvSpPr/>
          <p:nvPr/>
        </p:nvSpPr>
        <p:spPr>
          <a:xfrm>
            <a:off x="532015" y="2161309"/>
            <a:ext cx="7498080" cy="3759128"/>
          </a:xfrm>
          <a:prstGeom prst="roundRect">
            <a:avLst/>
          </a:prstGeom>
          <a:solidFill>
            <a:srgbClr val="FEE6B6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23B26-B467-55CC-FC29-0F011ECD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/>
              </a:rPr>
              <a:t>Vem </a:t>
            </a:r>
            <a:r>
              <a:rPr lang="en-US" b="1" dirty="0" err="1">
                <a:latin typeface="+mj-lt"/>
                <a:cs typeface="Arial"/>
              </a:rPr>
              <a:t>kan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bli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vävnadsdonator</a:t>
            </a:r>
            <a:r>
              <a:rPr lang="en-US" b="1" dirty="0">
                <a:latin typeface="+mj-lt"/>
                <a:cs typeface="Arial"/>
              </a:rPr>
              <a:t>?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ACE14-622D-B065-69A9-ABB60E8D6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78" y="2487576"/>
            <a:ext cx="8873836" cy="310659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227965" indent="-227965"/>
            <a:r>
              <a:rPr lang="en-US" sz="2800" dirty="0">
                <a:latin typeface="+mj-lt"/>
                <a:cs typeface="Arial"/>
              </a:rPr>
              <a:t>I </a:t>
            </a:r>
            <a:r>
              <a:rPr lang="en-US" sz="2800" dirty="0" err="1">
                <a:latin typeface="+mj-lt"/>
                <a:cs typeface="Arial"/>
              </a:rPr>
              <a:t>princip</a:t>
            </a:r>
            <a:r>
              <a:rPr lang="en-US" sz="2800" dirty="0">
                <a:latin typeface="+mj-lt"/>
                <a:cs typeface="Arial"/>
              </a:rPr>
              <a:t> alla </a:t>
            </a:r>
            <a:r>
              <a:rPr lang="en-US" sz="2800" dirty="0" err="1">
                <a:latin typeface="+mj-lt"/>
                <a:cs typeface="Arial"/>
              </a:rPr>
              <a:t>avlidna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kan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utredas</a:t>
            </a:r>
            <a:endParaRPr lang="en-US" sz="2800" dirty="0">
              <a:latin typeface="+mj-lt"/>
              <a:cs typeface="Arial"/>
            </a:endParaRPr>
          </a:p>
          <a:p>
            <a:pPr marL="227965" indent="-227965"/>
            <a:r>
              <a:rPr lang="en-US" sz="2800" dirty="0">
                <a:latin typeface="+mj-lt"/>
                <a:cs typeface="Arial"/>
              </a:rPr>
              <a:t>Inte </a:t>
            </a:r>
            <a:r>
              <a:rPr lang="en-US" sz="2800" dirty="0" err="1">
                <a:latin typeface="+mj-lt"/>
                <a:cs typeface="Arial"/>
              </a:rPr>
              <a:t>begränsat</a:t>
            </a:r>
            <a:r>
              <a:rPr lang="en-US" sz="2800" dirty="0">
                <a:latin typeface="+mj-lt"/>
                <a:cs typeface="Arial"/>
              </a:rPr>
              <a:t> till IVA</a:t>
            </a:r>
          </a:p>
          <a:p>
            <a:pPr marL="227965" indent="-227965"/>
            <a:r>
              <a:rPr lang="en-US" sz="2800" dirty="0" err="1">
                <a:latin typeface="+mj-lt"/>
                <a:cs typeface="Arial"/>
              </a:rPr>
              <a:t>Medicinska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kriterier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är</a:t>
            </a:r>
            <a:r>
              <a:rPr lang="en-US" sz="2800" dirty="0">
                <a:latin typeface="+mj-lt"/>
                <a:cs typeface="Arial"/>
              </a:rPr>
              <a:t> </a:t>
            </a:r>
            <a:r>
              <a:rPr lang="en-US" sz="2800" dirty="0" err="1">
                <a:latin typeface="+mj-lt"/>
                <a:cs typeface="Arial"/>
              </a:rPr>
              <a:t>vävnadsspecifika</a:t>
            </a:r>
            <a:endParaRPr lang="en-US" sz="2800" dirty="0">
              <a:latin typeface="+mj-lt"/>
            </a:endParaRPr>
          </a:p>
          <a:p>
            <a:pPr marL="227965" indent="-227965"/>
            <a:r>
              <a:rPr lang="en-US" sz="2800" dirty="0" err="1">
                <a:latin typeface="+mj-lt"/>
              </a:rPr>
              <a:t>Donationsviljan</a:t>
            </a:r>
            <a:r>
              <a:rPr lang="en-US" sz="2800" dirty="0">
                <a:latin typeface="+mj-lt"/>
              </a:rPr>
              <a:t> ska </a:t>
            </a:r>
            <a:r>
              <a:rPr lang="en-US" sz="2800" dirty="0" err="1">
                <a:latin typeface="+mj-lt"/>
              </a:rPr>
              <a:t>kunna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utredas</a:t>
            </a:r>
            <a:endParaRPr lang="en-US" sz="2800" dirty="0">
              <a:latin typeface="+mj-lt"/>
            </a:endParaRPr>
          </a:p>
          <a:p>
            <a:pPr marL="227965" indent="-227965"/>
            <a:r>
              <a:rPr lang="en-US" sz="2800" b="1" dirty="0">
                <a:latin typeface="+mj-lt"/>
              </a:rPr>
              <a:t>De </a:t>
            </a:r>
            <a:r>
              <a:rPr lang="en-US" sz="2800" b="1" dirty="0" err="1">
                <a:latin typeface="+mj-lt"/>
              </a:rPr>
              <a:t>flesta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möjliga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donatorerna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finns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utanför</a:t>
            </a:r>
            <a:r>
              <a:rPr lang="en-US" sz="2800" b="1" dirty="0">
                <a:latin typeface="+mj-lt"/>
              </a:rPr>
              <a:t> IVA</a:t>
            </a:r>
          </a:p>
        </p:txBody>
      </p:sp>
      <p:pic>
        <p:nvPicPr>
          <p:cNvPr id="8" name="Bildobjekt 7" descr="Hjärta i två händer.">
            <a:extLst>
              <a:ext uri="{FF2B5EF4-FFF2-40B4-BE49-F238E27FC236}">
                <a16:creationId xmlns:a16="http://schemas.microsoft.com/office/drawing/2014/main" id="{3802FCDB-D023-BB25-D78C-7A5A40B98A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34458" t="17729" r="31400" b="20595"/>
          <a:stretch>
            <a:fillRect/>
          </a:stretch>
        </p:blipFill>
        <p:spPr>
          <a:xfrm>
            <a:off x="8147858" y="1690692"/>
            <a:ext cx="3512127" cy="42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5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582DAF-5F40-0BAF-F8BF-973674229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DA55-1689-7EE5-4EE5-8B97411C3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/>
              </a:rPr>
              <a:t>Våga </a:t>
            </a:r>
            <a:r>
              <a:rPr lang="en-US" b="1" dirty="0" err="1">
                <a:latin typeface="+mj-lt"/>
                <a:cs typeface="Arial"/>
              </a:rPr>
              <a:t>ställa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frågan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FB4F-0910-89FF-BFB5-E17BA345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199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+mj-lt"/>
                <a:cs typeface="Arial"/>
              </a:rPr>
              <a:t>Glöm inte vävnad vid organdonation</a:t>
            </a:r>
          </a:p>
          <a:p>
            <a:r>
              <a:rPr lang="sv-SE" altLang="sv-SE" dirty="0">
                <a:latin typeface="+mj-lt"/>
              </a:rPr>
              <a:t>Vävnadsdonation kan vara möjlig även när organ inte är aktuellt</a:t>
            </a:r>
          </a:p>
          <a:p>
            <a:r>
              <a:rPr lang="sv-SE" altLang="sv-SE" dirty="0">
                <a:latin typeface="+mj-lt"/>
              </a:rPr>
              <a:t>Missa inte patienter som redan är kända i vården</a:t>
            </a:r>
            <a:endParaRPr lang="sv-SE" dirty="0">
              <a:latin typeface="+mj-lt"/>
              <a:cs typeface="Arial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1C48399-8052-FEC5-7953-EAC5210A05C5}"/>
              </a:ext>
            </a:extLst>
          </p:cNvPr>
          <p:cNvSpPr txBox="1"/>
          <p:nvPr/>
        </p:nvSpPr>
        <p:spPr>
          <a:xfrm>
            <a:off x="1649215" y="4721629"/>
            <a:ext cx="8893571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800" dirty="0">
                <a:latin typeface="+mj-lt"/>
              </a:rPr>
              <a:t>105 möjliga donatorer på IVA blev inte organdonatorer 2024 – </a:t>
            </a:r>
          </a:p>
          <a:p>
            <a:r>
              <a:rPr lang="sv-SE" sz="2800" dirty="0">
                <a:latin typeface="+mj-lt"/>
              </a:rPr>
              <a:t>hur många av dem var möjliga vävnadsdonatorer?</a:t>
            </a:r>
          </a:p>
        </p:txBody>
      </p:sp>
    </p:spTree>
    <p:extLst>
      <p:ext uri="{BB962C8B-B14F-4D97-AF65-F5344CB8AC3E}">
        <p14:creationId xmlns:p14="http://schemas.microsoft.com/office/powerpoint/2010/main" val="2944324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61C7-C2C1-2E45-86F0-87CBEA16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j-lt"/>
                <a:cs typeface="Arial"/>
              </a:rPr>
              <a:t>Vem </a:t>
            </a:r>
            <a:r>
              <a:rPr lang="en-US" b="1" dirty="0" err="1">
                <a:latin typeface="+mj-lt"/>
                <a:cs typeface="Arial"/>
              </a:rPr>
              <a:t>får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donerad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vävnad</a:t>
            </a:r>
            <a:r>
              <a:rPr lang="en-US" b="1" dirty="0">
                <a:latin typeface="+mj-lt"/>
                <a:cs typeface="Arial"/>
              </a:rPr>
              <a:t>?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64FC0-A00F-A8CF-0F66-AF394ACF3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92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dirty="0">
                <a:latin typeface="+mj-lt"/>
              </a:rPr>
              <a:t>Donerad vävnad används för att rädda liv och förbättra livskvalitet</a:t>
            </a:r>
            <a:endParaRPr lang="en-US" dirty="0">
              <a:latin typeface="+mj-lt"/>
              <a:cs typeface="Arial"/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E17CE3D-3072-D87E-6571-8C7ECFB0C13F}"/>
              </a:ext>
            </a:extLst>
          </p:cNvPr>
          <p:cNvSpPr txBox="1"/>
          <p:nvPr/>
        </p:nvSpPr>
        <p:spPr>
          <a:xfrm>
            <a:off x="413718" y="3076468"/>
            <a:ext cx="3622145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v-SE" sz="2000" b="1" dirty="0">
                <a:latin typeface="+mj-lt"/>
              </a:rPr>
              <a:t>Hornhinnor</a:t>
            </a:r>
            <a:br>
              <a:rPr lang="sv-SE" sz="2000" b="1" dirty="0">
                <a:latin typeface="+mj-lt"/>
              </a:rPr>
            </a:br>
            <a:endParaRPr lang="sv-SE" sz="2000" dirty="0">
              <a:latin typeface="+mj-lt"/>
            </a:endParaRPr>
          </a:p>
          <a:p>
            <a:r>
              <a:rPr lang="sv-SE" sz="2000" dirty="0" err="1">
                <a:latin typeface="+mj-lt"/>
              </a:rPr>
              <a:t>Keratokonus</a:t>
            </a:r>
            <a:endParaRPr lang="sv-SE" sz="2000" dirty="0">
              <a:latin typeface="+mj-lt"/>
            </a:endParaRPr>
          </a:p>
          <a:p>
            <a:r>
              <a:rPr lang="sv-SE" sz="2000" dirty="0">
                <a:latin typeface="+mj-lt"/>
              </a:rPr>
              <a:t>Hornhinnedystrofi</a:t>
            </a:r>
          </a:p>
          <a:p>
            <a:r>
              <a:rPr lang="sv-SE" sz="2000" dirty="0">
                <a:latin typeface="+mj-lt"/>
              </a:rPr>
              <a:t>Ärr efter infektion eller trauma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D149FED-332E-FA72-4D2F-B1413CA31905}"/>
              </a:ext>
            </a:extLst>
          </p:cNvPr>
          <p:cNvSpPr txBox="1"/>
          <p:nvPr/>
        </p:nvSpPr>
        <p:spPr>
          <a:xfrm>
            <a:off x="4216318" y="3076468"/>
            <a:ext cx="2251364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b="1" dirty="0" err="1">
                <a:latin typeface="+mj-lt"/>
              </a:rPr>
              <a:t>Donorhud</a:t>
            </a:r>
            <a:br>
              <a:rPr lang="sv-SE" sz="2000" b="1" dirty="0">
                <a:latin typeface="+mj-lt"/>
              </a:rPr>
            </a:br>
            <a:endParaRPr lang="sv-SE" sz="2000" dirty="0">
              <a:latin typeface="+mj-lt"/>
            </a:endParaRPr>
          </a:p>
          <a:p>
            <a:r>
              <a:rPr lang="sv-SE" sz="2000" dirty="0">
                <a:latin typeface="+mj-lt"/>
              </a:rPr>
              <a:t>Svåra brännskador</a:t>
            </a:r>
          </a:p>
          <a:p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75DE0A1-E772-CA71-352F-2A6C5C9463EE}"/>
              </a:ext>
            </a:extLst>
          </p:cNvPr>
          <p:cNvSpPr txBox="1"/>
          <p:nvPr/>
        </p:nvSpPr>
        <p:spPr>
          <a:xfrm>
            <a:off x="6648137" y="3076468"/>
            <a:ext cx="2251364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b="1" dirty="0">
                <a:latin typeface="+mj-lt"/>
              </a:rPr>
              <a:t>Hjärtklaffar</a:t>
            </a:r>
            <a:br>
              <a:rPr lang="sv-SE" sz="2000" b="1" dirty="0">
                <a:latin typeface="+mj-lt"/>
              </a:rPr>
            </a:br>
            <a:endParaRPr lang="sv-SE" sz="2000" dirty="0">
              <a:latin typeface="+mj-lt"/>
            </a:endParaRPr>
          </a:p>
          <a:p>
            <a:r>
              <a:rPr lang="sv-SE" sz="2000" dirty="0">
                <a:latin typeface="+mj-lt"/>
              </a:rPr>
              <a:t>Medfödda hjärtfel</a:t>
            </a:r>
          </a:p>
          <a:p>
            <a:r>
              <a:rPr lang="sv-SE" sz="2000" dirty="0">
                <a:latin typeface="+mj-lt"/>
              </a:rPr>
              <a:t>Klaffsjukdom</a:t>
            </a:r>
          </a:p>
          <a:p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3450464-F970-16D5-700B-2CE93446E7D4}"/>
              </a:ext>
            </a:extLst>
          </p:cNvPr>
          <p:cNvSpPr txBox="1"/>
          <p:nvPr/>
        </p:nvSpPr>
        <p:spPr>
          <a:xfrm>
            <a:off x="9079956" y="3076468"/>
            <a:ext cx="2734888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2000" b="1" dirty="0">
                <a:latin typeface="+mj-lt"/>
              </a:rPr>
              <a:t>Benvävnad och senor</a:t>
            </a:r>
            <a:br>
              <a:rPr lang="sv-SE" sz="2000" b="1" dirty="0">
                <a:latin typeface="+mj-lt"/>
              </a:rPr>
            </a:br>
            <a:endParaRPr lang="sv-SE" sz="2000" dirty="0">
              <a:latin typeface="+mj-lt"/>
            </a:endParaRPr>
          </a:p>
          <a:p>
            <a:r>
              <a:rPr lang="sv-SE" sz="2000" dirty="0">
                <a:latin typeface="+mj-lt"/>
              </a:rPr>
              <a:t>Stora skelettdefekter</a:t>
            </a:r>
          </a:p>
          <a:p>
            <a:r>
              <a:rPr lang="sv-SE" sz="2000" dirty="0">
                <a:latin typeface="+mj-lt"/>
              </a:rPr>
              <a:t>Korsbandsskador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361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C37F-9101-75FC-43B0-28EFF582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  <a:cs typeface="Arial"/>
              </a:rPr>
              <a:t>Hur </a:t>
            </a:r>
            <a:r>
              <a:rPr lang="en-US" b="1" dirty="0" err="1">
                <a:latin typeface="+mj-lt"/>
                <a:cs typeface="Arial"/>
              </a:rPr>
              <a:t>går</a:t>
            </a:r>
            <a:r>
              <a:rPr lang="en-US" b="1" dirty="0">
                <a:latin typeface="+mj-lt"/>
                <a:cs typeface="Arial"/>
              </a:rPr>
              <a:t> </a:t>
            </a:r>
            <a:r>
              <a:rPr lang="en-US" b="1" dirty="0" err="1">
                <a:latin typeface="+mj-lt"/>
                <a:cs typeface="Arial"/>
              </a:rPr>
              <a:t>vävnadsdonation</a:t>
            </a:r>
            <a:r>
              <a:rPr lang="en-US" b="1" dirty="0">
                <a:latin typeface="+mj-lt"/>
                <a:cs typeface="Arial"/>
              </a:rPr>
              <a:t> till?</a:t>
            </a:r>
            <a:endParaRPr lang="en-US" b="1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9E919-3D2B-CCAD-86FD-1FB8EE3B8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685165" lvl="1" indent="-227965"/>
            <a:r>
              <a:rPr lang="en-US" sz="2800" dirty="0" err="1">
                <a:latin typeface="+mj-lt"/>
                <a:cs typeface="Arial"/>
              </a:rPr>
              <a:t>Identifiering</a:t>
            </a:r>
            <a:r>
              <a:rPr lang="en-US" sz="2800" dirty="0">
                <a:latin typeface="+mj-lt"/>
                <a:cs typeface="Arial"/>
              </a:rPr>
              <a:t> av </a:t>
            </a:r>
            <a:r>
              <a:rPr lang="en-US" sz="2800" dirty="0" err="1">
                <a:latin typeface="+mj-lt"/>
                <a:cs typeface="Arial"/>
              </a:rPr>
              <a:t>möjlig</a:t>
            </a:r>
            <a:r>
              <a:rPr lang="en-US" sz="2800" dirty="0">
                <a:latin typeface="+mj-lt"/>
                <a:cs typeface="Arial"/>
              </a:rPr>
              <a:t> donator</a:t>
            </a:r>
          </a:p>
          <a:p>
            <a:pPr marL="685165" lvl="1" indent="-227965"/>
            <a:r>
              <a:rPr lang="sv-SE" sz="2800" dirty="0">
                <a:latin typeface="+mj-lt"/>
                <a:cs typeface="Arial"/>
              </a:rPr>
              <a:t>Utredning av donationsvilja</a:t>
            </a:r>
          </a:p>
          <a:p>
            <a:pPr marL="685165" lvl="1" indent="-227965"/>
            <a:r>
              <a:rPr lang="sv-SE" sz="2800" dirty="0">
                <a:latin typeface="+mj-lt"/>
                <a:cs typeface="Arial"/>
              </a:rPr>
              <a:t>Medicinsk bedömning</a:t>
            </a:r>
          </a:p>
          <a:p>
            <a:pPr marL="685165" lvl="1" indent="-227965"/>
            <a:r>
              <a:rPr lang="sv-SE" sz="2800" dirty="0">
                <a:latin typeface="+mj-lt"/>
                <a:cs typeface="Arial"/>
              </a:rPr>
              <a:t>Tillvaratagande av vävnad</a:t>
            </a:r>
          </a:p>
          <a:p>
            <a:pPr marL="685165" lvl="1" indent="-227965"/>
            <a:r>
              <a:rPr lang="sv-SE" sz="2800" dirty="0">
                <a:latin typeface="+mj-lt"/>
                <a:cs typeface="Arial"/>
              </a:rPr>
              <a:t>Bearbetning och transplantation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2751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npassat 1">
      <a:majorFont>
        <a:latin typeface="Segoe U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 presentation Sjukvårdsregion Mellansverige" id="{852C69FA-C246-4E39-AF57-264F7DB7797A}" vid="{41D924B4-7D62-49D5-8953-D6CBF638E2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3C9A236B04374D9268CC2962F21295" ma:contentTypeVersion="22" ma:contentTypeDescription="Skapa ett nytt dokument." ma:contentTypeScope="" ma:versionID="655297f917c422dbfe5271c1bdbf12eb">
  <xsd:schema xmlns:xsd="http://www.w3.org/2001/XMLSchema" xmlns:xs="http://www.w3.org/2001/XMLSchema" xmlns:p="http://schemas.microsoft.com/office/2006/metadata/properties" xmlns:ns2="32e29d6f-98a0-4d32-bdf7-1cfed132b468" xmlns:ns3="e5e653e9-b596-4089-a236-c434602a5bc6" xmlns:ns4="28c0f289-e8e7-494a-b19b-89669d2ae230" targetNamespace="http://schemas.microsoft.com/office/2006/metadata/properties" ma:root="true" ma:fieldsID="be2b0e34ad85ee67d1f1f79313ff0145" ns2:_="" ns3:_="" ns4:_="">
    <xsd:import namespace="32e29d6f-98a0-4d32-bdf7-1cfed132b468"/>
    <xsd:import namespace="e5e653e9-b596-4089-a236-c434602a5bc6"/>
    <xsd:import namespace="28c0f289-e8e7-494a-b19b-89669d2ae2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veckobrevv17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29d6f-98a0-4d32-bdf7-1cfed132b4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dc5775e4-b345-4190-a263-decfa033c0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veckobrevv17" ma:index="26" nillable="true" ma:displayName="veckobrev v 17" ma:format="DateOnly" ma:internalName="veckobrevv17">
      <xsd:simpleType>
        <xsd:restriction base="dms:DateTim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653e9-b596-4089-a236-c434602a5b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0f289-e8e7-494a-b19b-89669d2ae23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7066f167-e3d1-4e41-84f3-a6f8248f0ae9}" ma:internalName="TaxCatchAll" ma:showField="CatchAllData" ma:web="e5e653e9-b596-4089-a236-c434602a5b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e29d6f-98a0-4d32-bdf7-1cfed132b468">
      <Terms xmlns="http://schemas.microsoft.com/office/infopath/2007/PartnerControls"/>
    </lcf76f155ced4ddcb4097134ff3c332f>
    <TaxCatchAll xmlns="28c0f289-e8e7-494a-b19b-89669d2ae230"/>
    <veckobrevv17 xmlns="32e29d6f-98a0-4d32-bdf7-1cfed132b4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C7B753-44C1-4F0E-BB8F-AA6FA42DC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29d6f-98a0-4d32-bdf7-1cfed132b468"/>
    <ds:schemaRef ds:uri="e5e653e9-b596-4089-a236-c434602a5bc6"/>
    <ds:schemaRef ds:uri="28c0f289-e8e7-494a-b19b-89669d2ae2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23FC44-3794-4DBD-A641-48EAE4B78616}">
  <ds:schemaRefs>
    <ds:schemaRef ds:uri="http://schemas.microsoft.com/office/infopath/2007/PartnerControls"/>
    <ds:schemaRef ds:uri="32e29d6f-98a0-4d32-bdf7-1cfed132b468"/>
    <ds:schemaRef ds:uri="http://www.w3.org/XML/1998/namespace"/>
    <ds:schemaRef ds:uri="e5e653e9-b596-4089-a236-c434602a5bc6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28c0f289-e8e7-494a-b19b-89669d2ae23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4838CE3-C3A5-49CB-8323-A5B1DE6F57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 presentation Sjukvårdsregion Mellansverige</Template>
  <TotalTime>1239</TotalTime>
  <Words>1239</Words>
  <Application>Microsoft Office PowerPoint</Application>
  <PresentationFormat>Bredbild</PresentationFormat>
  <Paragraphs>165</Paragraphs>
  <Slides>15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Segoe UI</vt:lpstr>
      <vt:lpstr>Office-tema</vt:lpstr>
      <vt:lpstr>Donation av vävnad Introduktion   Utbildningsmaterial för DAL/DAS Sjukvårdsregion Mellansverige</vt:lpstr>
      <vt:lpstr>Disposition</vt:lpstr>
      <vt:lpstr>Vävnadsdonation - grunder</vt:lpstr>
      <vt:lpstr>Vävnadsdonation jämfört med organdonation</vt:lpstr>
      <vt:lpstr>Vilka vävnader kan doneras efter döden?</vt:lpstr>
      <vt:lpstr>Vem kan bli vävnadsdonator?</vt:lpstr>
      <vt:lpstr>Våga ställa frågan</vt:lpstr>
      <vt:lpstr>Vem får donerad vävnad?</vt:lpstr>
      <vt:lpstr>Hur går vävnadsdonation till?</vt:lpstr>
      <vt:lpstr>Tidsramar för vävnadsdonation</vt:lpstr>
      <vt:lpstr>Tillvaratagande av vävnad</vt:lpstr>
      <vt:lpstr>Vad händer efter tillvaratagandet?</vt:lpstr>
      <vt:lpstr>Vävnadsdonation i Mellansverige</vt:lpstr>
      <vt:lpstr>Var sker vävnadsdonation?</vt:lpstr>
      <vt:lpstr>Har du frågor? Kontakta:         Pernilla.lindqvist@regionorebrolan.se Alexandra.karstrom@akademiska.se  Marc.olsson.lind@akademiska.se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Karström</dc:creator>
  <cp:lastModifiedBy>Anna Selberg</cp:lastModifiedBy>
  <cp:revision>20</cp:revision>
  <cp:lastPrinted>2025-05-12T07:55:10Z</cp:lastPrinted>
  <dcterms:created xsi:type="dcterms:W3CDTF">2025-04-28T12:38:26Z</dcterms:created>
  <dcterms:modified xsi:type="dcterms:W3CDTF">2026-04-28T14:06:46Z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0x010100603C9A236B04374D9268CC2962F21295</vt:lpwstr>
  </property>
  <property fmtid="{D5CDD505-2E9C-101B-9397-08002B2CF9AE}" pid="3" name="Säkerhetsklassning">
    <vt:lpwstr>2;#Intern (alla)|8fc1a36c-82d2-4f41-a283-8798b0a85b6b</vt:lpwstr>
  </property>
  <property fmtid="{D5CDD505-2E9C-101B-9397-08002B2CF9AE}" pid="4" name="Dokumenttyp">
    <vt:lpwstr>1;#Dokumentation|6b79cd63-b6a3-43b4-9251-1c36a3ea775c</vt:lpwstr>
  </property>
  <property fmtid="{D5CDD505-2E9C-101B-9397-08002B2CF9AE}" pid="5" name="MediaServiceImageTags">
    <vt:lpwstr/>
  </property>
</Properties>
</file>